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57" r:id="rId6"/>
    <p:sldId id="259" r:id="rId7"/>
    <p:sldId id="261" r:id="rId8"/>
    <p:sldId id="260" r:id="rId9"/>
    <p:sldId id="294" r:id="rId10"/>
    <p:sldId id="262" r:id="rId11"/>
    <p:sldId id="268" r:id="rId12"/>
    <p:sldId id="270" r:id="rId13"/>
    <p:sldId id="271" r:id="rId14"/>
    <p:sldId id="272" r:id="rId15"/>
    <p:sldId id="273" r:id="rId16"/>
    <p:sldId id="275" r:id="rId17"/>
    <p:sldId id="263" r:id="rId18"/>
    <p:sldId id="276" r:id="rId19"/>
    <p:sldId id="277" r:id="rId20"/>
    <p:sldId id="278" r:id="rId21"/>
    <p:sldId id="279" r:id="rId22"/>
    <p:sldId id="280" r:id="rId23"/>
    <p:sldId id="295" r:id="rId24"/>
    <p:sldId id="264" r:id="rId25"/>
    <p:sldId id="282" r:id="rId26"/>
    <p:sldId id="291" r:id="rId27"/>
    <p:sldId id="292" r:id="rId28"/>
    <p:sldId id="266" r:id="rId29"/>
  </p:sldIdLst>
  <p:sldSz cx="14630400" cy="8229600"/>
  <p:notesSz cx="14630400" cy="82296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B78906-3F37-5A41-4545-5C3CB581D17F}" name="Denise Latreille" initials="DL" userId="eb59e014b71c6191" providerId="Windows Live"/>
  <p188:author id="{36E01C72-14CA-2179-BF2F-D58D904C798C}" name="Mikalai Mialiuk" initials="MM" userId="S::mikalai.mialiuk@mifi.gouv.qc.ca::31ba57fb-7041-495b-990f-208660c3c08b" providerId="AD"/>
  <p188:author id="{459AE289-CCC0-9F5E-FAF6-E71A790810F0}" name="Roseline Fréchette" initials="RF" userId="S::roseline.frechette@mifi.gouv.qc.ca::5e542664-d611-4993-89aa-e218c829d03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A056"/>
    <a:srgbClr val="007569"/>
    <a:srgbClr val="20AF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C3CFD-0D55-4391-81BA-56A6CE4AF339}" v="1" dt="2026-04-16T14:16:55.4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6436" autoAdjust="0"/>
  </p:normalViewPr>
  <p:slideViewPr>
    <p:cSldViewPr>
      <p:cViewPr varScale="1">
        <p:scale>
          <a:sx n="96" d="100"/>
          <a:sy n="96" d="100"/>
        </p:scale>
        <p:origin x="9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8FEEF7BC-3E3B-4BC7-859D-C6CB93481B57}" type="datetimeFigureOut">
              <a:rPr lang="fr-CA" smtClean="0"/>
              <a:t>2026-04-16</a:t>
            </a:fld>
            <a:endParaRPr lang="fr-CA"/>
          </a:p>
        </p:txBody>
      </p:sp>
      <p:sp>
        <p:nvSpPr>
          <p:cNvPr id="4" name="Espace réservé de l'image des diapositives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070ED218-BDB5-4234-B447-F83F046E9889}" type="slidenum">
              <a:rPr lang="fr-CA" smtClean="0"/>
              <a:t>‹n°›</a:t>
            </a:fld>
            <a:endParaRPr lang="fr-CA"/>
          </a:p>
        </p:txBody>
      </p:sp>
    </p:spTree>
    <p:extLst>
      <p:ext uri="{BB962C8B-B14F-4D97-AF65-F5344CB8AC3E}">
        <p14:creationId xmlns:p14="http://schemas.microsoft.com/office/powerpoint/2010/main" val="244004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0ED218-BDB5-4234-B447-F83F046E9889}" type="slidenum">
              <a:rPr lang="fr-CA" smtClean="0"/>
              <a:t>1</a:t>
            </a:fld>
            <a:endParaRPr lang="fr-CA"/>
          </a:p>
        </p:txBody>
      </p:sp>
    </p:spTree>
    <p:extLst>
      <p:ext uri="{BB962C8B-B14F-4D97-AF65-F5344CB8AC3E}">
        <p14:creationId xmlns:p14="http://schemas.microsoft.com/office/powerpoint/2010/main" val="210999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i="0" kern="1200" dirty="0">
                <a:solidFill>
                  <a:schemeClr val="tx1"/>
                </a:solidFill>
                <a:effectLst/>
                <a:latin typeface="+mn-lt"/>
                <a:ea typeface="+mn-ea"/>
                <a:cs typeface="+mn-cs"/>
              </a:rPr>
              <a:t>Flexibilité </a:t>
            </a:r>
          </a:p>
          <a:p>
            <a:r>
              <a:rPr lang="fr-CA" sz="1200" b="0" i="0" kern="1200" dirty="0">
                <a:solidFill>
                  <a:schemeClr val="tx1"/>
                </a:solidFill>
                <a:effectLst/>
                <a:latin typeface="+mn-lt"/>
                <a:ea typeface="+mn-ea"/>
                <a:cs typeface="+mn-cs"/>
              </a:rPr>
              <a:t>Tendance à la semaine de 35-40 h, avec une flexibilité accrue (télétravail, horaires variables).</a:t>
            </a:r>
            <a:endParaRPr lang="fr-CA" sz="1200" b="1" i="0" kern="1200" dirty="0">
              <a:solidFill>
                <a:schemeClr val="tx1"/>
              </a:solidFill>
              <a:effectLst/>
              <a:latin typeface="+mn-lt"/>
              <a:ea typeface="+mn-ea"/>
              <a:cs typeface="+mn-cs"/>
            </a:endParaRPr>
          </a:p>
          <a:p>
            <a:endParaRPr lang="fr-CA" sz="1200" b="1"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La coopération et participation</a:t>
            </a:r>
          </a:p>
          <a:p>
            <a:r>
              <a:rPr lang="fr-CA" sz="1200" b="0" i="0" kern="1200" dirty="0">
                <a:solidFill>
                  <a:schemeClr val="tx1"/>
                </a:solidFill>
                <a:effectLst/>
                <a:latin typeface="+mn-lt"/>
                <a:ea typeface="+mn-ea"/>
                <a:cs typeface="+mn-cs"/>
              </a:rPr>
              <a:t>Il est attendu de vous que vous collaboriez avec vos collègues : si certains obstacles sont rencontrés lors de la mise en place d’un projet, votre employeur appréciera que réfléchissiez à des solutions à proposer à l’équipe. La coopération, c’est être moteur dans le projet, même si vous n’en avez pas l’entière responsabilité. Un employeur attendra de vous que vous soyez autonome et responsable sur les missions qui vous sont confiées. </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Ponctualité</a:t>
            </a:r>
          </a:p>
          <a:p>
            <a:r>
              <a:rPr lang="fr-CA" sz="1200" b="0" i="0" kern="1200" dirty="0">
                <a:solidFill>
                  <a:schemeClr val="tx1"/>
                </a:solidFill>
                <a:effectLst/>
                <a:latin typeface="+mn-lt"/>
                <a:ea typeface="+mn-ea"/>
                <a:cs typeface="+mn-cs"/>
              </a:rPr>
              <a:t>Une réunion prévue à 9h démarre effectivement à l’heure annoncée, ce qui implique que les participants sont arrivés une dizaine de minutes avant afin de prendre place et de récupérer les documents de travail mis à leur disposition.</a:t>
            </a:r>
          </a:p>
          <a:p>
            <a:r>
              <a:rPr lang="fr-CA" sz="1200" b="0" i="0" kern="1200" dirty="0">
                <a:solidFill>
                  <a:schemeClr val="tx1"/>
                </a:solidFill>
                <a:effectLst/>
                <a:latin typeface="+mn-lt"/>
                <a:ea typeface="+mn-ea"/>
                <a:cs typeface="+mn-cs"/>
              </a:rPr>
              <a:t>Il en va de même avec les échéances. Un employeur s’attendra à ce que vous remettiez votre travail pour le jour fixé.</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Égalité</a:t>
            </a:r>
          </a:p>
          <a:p>
            <a:r>
              <a:rPr lang="fr-CA" sz="1200" b="0" i="0" kern="1200" dirty="0">
                <a:solidFill>
                  <a:schemeClr val="tx1"/>
                </a:solidFill>
                <a:effectLst/>
                <a:latin typeface="+mn-lt"/>
                <a:ea typeface="+mn-ea"/>
                <a:cs typeface="+mn-cs"/>
              </a:rPr>
              <a:t>Ex. : Les hommes et les femmes ont les mêmes droits. Sur le marché du travail, les femmes sont désormais nombreuses. Elles peuvent occuper des postes à hautes responsabilités et être votre supérieure hiérarchique. À poste équivalent, un homme et une femme doivent gagner le même salaire.</a:t>
            </a:r>
          </a:p>
          <a:p>
            <a:r>
              <a:rPr lang="fr-CA" sz="1200" b="0" i="0" kern="1200" dirty="0">
                <a:solidFill>
                  <a:schemeClr val="tx1"/>
                </a:solidFill>
                <a:effectLst/>
                <a:latin typeface="+mn-lt"/>
                <a:ea typeface="+mn-ea"/>
                <a:cs typeface="+mn-cs"/>
              </a:rPr>
              <a:t>Ex. 2 : Au Québec, les rapports avec son patron sont moins formels et officiels que dans d’autres pays. Les relations sont moins pyramidales et il est considéré comme normal de pouvoir parler à son supérieur directement. Cependant, cette accessibilité ne doit pas être confondue avec familiarité : même si la conversation est cordiale et détendue.</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Innovation : </a:t>
            </a:r>
            <a:r>
              <a:rPr lang="fr-CA" sz="1200" b="0" i="0" kern="1200" dirty="0">
                <a:solidFill>
                  <a:schemeClr val="tx1"/>
                </a:solidFill>
                <a:effectLst/>
                <a:latin typeface="+mn-lt"/>
                <a:ea typeface="+mn-ea"/>
                <a:cs typeface="+mn-cs"/>
              </a:rPr>
              <a:t>Être capable de trouver des solutions.</a:t>
            </a:r>
          </a:p>
          <a:p>
            <a:r>
              <a:rPr lang="fr-CA" sz="1200" b="1" i="0" kern="1200" dirty="0">
                <a:solidFill>
                  <a:schemeClr val="tx1"/>
                </a:solidFill>
                <a:effectLst/>
                <a:latin typeface="+mn-lt"/>
                <a:ea typeface="+mn-ea"/>
                <a:cs typeface="+mn-cs"/>
              </a:rPr>
              <a:t>Valorisation des compétences : </a:t>
            </a:r>
            <a:r>
              <a:rPr lang="fr-CA" sz="1200" b="0" i="0" kern="1200" dirty="0">
                <a:solidFill>
                  <a:schemeClr val="tx1"/>
                </a:solidFill>
                <a:effectLst/>
                <a:latin typeface="+mn-lt"/>
                <a:ea typeface="+mn-ea"/>
                <a:cs typeface="+mn-cs"/>
              </a:rPr>
              <a:t>Lors de votre recherche d’emploi, il vous faudra donc trouver le bon équilibre entre la valorisation de votre niveau d’études, vos expériences professionnelles, vos compétences et vos réalisations.</a:t>
            </a:r>
          </a:p>
          <a:p>
            <a:endParaRPr lang="fr-CA" sz="1200" b="0" i="0" kern="1200" dirty="0">
              <a:solidFill>
                <a:schemeClr val="tx1"/>
              </a:solidFill>
              <a:effectLst/>
              <a:latin typeface="+mn-lt"/>
              <a:ea typeface="+mn-ea"/>
              <a:cs typeface="+mn-cs"/>
            </a:endParaRPr>
          </a:p>
          <a:p>
            <a:endParaRPr lang="fr-CA" sz="1200" b="0" i="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070ED218-BDB5-4234-B447-F83F046E9889}" type="slidenum">
              <a:rPr lang="fr-CA" smtClean="0"/>
              <a:t>5</a:t>
            </a:fld>
            <a:endParaRPr lang="fr-CA"/>
          </a:p>
        </p:txBody>
      </p:sp>
    </p:spTree>
    <p:extLst>
      <p:ext uri="{BB962C8B-B14F-4D97-AF65-F5344CB8AC3E}">
        <p14:creationId xmlns:p14="http://schemas.microsoft.com/office/powerpoint/2010/main" val="143160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7497-0B84-2B95-8815-92881AD44A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A068EC-8B53-1C9D-5919-2844195F26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063EB6-1EFB-E16E-D09B-551976912213}"/>
              </a:ext>
            </a:extLst>
          </p:cNvPr>
          <p:cNvSpPr>
            <a:spLocks noGrp="1"/>
          </p:cNvSpPr>
          <p:nvPr>
            <p:ph type="body" idx="1"/>
          </p:nvPr>
        </p:nvSpPr>
        <p:spPr/>
        <p:txBody>
          <a:bodyPr/>
          <a:lstStyle/>
          <a:p>
            <a:r>
              <a:rPr lang="fr-CA" sz="1200" b="1" i="0" kern="1200" dirty="0">
                <a:solidFill>
                  <a:schemeClr val="tx1"/>
                </a:solidFill>
                <a:effectLst/>
                <a:latin typeface="+mn-lt"/>
                <a:ea typeface="+mn-ea"/>
                <a:cs typeface="+mn-cs"/>
              </a:rPr>
              <a:t>Flexibilité </a:t>
            </a:r>
          </a:p>
          <a:p>
            <a:r>
              <a:rPr lang="fr-CA" sz="1200" b="0" i="0" kern="1200" dirty="0">
                <a:solidFill>
                  <a:schemeClr val="tx1"/>
                </a:solidFill>
                <a:effectLst/>
                <a:latin typeface="+mn-lt"/>
                <a:ea typeface="+mn-ea"/>
                <a:cs typeface="+mn-cs"/>
              </a:rPr>
              <a:t>Tendance à la semaine de 35-40 h, avec une flexibilité accrue (télétravail, horaires variables).</a:t>
            </a:r>
            <a:endParaRPr lang="fr-CA" sz="1200" b="1" i="0" kern="1200" dirty="0">
              <a:solidFill>
                <a:schemeClr val="tx1"/>
              </a:solidFill>
              <a:effectLst/>
              <a:latin typeface="+mn-lt"/>
              <a:ea typeface="+mn-ea"/>
              <a:cs typeface="+mn-cs"/>
            </a:endParaRPr>
          </a:p>
          <a:p>
            <a:endParaRPr lang="fr-CA" sz="1200" b="1"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La coopération et participation</a:t>
            </a:r>
          </a:p>
          <a:p>
            <a:r>
              <a:rPr lang="fr-CA" sz="1200" b="0" i="0" kern="1200" dirty="0">
                <a:solidFill>
                  <a:schemeClr val="tx1"/>
                </a:solidFill>
                <a:effectLst/>
                <a:latin typeface="+mn-lt"/>
                <a:ea typeface="+mn-ea"/>
                <a:cs typeface="+mn-cs"/>
              </a:rPr>
              <a:t>Il est attendu de vous que vous collaboriez avec vos collègues : si certains obstacles sont rencontrés lors de la mise en place d’un projet, votre employeur appréciera que réfléchissiez à des solutions à proposer à l’équipe. La coopération, c’est être moteur dans le projet, même si vous n’en avez pas l’entière responsabilité. Un employeur attendra de vous que vous soyez autonome et responsable sur les missions qui vous sont confiées. </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Ponctualité</a:t>
            </a:r>
          </a:p>
          <a:p>
            <a:r>
              <a:rPr lang="fr-CA" sz="1200" b="0" i="0" kern="1200" dirty="0">
                <a:solidFill>
                  <a:schemeClr val="tx1"/>
                </a:solidFill>
                <a:effectLst/>
                <a:latin typeface="+mn-lt"/>
                <a:ea typeface="+mn-ea"/>
                <a:cs typeface="+mn-cs"/>
              </a:rPr>
              <a:t>Une réunion prévue à 9h démarre effectivement à l’heure annoncée, ce qui implique que les participants sont arrivés une dizaine de minutes avant afin de prendre place et de récupérer les documents de travail mis à leur disposition.</a:t>
            </a:r>
          </a:p>
          <a:p>
            <a:r>
              <a:rPr lang="fr-CA" sz="1200" b="0" i="0" kern="1200" dirty="0">
                <a:solidFill>
                  <a:schemeClr val="tx1"/>
                </a:solidFill>
                <a:effectLst/>
                <a:latin typeface="+mn-lt"/>
                <a:ea typeface="+mn-ea"/>
                <a:cs typeface="+mn-cs"/>
              </a:rPr>
              <a:t>Il en va de même avec les échéances. Un employeur s’attendra à ce que vous remettiez votre travail pour le jour fixé.</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Égalité</a:t>
            </a:r>
          </a:p>
          <a:p>
            <a:r>
              <a:rPr lang="fr-CA" sz="1200" b="0" i="0" kern="1200" dirty="0">
                <a:solidFill>
                  <a:schemeClr val="tx1"/>
                </a:solidFill>
                <a:effectLst/>
                <a:latin typeface="+mn-lt"/>
                <a:ea typeface="+mn-ea"/>
                <a:cs typeface="+mn-cs"/>
              </a:rPr>
              <a:t>Ex. : Les hommes et les femmes ont les mêmes droits. Sur le marché du travail, les femmes sont désormais nombreuses. Elles peuvent occuper des postes à hautes responsabilités et être votre supérieure hiérarchique. À poste équivalent, un homme et une femme doivent gagner le même salaire.</a:t>
            </a:r>
          </a:p>
          <a:p>
            <a:r>
              <a:rPr lang="fr-CA" sz="1200" b="0" i="0" kern="1200" dirty="0">
                <a:solidFill>
                  <a:schemeClr val="tx1"/>
                </a:solidFill>
                <a:effectLst/>
                <a:latin typeface="+mn-lt"/>
                <a:ea typeface="+mn-ea"/>
                <a:cs typeface="+mn-cs"/>
              </a:rPr>
              <a:t>Ex. 2 : Au Québec, les rapports avec son patron sont moins formels et officiels que dans d’autres pays. Les relations sont moins pyramidales et il est considéré comme normal de pouvoir parler à son supérieur directement. Cependant, cette accessibilité ne doit pas être confondue avec familiarité : même si la conversation est cordiale et détendue.</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Innovation : </a:t>
            </a:r>
            <a:r>
              <a:rPr lang="fr-CA" sz="1200" b="0" i="0" kern="1200" dirty="0">
                <a:solidFill>
                  <a:schemeClr val="tx1"/>
                </a:solidFill>
                <a:effectLst/>
                <a:latin typeface="+mn-lt"/>
                <a:ea typeface="+mn-ea"/>
                <a:cs typeface="+mn-cs"/>
              </a:rPr>
              <a:t>Être capable de trouver des solutions.</a:t>
            </a:r>
          </a:p>
          <a:p>
            <a:r>
              <a:rPr lang="fr-CA" sz="1200" b="1" i="0" kern="1200" dirty="0">
                <a:solidFill>
                  <a:schemeClr val="tx1"/>
                </a:solidFill>
                <a:effectLst/>
                <a:latin typeface="+mn-lt"/>
                <a:ea typeface="+mn-ea"/>
                <a:cs typeface="+mn-cs"/>
              </a:rPr>
              <a:t>Valorisation des compétences : </a:t>
            </a:r>
            <a:r>
              <a:rPr lang="fr-CA" sz="1200" b="0" i="0" kern="1200" dirty="0">
                <a:solidFill>
                  <a:schemeClr val="tx1"/>
                </a:solidFill>
                <a:effectLst/>
                <a:latin typeface="+mn-lt"/>
                <a:ea typeface="+mn-ea"/>
                <a:cs typeface="+mn-cs"/>
              </a:rPr>
              <a:t>Lors de votre recherche d’emploi, il vous faudra donc trouver le bon équilibre entre la valorisation de votre niveau d’études, vos expériences professionnelles, vos compétences et vos réalisations.</a:t>
            </a:r>
          </a:p>
          <a:p>
            <a:endParaRPr lang="fr-CA" sz="1200" b="0" i="0" kern="1200" dirty="0">
              <a:solidFill>
                <a:schemeClr val="tx1"/>
              </a:solidFill>
              <a:effectLst/>
              <a:latin typeface="+mn-lt"/>
              <a:ea typeface="+mn-ea"/>
              <a:cs typeface="+mn-cs"/>
            </a:endParaRPr>
          </a:p>
          <a:p>
            <a:endParaRPr lang="fr-CA" sz="1200" b="0" i="0" kern="1200" dirty="0">
              <a:solidFill>
                <a:schemeClr val="tx1"/>
              </a:solidFill>
              <a:effectLst/>
              <a:latin typeface="+mn-lt"/>
              <a:ea typeface="+mn-ea"/>
              <a:cs typeface="+mn-cs"/>
            </a:endParaRPr>
          </a:p>
          <a:p>
            <a:endParaRPr lang="fr-CA" dirty="0"/>
          </a:p>
        </p:txBody>
      </p:sp>
      <p:sp>
        <p:nvSpPr>
          <p:cNvPr id="4" name="Espace réservé du numéro de diapositive 3">
            <a:extLst>
              <a:ext uri="{FF2B5EF4-FFF2-40B4-BE49-F238E27FC236}">
                <a16:creationId xmlns:a16="http://schemas.microsoft.com/office/drawing/2014/main" id="{8EF5EB37-09EF-1D33-4EC9-16265DA1E945}"/>
              </a:ext>
            </a:extLst>
          </p:cNvPr>
          <p:cNvSpPr>
            <a:spLocks noGrp="1"/>
          </p:cNvSpPr>
          <p:nvPr>
            <p:ph type="sldNum" sz="quarter" idx="5"/>
          </p:nvPr>
        </p:nvSpPr>
        <p:spPr/>
        <p:txBody>
          <a:bodyPr/>
          <a:lstStyle/>
          <a:p>
            <a:fld id="{070ED218-BDB5-4234-B447-F83F046E9889}" type="slidenum">
              <a:rPr lang="fr-CA" smtClean="0"/>
              <a:t>6</a:t>
            </a:fld>
            <a:endParaRPr lang="fr-CA"/>
          </a:p>
        </p:txBody>
      </p:sp>
    </p:spTree>
    <p:extLst>
      <p:ext uri="{BB962C8B-B14F-4D97-AF65-F5344CB8AC3E}">
        <p14:creationId xmlns:p14="http://schemas.microsoft.com/office/powerpoint/2010/main" val="414108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0ED218-BDB5-4234-B447-F83F046E9889}" type="slidenum">
              <a:rPr lang="fr-CA" smtClean="0"/>
              <a:t>14</a:t>
            </a:fld>
            <a:endParaRPr lang="fr-CA"/>
          </a:p>
        </p:txBody>
      </p:sp>
    </p:spTree>
    <p:extLst>
      <p:ext uri="{BB962C8B-B14F-4D97-AF65-F5344CB8AC3E}">
        <p14:creationId xmlns:p14="http://schemas.microsoft.com/office/powerpoint/2010/main" val="3099504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0ED218-BDB5-4234-B447-F83F046E9889}" type="slidenum">
              <a:rPr lang="fr-CA" smtClean="0"/>
              <a:t>15</a:t>
            </a:fld>
            <a:endParaRPr lang="fr-CA"/>
          </a:p>
        </p:txBody>
      </p:sp>
    </p:spTree>
    <p:extLst>
      <p:ext uri="{BB962C8B-B14F-4D97-AF65-F5344CB8AC3E}">
        <p14:creationId xmlns:p14="http://schemas.microsoft.com/office/powerpoint/2010/main" val="327542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6"/>
          </a:xfrm>
          <a:prstGeom prst="rect">
            <a:avLst/>
          </a:prstGeom>
        </p:spPr>
        <p:txBody>
          <a:bodyPr wrap="square" lIns="0" tIns="0" rIns="0" bIns="0">
            <a:spAutoFit/>
          </a:bodyPr>
          <a:lstStyle>
            <a:lvl1pPr>
              <a:defRPr sz="2500" b="1" i="0">
                <a:solidFill>
                  <a:srgbClr val="5FA056"/>
                </a:solidFill>
                <a:latin typeface="Calibri"/>
                <a:cs typeface="Calibri"/>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sz="1800" b="1" i="0">
                <a:solidFill>
                  <a:srgbClr val="5FA056"/>
                </a:solidFill>
                <a:latin typeface="Calibri"/>
                <a:cs typeface="Calibri"/>
              </a:defRPr>
            </a:lvl1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5" y="3175"/>
            <a:ext cx="14624050" cy="8223250"/>
          </a:xfrm>
          <a:custGeom>
            <a:avLst/>
            <a:gdLst/>
            <a:ahLst/>
            <a:cxnLst/>
            <a:rect l="l" t="t" r="r" b="b"/>
            <a:pathLst>
              <a:path w="14624050" h="8223250">
                <a:moveTo>
                  <a:pt x="0" y="8223250"/>
                </a:moveTo>
                <a:lnTo>
                  <a:pt x="14624050" y="8223250"/>
                </a:lnTo>
                <a:lnTo>
                  <a:pt x="14624050" y="0"/>
                </a:lnTo>
                <a:lnTo>
                  <a:pt x="0" y="0"/>
                </a:lnTo>
                <a:lnTo>
                  <a:pt x="0" y="8223250"/>
                </a:lnTo>
                <a:close/>
              </a:path>
            </a:pathLst>
          </a:custGeom>
          <a:ln w="6350">
            <a:solidFill>
              <a:srgbClr val="939598"/>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500" b="1" i="0">
                <a:solidFill>
                  <a:srgbClr val="5FA05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5FA056"/>
                </a:solidFill>
                <a:latin typeface="Calibri"/>
                <a:cs typeface="Calibri"/>
              </a:defRPr>
            </a:lvl1pPr>
          </a:lstStyle>
          <a:p>
            <a:endParaRPr/>
          </a:p>
        </p:txBody>
      </p:sp>
      <p:sp>
        <p:nvSpPr>
          <p:cNvPr id="4" name="Holder 4"/>
          <p:cNvSpPr>
            <a:spLocks noGrp="1"/>
          </p:cNvSpPr>
          <p:nvPr>
            <p:ph type="ftr" sz="quarter" idx="5"/>
          </p:nvPr>
        </p:nvSpPr>
        <p:spPr>
          <a:xfrm>
            <a:off x="6489160" y="7339807"/>
            <a:ext cx="2447925" cy="152400"/>
          </a:xfrm>
          <a:prstGeom prst="rect">
            <a:avLst/>
          </a:prstGeom>
        </p:spPr>
        <p:txBody>
          <a:bodyPr lIns="0" tIns="0" rIns="0" bIns="0"/>
          <a:lstStyle>
            <a:lvl1pPr>
              <a:defRPr sz="1000" b="0" i="0">
                <a:solidFill>
                  <a:srgbClr val="231F20"/>
                </a:solidFill>
                <a:latin typeface="Calibri Light"/>
                <a:cs typeface="Calibri Light"/>
              </a:defRPr>
            </a:lvl1pPr>
          </a:lstStyle>
          <a:p>
            <a:pPr marL="12700">
              <a:lnSpc>
                <a:spcPts val="1050"/>
              </a:lnSpc>
            </a:pPr>
            <a:r>
              <a:rPr spc="-10" dirty="0"/>
              <a:t>S’intégrer</a:t>
            </a:r>
            <a:r>
              <a:rPr spc="-15" dirty="0"/>
              <a:t> </a:t>
            </a:r>
            <a:r>
              <a:rPr dirty="0"/>
              <a:t>à</a:t>
            </a:r>
            <a:r>
              <a:rPr spc="-20" dirty="0"/>
              <a:t> </a:t>
            </a:r>
            <a:r>
              <a:rPr dirty="0"/>
              <a:t>un</a:t>
            </a:r>
            <a:r>
              <a:rPr spc="-15" dirty="0"/>
              <a:t> </a:t>
            </a:r>
            <a:r>
              <a:rPr dirty="0"/>
              <a:t>nouvel</a:t>
            </a:r>
            <a:r>
              <a:rPr spc="-15" dirty="0"/>
              <a:t> </a:t>
            </a:r>
            <a:r>
              <a:rPr spc="-10" dirty="0"/>
              <a:t>environnement</a:t>
            </a:r>
            <a:r>
              <a:rPr spc="-15" dirty="0"/>
              <a:t> </a:t>
            </a:r>
            <a:r>
              <a:rPr dirty="0"/>
              <a:t>de</a:t>
            </a:r>
            <a:r>
              <a:rPr spc="-15" dirty="0"/>
              <a:t> </a:t>
            </a:r>
            <a:r>
              <a:rPr spc="-10" dirty="0"/>
              <a:t>travail</a:t>
            </a:r>
          </a:p>
        </p:txBody>
      </p:sp>
      <p:sp>
        <p:nvSpPr>
          <p:cNvPr id="6" name="Holder 6"/>
          <p:cNvSpPr>
            <a:spLocks noGrp="1"/>
          </p:cNvSpPr>
          <p:nvPr>
            <p:ph type="sldNum" sz="quarter" idx="7"/>
          </p:nvPr>
        </p:nvSpPr>
        <p:spPr>
          <a:xfrm>
            <a:off x="9243979" y="7334313"/>
            <a:ext cx="466090" cy="165100"/>
          </a:xfrm>
          <a:prstGeom prst="rect">
            <a:avLst/>
          </a:prstGeom>
        </p:spPr>
        <p:txBody>
          <a:bodyPr lIns="0" tIns="0" rIns="0" bIns="0"/>
          <a:lstStyle>
            <a:lvl1pPr>
              <a:defRPr sz="1100" b="0" i="0">
                <a:solidFill>
                  <a:srgbClr val="5FA056"/>
                </a:solidFill>
                <a:latin typeface="Calibri Light"/>
                <a:cs typeface="Calibri Light"/>
              </a:defRPr>
            </a:lvl1pPr>
          </a:lstStyle>
          <a:p>
            <a:pPr marL="12700">
              <a:lnSpc>
                <a:spcPts val="1145"/>
              </a:lnSpc>
            </a:pPr>
            <a:r>
              <a:rPr dirty="0"/>
              <a:t>Page</a:t>
            </a:r>
            <a:r>
              <a:rPr spc="-45" dirty="0"/>
              <a:t> </a:t>
            </a:r>
            <a:fld id="{81D60167-4931-47E6-BA6A-407CBD079E47}" type="slidenum">
              <a:rPr spc="-25" dirty="0"/>
              <a:t>‹n°›</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5FA056"/>
                </a:solidFill>
                <a:latin typeface="Calibri"/>
                <a:cs typeface="Calibri"/>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489160" y="7339807"/>
            <a:ext cx="2447925" cy="152400"/>
          </a:xfrm>
          <a:prstGeom prst="rect">
            <a:avLst/>
          </a:prstGeom>
        </p:spPr>
        <p:txBody>
          <a:bodyPr lIns="0" tIns="0" rIns="0" bIns="0"/>
          <a:lstStyle>
            <a:lvl1pPr>
              <a:defRPr sz="1000" b="0" i="0">
                <a:solidFill>
                  <a:srgbClr val="231F20"/>
                </a:solidFill>
                <a:latin typeface="Calibri Light"/>
                <a:cs typeface="Calibri Light"/>
              </a:defRPr>
            </a:lvl1pPr>
          </a:lstStyle>
          <a:p>
            <a:pPr marL="12700">
              <a:lnSpc>
                <a:spcPts val="1050"/>
              </a:lnSpc>
            </a:pPr>
            <a:r>
              <a:rPr spc="-10" dirty="0"/>
              <a:t>S’intégrer</a:t>
            </a:r>
            <a:r>
              <a:rPr spc="-15" dirty="0"/>
              <a:t> </a:t>
            </a:r>
            <a:r>
              <a:rPr dirty="0"/>
              <a:t>à</a:t>
            </a:r>
            <a:r>
              <a:rPr spc="-20" dirty="0"/>
              <a:t> </a:t>
            </a:r>
            <a:r>
              <a:rPr dirty="0"/>
              <a:t>un</a:t>
            </a:r>
            <a:r>
              <a:rPr spc="-15" dirty="0"/>
              <a:t> </a:t>
            </a:r>
            <a:r>
              <a:rPr dirty="0"/>
              <a:t>nouvel</a:t>
            </a:r>
            <a:r>
              <a:rPr spc="-15" dirty="0"/>
              <a:t> </a:t>
            </a:r>
            <a:r>
              <a:rPr spc="-10" dirty="0"/>
              <a:t>environnement</a:t>
            </a:r>
            <a:r>
              <a:rPr spc="-15" dirty="0"/>
              <a:t> </a:t>
            </a:r>
            <a:r>
              <a:rPr dirty="0"/>
              <a:t>de</a:t>
            </a:r>
            <a:r>
              <a:rPr spc="-15" dirty="0"/>
              <a:t> </a:t>
            </a:r>
            <a:r>
              <a:rPr spc="-10" dirty="0"/>
              <a:t>travail</a:t>
            </a:r>
          </a:p>
        </p:txBody>
      </p:sp>
      <p:sp>
        <p:nvSpPr>
          <p:cNvPr id="7" name="Holder 7"/>
          <p:cNvSpPr>
            <a:spLocks noGrp="1"/>
          </p:cNvSpPr>
          <p:nvPr>
            <p:ph type="sldNum" sz="quarter" idx="7"/>
          </p:nvPr>
        </p:nvSpPr>
        <p:spPr>
          <a:xfrm>
            <a:off x="9243979" y="7334313"/>
            <a:ext cx="466090" cy="165100"/>
          </a:xfrm>
          <a:prstGeom prst="rect">
            <a:avLst/>
          </a:prstGeom>
        </p:spPr>
        <p:txBody>
          <a:bodyPr lIns="0" tIns="0" rIns="0" bIns="0"/>
          <a:lstStyle>
            <a:lvl1pPr>
              <a:defRPr sz="1100" b="0" i="0">
                <a:solidFill>
                  <a:srgbClr val="5FA056"/>
                </a:solidFill>
                <a:latin typeface="Calibri Light"/>
                <a:cs typeface="Calibri Light"/>
              </a:defRPr>
            </a:lvl1pPr>
          </a:lstStyle>
          <a:p>
            <a:pPr marL="12700">
              <a:lnSpc>
                <a:spcPts val="1145"/>
              </a:lnSpc>
            </a:pPr>
            <a:r>
              <a:rPr dirty="0"/>
              <a:t>Page</a:t>
            </a:r>
            <a:r>
              <a:rPr spc="-45" dirty="0"/>
              <a:t> </a:t>
            </a:r>
            <a:fld id="{81D60167-4931-47E6-BA6A-407CBD079E47}" type="slidenum">
              <a:rPr spc="-25" dirty="0"/>
              <a:t>‹n°›</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5FA056"/>
                </a:solidFill>
                <a:latin typeface="Calibri"/>
                <a:cs typeface="Calibri"/>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64832" y="616394"/>
            <a:ext cx="8216900" cy="406400"/>
          </a:xfrm>
          <a:prstGeom prst="rect">
            <a:avLst/>
          </a:prstGeom>
        </p:spPr>
        <p:txBody>
          <a:bodyPr wrap="square" lIns="0" tIns="0" rIns="0" bIns="0">
            <a:spAutoFit/>
          </a:bodyPr>
          <a:lstStyle>
            <a:lvl1pPr>
              <a:defRPr sz="2500" b="1" i="0">
                <a:solidFill>
                  <a:srgbClr val="5FA056"/>
                </a:solidFill>
                <a:latin typeface="Calibri"/>
                <a:cs typeface="Calibri"/>
              </a:defRPr>
            </a:lvl1pPr>
          </a:lstStyle>
          <a:p>
            <a:endParaRPr/>
          </a:p>
        </p:txBody>
      </p:sp>
      <p:sp>
        <p:nvSpPr>
          <p:cNvPr id="3" name="Holder 3"/>
          <p:cNvSpPr>
            <a:spLocks noGrp="1"/>
          </p:cNvSpPr>
          <p:nvPr>
            <p:ph type="body" idx="1"/>
          </p:nvPr>
        </p:nvSpPr>
        <p:spPr>
          <a:xfrm>
            <a:off x="5048962" y="3312654"/>
            <a:ext cx="6541134" cy="4029709"/>
          </a:xfrm>
          <a:prstGeom prst="rect">
            <a:avLst/>
          </a:prstGeom>
        </p:spPr>
        <p:txBody>
          <a:bodyPr wrap="square" lIns="0" tIns="0" rIns="0" bIns="0">
            <a:spAutoFit/>
          </a:bodyPr>
          <a:lstStyle>
            <a:lvl1pPr>
              <a:defRPr sz="1800" b="1" i="0">
                <a:solidFill>
                  <a:srgbClr val="5FA056"/>
                </a:solidFill>
                <a:latin typeface="Calibri"/>
                <a:cs typeface="Calibri"/>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5.png"/><Relationship Id="rId4" Type="http://schemas.openxmlformats.org/officeDocument/2006/relationships/tags" Target="../tags/tag4.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bdl.oqlf.gouv.qc.ca/bdl/gabarit_bdl.asp?id=2347" TargetMode="Externa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emploi-metropole.org/wp-content/uploads/CEM-Guide_relations_interculturelles_gestion_diversite.pdf"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hyperlink" Target="https://www.genie-inc.com/linclusion-minorites-marche-travail-genie"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29393" cy="8229600"/>
          </a:xfrm>
          <a:prstGeom prst="rect">
            <a:avLst/>
          </a:prstGeom>
        </p:spPr>
      </p:pic>
      <p:sp>
        <p:nvSpPr>
          <p:cNvPr id="3" name="object 3"/>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007569">
              <a:alpha val="75000"/>
            </a:srgbClr>
          </a:solidFill>
        </p:spPr>
        <p:txBody>
          <a:bodyPr wrap="square" lIns="0" tIns="0" rIns="0" bIns="0" rtlCol="0"/>
          <a:lstStyle/>
          <a:p>
            <a:endParaRPr lang="fr-CA" noProof="0" dirty="0"/>
          </a:p>
        </p:txBody>
      </p:sp>
      <p:sp>
        <p:nvSpPr>
          <p:cNvPr id="4" name="object 4" descr="$PPTXTitle"/>
          <p:cNvSpPr txBox="1">
            <a:spLocks noGrp="1"/>
          </p:cNvSpPr>
          <p:nvPr>
            <p:ph type="title"/>
          </p:nvPr>
        </p:nvSpPr>
        <p:spPr>
          <a:xfrm>
            <a:off x="990600" y="1027746"/>
            <a:ext cx="8229600" cy="1245213"/>
          </a:xfrm>
          <a:prstGeom prst="rect">
            <a:avLst/>
          </a:prstGeom>
        </p:spPr>
        <p:txBody>
          <a:bodyPr vert="horz" wrap="square" lIns="0" tIns="13970" rIns="0" bIns="0" rtlCol="0">
            <a:spAutoFit/>
          </a:bodyPr>
          <a:lstStyle/>
          <a:p>
            <a:pPr marL="12700">
              <a:spcBef>
                <a:spcPts val="110"/>
              </a:spcBef>
            </a:pPr>
            <a:r>
              <a:rPr lang="fr-CA" sz="4000" spc="75" noProof="0" dirty="0">
                <a:solidFill>
                  <a:srgbClr val="FFFFFF"/>
                </a:solidFill>
              </a:rPr>
              <a:t>S’INTÉGRER</a:t>
            </a:r>
            <a:r>
              <a:rPr lang="fr-CA" sz="4000" spc="120" noProof="0" dirty="0">
                <a:solidFill>
                  <a:srgbClr val="FFFFFF"/>
                </a:solidFill>
              </a:rPr>
              <a:t> </a:t>
            </a:r>
            <a:r>
              <a:rPr lang="fr-CA" sz="4000" noProof="0" dirty="0">
                <a:solidFill>
                  <a:srgbClr val="FFFFFF"/>
                </a:solidFill>
              </a:rPr>
              <a:t>À</a:t>
            </a:r>
            <a:r>
              <a:rPr lang="fr-CA" sz="4000" spc="125" noProof="0" dirty="0">
                <a:solidFill>
                  <a:srgbClr val="FFFFFF"/>
                </a:solidFill>
              </a:rPr>
              <a:t> </a:t>
            </a:r>
            <a:r>
              <a:rPr lang="fr-CA" sz="4000" spc="55" noProof="0" dirty="0">
                <a:solidFill>
                  <a:srgbClr val="FFFFFF"/>
                </a:solidFill>
              </a:rPr>
              <a:t>UN</a:t>
            </a:r>
            <a:r>
              <a:rPr lang="fr-CA" sz="4000" spc="125" noProof="0" dirty="0">
                <a:solidFill>
                  <a:srgbClr val="FFFFFF"/>
                </a:solidFill>
              </a:rPr>
              <a:t> </a:t>
            </a:r>
            <a:r>
              <a:rPr lang="fr-CA" sz="4000" spc="100" noProof="0" dirty="0">
                <a:solidFill>
                  <a:srgbClr val="FFFFFF"/>
                </a:solidFill>
              </a:rPr>
              <a:t>NOUVEL</a:t>
            </a:r>
            <a:endParaRPr lang="fr-CA" sz="4000" noProof="0" dirty="0"/>
          </a:p>
          <a:p>
            <a:pPr marL="12700"/>
            <a:r>
              <a:rPr lang="fr-CA" sz="4000" spc="95" noProof="0" dirty="0">
                <a:solidFill>
                  <a:srgbClr val="FFFFFF"/>
                </a:solidFill>
              </a:rPr>
              <a:t>ENVIRONNEMENT</a:t>
            </a:r>
            <a:r>
              <a:rPr lang="fr-CA" sz="4000" spc="100" noProof="0" dirty="0">
                <a:solidFill>
                  <a:srgbClr val="FFFFFF"/>
                </a:solidFill>
              </a:rPr>
              <a:t> </a:t>
            </a:r>
            <a:r>
              <a:rPr lang="fr-CA" sz="4000" spc="55" noProof="0" dirty="0">
                <a:solidFill>
                  <a:srgbClr val="FFFFFF"/>
                </a:solidFill>
              </a:rPr>
              <a:t>DE</a:t>
            </a:r>
            <a:r>
              <a:rPr lang="fr-CA" sz="4000" spc="110" noProof="0" dirty="0">
                <a:solidFill>
                  <a:srgbClr val="FFFFFF"/>
                </a:solidFill>
              </a:rPr>
              <a:t> </a:t>
            </a:r>
            <a:r>
              <a:rPr lang="fr-CA" sz="4000" spc="55" noProof="0" dirty="0">
                <a:solidFill>
                  <a:srgbClr val="FFFFFF"/>
                </a:solidFill>
              </a:rPr>
              <a:t>TRAVAIL</a:t>
            </a:r>
            <a:endParaRPr lang="fr-CA" sz="4000" noProof="0" dirty="0"/>
          </a:p>
        </p:txBody>
      </p:sp>
      <p:sp>
        <p:nvSpPr>
          <p:cNvPr id="5" name="object 5"/>
          <p:cNvSpPr txBox="1"/>
          <p:nvPr/>
        </p:nvSpPr>
        <p:spPr>
          <a:xfrm>
            <a:off x="990600" y="2404400"/>
            <a:ext cx="4553580" cy="708143"/>
          </a:xfrm>
          <a:prstGeom prst="rect">
            <a:avLst/>
          </a:prstGeom>
        </p:spPr>
        <p:txBody>
          <a:bodyPr vert="horz" wrap="square" lIns="0" tIns="12700" rIns="0" bIns="0" rtlCol="0">
            <a:spAutoFit/>
          </a:bodyPr>
          <a:lstStyle/>
          <a:p>
            <a:pPr marL="12700">
              <a:lnSpc>
                <a:spcPts val="2330"/>
              </a:lnSpc>
              <a:spcBef>
                <a:spcPts val="100"/>
              </a:spcBef>
            </a:pPr>
            <a:r>
              <a:rPr lang="fr-CA" sz="2800" b="1" noProof="0" dirty="0">
                <a:solidFill>
                  <a:srgbClr val="FFFFFF"/>
                </a:solidFill>
                <a:latin typeface="Calibri"/>
                <a:cs typeface="Calibri"/>
              </a:rPr>
              <a:t>FRT106-2C</a:t>
            </a:r>
            <a:endParaRPr lang="fr-CA" sz="2800" noProof="0" dirty="0">
              <a:latin typeface="Calibri"/>
              <a:cs typeface="Calibri"/>
            </a:endParaRPr>
          </a:p>
          <a:p>
            <a:pPr marL="12700">
              <a:lnSpc>
                <a:spcPts val="1545"/>
              </a:lnSpc>
            </a:pPr>
            <a:r>
              <a:rPr lang="fr-CA" sz="1600" spc="-10" noProof="0" dirty="0">
                <a:solidFill>
                  <a:srgbClr val="FFFFFF"/>
                </a:solidFill>
                <a:latin typeface="Calibri"/>
                <a:cs typeface="Calibri"/>
              </a:rPr>
              <a:t>Cours</a:t>
            </a:r>
            <a:r>
              <a:rPr lang="fr-CA" sz="1600" spc="-40" noProof="0" dirty="0">
                <a:solidFill>
                  <a:srgbClr val="FFFFFF"/>
                </a:solidFill>
                <a:latin typeface="Calibri"/>
                <a:cs typeface="Calibri"/>
              </a:rPr>
              <a:t> </a:t>
            </a:r>
            <a:r>
              <a:rPr lang="fr-CA" sz="1600" noProof="0" dirty="0">
                <a:solidFill>
                  <a:srgbClr val="FFFFFF"/>
                </a:solidFill>
                <a:latin typeface="Calibri"/>
                <a:cs typeface="Calibri"/>
              </a:rPr>
              <a:t>de</a:t>
            </a:r>
            <a:r>
              <a:rPr lang="fr-CA" sz="1600" spc="-35" noProof="0" dirty="0">
                <a:solidFill>
                  <a:srgbClr val="FFFFFF"/>
                </a:solidFill>
                <a:latin typeface="Calibri"/>
                <a:cs typeface="Calibri"/>
              </a:rPr>
              <a:t> </a:t>
            </a:r>
            <a:r>
              <a:rPr lang="fr-CA" sz="1600" spc="-10" noProof="0" dirty="0">
                <a:solidFill>
                  <a:srgbClr val="FFFFFF"/>
                </a:solidFill>
                <a:latin typeface="Calibri"/>
                <a:cs typeface="Calibri"/>
              </a:rPr>
              <a:t>français</a:t>
            </a:r>
            <a:r>
              <a:rPr lang="fr-CA" sz="1600" spc="-35" noProof="0" dirty="0">
                <a:solidFill>
                  <a:srgbClr val="FFFFFF"/>
                </a:solidFill>
                <a:latin typeface="Calibri"/>
                <a:cs typeface="Calibri"/>
              </a:rPr>
              <a:t> </a:t>
            </a:r>
            <a:r>
              <a:rPr lang="fr-CA" sz="1600" spc="-10" noProof="0" dirty="0">
                <a:solidFill>
                  <a:srgbClr val="FFFFFF"/>
                </a:solidFill>
                <a:latin typeface="Calibri"/>
                <a:cs typeface="Calibri"/>
              </a:rPr>
              <a:t>spécialisé</a:t>
            </a:r>
            <a:r>
              <a:rPr lang="fr-CA" sz="1600" spc="-35" noProof="0" dirty="0">
                <a:solidFill>
                  <a:srgbClr val="FFFFFF"/>
                </a:solidFill>
                <a:latin typeface="Calibri"/>
                <a:cs typeface="Calibri"/>
              </a:rPr>
              <a:t> </a:t>
            </a:r>
            <a:r>
              <a:rPr lang="fr-CA" sz="1600" noProof="0" dirty="0">
                <a:solidFill>
                  <a:srgbClr val="FFFFFF"/>
                </a:solidFill>
                <a:latin typeface="Calibri"/>
                <a:cs typeface="Calibri"/>
              </a:rPr>
              <a:t>par domaine d’emploi</a:t>
            </a:r>
            <a:endParaRPr lang="fr-CA" sz="1600" noProof="0" dirty="0">
              <a:latin typeface="Calibri"/>
              <a:cs typeface="Calibri"/>
            </a:endParaRPr>
          </a:p>
          <a:p>
            <a:pPr marL="12700">
              <a:lnSpc>
                <a:spcPts val="1614"/>
              </a:lnSpc>
            </a:pPr>
            <a:r>
              <a:rPr lang="fr-CA" sz="1600" noProof="0" dirty="0">
                <a:solidFill>
                  <a:srgbClr val="FFFFFF"/>
                </a:solidFill>
                <a:latin typeface="Calibri"/>
                <a:cs typeface="Calibri"/>
              </a:rPr>
              <a:t>Génie</a:t>
            </a:r>
            <a:r>
              <a:rPr lang="fr-CA" sz="1600" spc="-50" noProof="0" dirty="0">
                <a:solidFill>
                  <a:srgbClr val="FFFFFF"/>
                </a:solidFill>
                <a:latin typeface="Calibri"/>
                <a:cs typeface="Calibri"/>
              </a:rPr>
              <a:t> </a:t>
            </a:r>
            <a:r>
              <a:rPr lang="fr-CA" sz="1600" noProof="0" dirty="0">
                <a:solidFill>
                  <a:srgbClr val="FFFFFF"/>
                </a:solidFill>
                <a:latin typeface="Calibri"/>
                <a:cs typeface="Calibri"/>
              </a:rPr>
              <a:t>et</a:t>
            </a:r>
            <a:r>
              <a:rPr lang="fr-CA" sz="1600" spc="-50" noProof="0" dirty="0">
                <a:solidFill>
                  <a:srgbClr val="FFFFFF"/>
                </a:solidFill>
                <a:latin typeface="Calibri"/>
                <a:cs typeface="Calibri"/>
              </a:rPr>
              <a:t> </a:t>
            </a:r>
            <a:r>
              <a:rPr lang="fr-CA" sz="1600" spc="-10" noProof="0" dirty="0">
                <a:solidFill>
                  <a:srgbClr val="FFFFFF"/>
                </a:solidFill>
                <a:latin typeface="Calibri"/>
                <a:cs typeface="Calibri"/>
              </a:rPr>
              <a:t>sciences</a:t>
            </a:r>
            <a:r>
              <a:rPr lang="fr-CA" sz="1600" spc="-45" noProof="0" dirty="0">
                <a:solidFill>
                  <a:srgbClr val="FFFFFF"/>
                </a:solidFill>
                <a:latin typeface="Calibri"/>
                <a:cs typeface="Calibri"/>
              </a:rPr>
              <a:t> </a:t>
            </a:r>
            <a:r>
              <a:rPr lang="fr-CA" sz="1600" spc="-10" noProof="0" dirty="0">
                <a:solidFill>
                  <a:srgbClr val="FFFFFF"/>
                </a:solidFill>
                <a:latin typeface="Calibri"/>
                <a:cs typeface="Calibri"/>
              </a:rPr>
              <a:t>appliquées</a:t>
            </a:r>
            <a:endParaRPr lang="fr-CA" sz="1600" noProof="0" dirty="0">
              <a:latin typeface="Calibri"/>
              <a:cs typeface="Calibri"/>
            </a:endParaRPr>
          </a:p>
        </p:txBody>
      </p:sp>
      <p:grpSp>
        <p:nvGrpSpPr>
          <p:cNvPr id="6" name="object 6"/>
          <p:cNvGrpSpPr/>
          <p:nvPr/>
        </p:nvGrpSpPr>
        <p:grpSpPr>
          <a:xfrm>
            <a:off x="-5207" y="5516942"/>
            <a:ext cx="4076700" cy="2718435"/>
            <a:chOff x="-5207" y="5516942"/>
            <a:chExt cx="4076700" cy="2718435"/>
          </a:xfrm>
        </p:grpSpPr>
        <p:pic>
          <p:nvPicPr>
            <p:cNvPr id="7" name="object 7"/>
            <p:cNvPicPr/>
            <p:nvPr/>
          </p:nvPicPr>
          <p:blipFill>
            <a:blip r:embed="rId4" cstate="print"/>
            <a:stretch>
              <a:fillRect/>
            </a:stretch>
          </p:blipFill>
          <p:spPr>
            <a:xfrm>
              <a:off x="-5207" y="5516942"/>
              <a:ext cx="4025125" cy="2717864"/>
            </a:xfrm>
            <a:prstGeom prst="rect">
              <a:avLst/>
            </a:prstGeom>
          </p:spPr>
        </p:pic>
        <p:sp>
          <p:nvSpPr>
            <p:cNvPr id="8" name="object 8"/>
            <p:cNvSpPr/>
            <p:nvPr/>
          </p:nvSpPr>
          <p:spPr>
            <a:xfrm>
              <a:off x="4046092" y="7388669"/>
              <a:ext cx="25400" cy="202565"/>
            </a:xfrm>
            <a:custGeom>
              <a:avLst/>
              <a:gdLst/>
              <a:ahLst/>
              <a:cxnLst/>
              <a:rect l="l" t="t" r="r" b="b"/>
              <a:pathLst>
                <a:path w="25400" h="202565">
                  <a:moveTo>
                    <a:pt x="24777" y="0"/>
                  </a:moveTo>
                  <a:lnTo>
                    <a:pt x="0" y="0"/>
                  </a:lnTo>
                  <a:lnTo>
                    <a:pt x="0" y="202171"/>
                  </a:lnTo>
                  <a:lnTo>
                    <a:pt x="24777" y="202171"/>
                  </a:lnTo>
                  <a:lnTo>
                    <a:pt x="24777" y="0"/>
                  </a:lnTo>
                  <a:close/>
                </a:path>
              </a:pathLst>
            </a:custGeom>
            <a:solidFill>
              <a:srgbClr val="FFFFFF"/>
            </a:solidFill>
          </p:spPr>
          <p:txBody>
            <a:bodyPr wrap="square" lIns="0" tIns="0" rIns="0" bIns="0" rtlCol="0"/>
            <a:lstStyle/>
            <a:p>
              <a:endParaRPr lang="fr-CA" noProof="0" dirty="0"/>
            </a:p>
          </p:txBody>
        </p:sp>
      </p:grpSp>
      <p:pic>
        <p:nvPicPr>
          <p:cNvPr id="9" name="object 9"/>
          <p:cNvPicPr/>
          <p:nvPr/>
        </p:nvPicPr>
        <p:blipFill>
          <a:blip r:embed="rId5" cstate="print"/>
          <a:stretch>
            <a:fillRect/>
          </a:stretch>
        </p:blipFill>
        <p:spPr>
          <a:xfrm>
            <a:off x="9495742" y="-5207"/>
            <a:ext cx="5139864" cy="5353278"/>
          </a:xfrm>
          <a:prstGeom prst="rect">
            <a:avLst/>
          </a:prstGeom>
        </p:spPr>
      </p:pic>
      <p:pic>
        <p:nvPicPr>
          <p:cNvPr id="10" name="object 10"/>
          <p:cNvPicPr/>
          <p:nvPr/>
        </p:nvPicPr>
        <p:blipFill>
          <a:blip r:embed="rId6" cstate="print"/>
          <a:stretch>
            <a:fillRect/>
          </a:stretch>
        </p:blipFill>
        <p:spPr>
          <a:xfrm>
            <a:off x="11009521" y="6958583"/>
            <a:ext cx="1632982" cy="758051"/>
          </a:xfrm>
          <a:prstGeom prst="rect">
            <a:avLst/>
          </a:prstGeom>
        </p:spPr>
      </p:pic>
      <p:grpSp>
        <p:nvGrpSpPr>
          <p:cNvPr id="11" name="object 11"/>
          <p:cNvGrpSpPr/>
          <p:nvPr/>
        </p:nvGrpSpPr>
        <p:grpSpPr>
          <a:xfrm>
            <a:off x="12725565" y="7335113"/>
            <a:ext cx="213360" cy="130810"/>
            <a:chOff x="12725565" y="7335113"/>
            <a:chExt cx="213360" cy="130810"/>
          </a:xfrm>
        </p:grpSpPr>
        <p:sp>
          <p:nvSpPr>
            <p:cNvPr id="12" name="object 12"/>
            <p:cNvSpPr/>
            <p:nvPr/>
          </p:nvSpPr>
          <p:spPr>
            <a:xfrm>
              <a:off x="12725565" y="7335113"/>
              <a:ext cx="213360" cy="130810"/>
            </a:xfrm>
            <a:custGeom>
              <a:avLst/>
              <a:gdLst/>
              <a:ahLst/>
              <a:cxnLst/>
              <a:rect l="l" t="t" r="r" b="b"/>
              <a:pathLst>
                <a:path w="213359" h="130809">
                  <a:moveTo>
                    <a:pt x="212940" y="0"/>
                  </a:moveTo>
                  <a:lnTo>
                    <a:pt x="0" y="0"/>
                  </a:lnTo>
                  <a:lnTo>
                    <a:pt x="0" y="130505"/>
                  </a:lnTo>
                  <a:lnTo>
                    <a:pt x="212940" y="130505"/>
                  </a:lnTo>
                  <a:lnTo>
                    <a:pt x="212940" y="0"/>
                  </a:lnTo>
                  <a:close/>
                </a:path>
              </a:pathLst>
            </a:custGeom>
            <a:solidFill>
              <a:srgbClr val="FFFFFF"/>
            </a:solidFill>
          </p:spPr>
          <p:txBody>
            <a:bodyPr wrap="square" lIns="0" tIns="0" rIns="0" bIns="0" rtlCol="0"/>
            <a:lstStyle/>
            <a:p>
              <a:endParaRPr lang="fr-CA" noProof="0" dirty="0"/>
            </a:p>
          </p:txBody>
        </p:sp>
        <p:sp>
          <p:nvSpPr>
            <p:cNvPr id="13" name="object 13"/>
            <p:cNvSpPr/>
            <p:nvPr/>
          </p:nvSpPr>
          <p:spPr>
            <a:xfrm>
              <a:off x="12779960" y="7341939"/>
              <a:ext cx="104775" cy="118110"/>
            </a:xfrm>
            <a:custGeom>
              <a:avLst/>
              <a:gdLst/>
              <a:ahLst/>
              <a:cxnLst/>
              <a:rect l="l" t="t" r="r" b="b"/>
              <a:pathLst>
                <a:path w="104775" h="118109">
                  <a:moveTo>
                    <a:pt x="59235" y="103555"/>
                  </a:moveTo>
                  <a:lnTo>
                    <a:pt x="44909" y="103555"/>
                  </a:lnTo>
                  <a:lnTo>
                    <a:pt x="44300" y="113118"/>
                  </a:lnTo>
                  <a:lnTo>
                    <a:pt x="52059" y="117932"/>
                  </a:lnTo>
                  <a:lnTo>
                    <a:pt x="59832" y="113118"/>
                  </a:lnTo>
                  <a:lnTo>
                    <a:pt x="59235" y="103555"/>
                  </a:lnTo>
                  <a:close/>
                </a:path>
                <a:path w="104775" h="118109">
                  <a:moveTo>
                    <a:pt x="32095" y="99199"/>
                  </a:moveTo>
                  <a:lnTo>
                    <a:pt x="33606" y="108330"/>
                  </a:lnTo>
                  <a:lnTo>
                    <a:pt x="44909" y="103555"/>
                  </a:lnTo>
                  <a:lnTo>
                    <a:pt x="71360" y="103555"/>
                  </a:lnTo>
                  <a:lnTo>
                    <a:pt x="71899" y="100330"/>
                  </a:lnTo>
                  <a:lnTo>
                    <a:pt x="44300" y="100330"/>
                  </a:lnTo>
                  <a:lnTo>
                    <a:pt x="32095" y="99199"/>
                  </a:lnTo>
                  <a:close/>
                </a:path>
                <a:path w="104775" h="118109">
                  <a:moveTo>
                    <a:pt x="71360" y="103555"/>
                  </a:moveTo>
                  <a:lnTo>
                    <a:pt x="59235" y="103555"/>
                  </a:lnTo>
                  <a:lnTo>
                    <a:pt x="70563" y="108330"/>
                  </a:lnTo>
                  <a:lnTo>
                    <a:pt x="71360" y="103555"/>
                  </a:lnTo>
                  <a:close/>
                </a:path>
                <a:path w="104775" h="118109">
                  <a:moveTo>
                    <a:pt x="59236" y="88785"/>
                  </a:moveTo>
                  <a:lnTo>
                    <a:pt x="44908" y="88785"/>
                  </a:lnTo>
                  <a:lnTo>
                    <a:pt x="44359" y="99199"/>
                  </a:lnTo>
                  <a:lnTo>
                    <a:pt x="44300" y="100330"/>
                  </a:lnTo>
                  <a:lnTo>
                    <a:pt x="59832" y="100330"/>
                  </a:lnTo>
                  <a:lnTo>
                    <a:pt x="59236" y="88785"/>
                  </a:lnTo>
                  <a:close/>
                </a:path>
                <a:path w="104775" h="118109">
                  <a:moveTo>
                    <a:pt x="72087" y="99199"/>
                  </a:moveTo>
                  <a:lnTo>
                    <a:pt x="59832" y="100330"/>
                  </a:lnTo>
                  <a:lnTo>
                    <a:pt x="71899" y="100330"/>
                  </a:lnTo>
                  <a:lnTo>
                    <a:pt x="72087" y="99199"/>
                  </a:lnTo>
                  <a:close/>
                </a:path>
                <a:path w="104775" h="118109">
                  <a:moveTo>
                    <a:pt x="47237" y="80556"/>
                  </a:moveTo>
                  <a:lnTo>
                    <a:pt x="22583" y="80556"/>
                  </a:lnTo>
                  <a:lnTo>
                    <a:pt x="22583" y="88785"/>
                  </a:lnTo>
                  <a:lnTo>
                    <a:pt x="81549" y="88785"/>
                  </a:lnTo>
                  <a:lnTo>
                    <a:pt x="81549" y="81635"/>
                  </a:lnTo>
                  <a:lnTo>
                    <a:pt x="47094" y="81635"/>
                  </a:lnTo>
                  <a:lnTo>
                    <a:pt x="47237" y="80556"/>
                  </a:lnTo>
                  <a:close/>
                </a:path>
                <a:path w="104775" h="118109">
                  <a:moveTo>
                    <a:pt x="52059" y="0"/>
                  </a:moveTo>
                  <a:lnTo>
                    <a:pt x="50535" y="2870"/>
                  </a:lnTo>
                  <a:lnTo>
                    <a:pt x="47030" y="6972"/>
                  </a:lnTo>
                  <a:lnTo>
                    <a:pt x="41188" y="14338"/>
                  </a:lnTo>
                  <a:lnTo>
                    <a:pt x="37502" y="21106"/>
                  </a:lnTo>
                  <a:lnTo>
                    <a:pt x="36248" y="28240"/>
                  </a:lnTo>
                  <a:lnTo>
                    <a:pt x="36870" y="35042"/>
                  </a:lnTo>
                  <a:lnTo>
                    <a:pt x="38813" y="40817"/>
                  </a:lnTo>
                  <a:lnTo>
                    <a:pt x="42496" y="48501"/>
                  </a:lnTo>
                  <a:lnTo>
                    <a:pt x="44630" y="54927"/>
                  </a:lnTo>
                  <a:lnTo>
                    <a:pt x="46306" y="61010"/>
                  </a:lnTo>
                  <a:lnTo>
                    <a:pt x="48656" y="69837"/>
                  </a:lnTo>
                  <a:lnTo>
                    <a:pt x="47430" y="79095"/>
                  </a:lnTo>
                  <a:lnTo>
                    <a:pt x="47259" y="80556"/>
                  </a:lnTo>
                  <a:lnTo>
                    <a:pt x="47094" y="81635"/>
                  </a:lnTo>
                  <a:lnTo>
                    <a:pt x="57050" y="81635"/>
                  </a:lnTo>
                  <a:lnTo>
                    <a:pt x="56885" y="80556"/>
                  </a:lnTo>
                  <a:lnTo>
                    <a:pt x="56714" y="79095"/>
                  </a:lnTo>
                  <a:lnTo>
                    <a:pt x="55534" y="70180"/>
                  </a:lnTo>
                  <a:lnTo>
                    <a:pt x="55488" y="69837"/>
                  </a:lnTo>
                  <a:lnTo>
                    <a:pt x="59489" y="54927"/>
                  </a:lnTo>
                  <a:lnTo>
                    <a:pt x="61648" y="48501"/>
                  </a:lnTo>
                  <a:lnTo>
                    <a:pt x="65356" y="40817"/>
                  </a:lnTo>
                  <a:lnTo>
                    <a:pt x="67301" y="35042"/>
                  </a:lnTo>
                  <a:lnTo>
                    <a:pt x="53647" y="2870"/>
                  </a:lnTo>
                  <a:lnTo>
                    <a:pt x="52059" y="0"/>
                  </a:lnTo>
                  <a:close/>
                </a:path>
                <a:path w="104775" h="118109">
                  <a:moveTo>
                    <a:pt x="81549" y="80556"/>
                  </a:moveTo>
                  <a:lnTo>
                    <a:pt x="56908" y="80556"/>
                  </a:lnTo>
                  <a:lnTo>
                    <a:pt x="57050" y="81635"/>
                  </a:lnTo>
                  <a:lnTo>
                    <a:pt x="81549" y="81635"/>
                  </a:lnTo>
                  <a:lnTo>
                    <a:pt x="81549" y="80556"/>
                  </a:lnTo>
                  <a:close/>
                </a:path>
                <a:path w="104775" h="118109">
                  <a:moveTo>
                    <a:pt x="38020" y="61353"/>
                  </a:moveTo>
                  <a:lnTo>
                    <a:pt x="18938" y="61353"/>
                  </a:lnTo>
                  <a:lnTo>
                    <a:pt x="26431" y="63931"/>
                  </a:lnTo>
                  <a:lnTo>
                    <a:pt x="33187" y="73914"/>
                  </a:lnTo>
                  <a:lnTo>
                    <a:pt x="33574" y="79095"/>
                  </a:lnTo>
                  <a:lnTo>
                    <a:pt x="33682" y="80556"/>
                  </a:lnTo>
                  <a:lnTo>
                    <a:pt x="41353" y="80556"/>
                  </a:lnTo>
                  <a:lnTo>
                    <a:pt x="40498" y="70180"/>
                  </a:lnTo>
                  <a:lnTo>
                    <a:pt x="40431" y="69837"/>
                  </a:lnTo>
                  <a:lnTo>
                    <a:pt x="38020" y="61353"/>
                  </a:lnTo>
                  <a:close/>
                </a:path>
                <a:path w="104775" h="118109">
                  <a:moveTo>
                    <a:pt x="89370" y="44202"/>
                  </a:moveTo>
                  <a:lnTo>
                    <a:pt x="62924" y="79095"/>
                  </a:lnTo>
                  <a:lnTo>
                    <a:pt x="62804" y="80556"/>
                  </a:lnTo>
                  <a:lnTo>
                    <a:pt x="70436" y="80556"/>
                  </a:lnTo>
                  <a:lnTo>
                    <a:pt x="70970" y="73914"/>
                  </a:lnTo>
                  <a:lnTo>
                    <a:pt x="74246" y="69024"/>
                  </a:lnTo>
                  <a:lnTo>
                    <a:pt x="77713" y="63931"/>
                  </a:lnTo>
                  <a:lnTo>
                    <a:pt x="85219" y="61353"/>
                  </a:lnTo>
                  <a:lnTo>
                    <a:pt x="104085" y="61353"/>
                  </a:lnTo>
                  <a:lnTo>
                    <a:pt x="104157" y="57195"/>
                  </a:lnTo>
                  <a:lnTo>
                    <a:pt x="98698" y="48501"/>
                  </a:lnTo>
                  <a:lnTo>
                    <a:pt x="89370" y="44202"/>
                  </a:lnTo>
                  <a:close/>
                </a:path>
                <a:path w="104775" h="118109">
                  <a:moveTo>
                    <a:pt x="14785" y="44202"/>
                  </a:moveTo>
                  <a:lnTo>
                    <a:pt x="5463" y="48501"/>
                  </a:lnTo>
                  <a:lnTo>
                    <a:pt x="0" y="57195"/>
                  </a:lnTo>
                  <a:lnTo>
                    <a:pt x="48" y="60436"/>
                  </a:lnTo>
                  <a:lnTo>
                    <a:pt x="167" y="68287"/>
                  </a:lnTo>
                  <a:lnTo>
                    <a:pt x="2733" y="76352"/>
                  </a:lnTo>
                  <a:lnTo>
                    <a:pt x="7305" y="79095"/>
                  </a:lnTo>
                  <a:lnTo>
                    <a:pt x="8562" y="79095"/>
                  </a:lnTo>
                  <a:lnTo>
                    <a:pt x="6441" y="70180"/>
                  </a:lnTo>
                  <a:lnTo>
                    <a:pt x="18938" y="61353"/>
                  </a:lnTo>
                  <a:lnTo>
                    <a:pt x="38020" y="61353"/>
                  </a:lnTo>
                  <a:lnTo>
                    <a:pt x="37759" y="60436"/>
                  </a:lnTo>
                  <a:lnTo>
                    <a:pt x="32995" y="52413"/>
                  </a:lnTo>
                  <a:lnTo>
                    <a:pt x="26012" y="46583"/>
                  </a:lnTo>
                  <a:lnTo>
                    <a:pt x="14785" y="44202"/>
                  </a:lnTo>
                  <a:close/>
                </a:path>
                <a:path w="104775" h="118109">
                  <a:moveTo>
                    <a:pt x="104085" y="61353"/>
                  </a:moveTo>
                  <a:lnTo>
                    <a:pt x="85219" y="61353"/>
                  </a:lnTo>
                  <a:lnTo>
                    <a:pt x="97703" y="70180"/>
                  </a:lnTo>
                  <a:lnTo>
                    <a:pt x="95620" y="79095"/>
                  </a:lnTo>
                  <a:lnTo>
                    <a:pt x="96878" y="79095"/>
                  </a:lnTo>
                  <a:lnTo>
                    <a:pt x="101412" y="76352"/>
                  </a:lnTo>
                  <a:lnTo>
                    <a:pt x="103964" y="68287"/>
                  </a:lnTo>
                  <a:lnTo>
                    <a:pt x="104085" y="61353"/>
                  </a:lnTo>
                  <a:close/>
                </a:path>
              </a:pathLst>
            </a:custGeom>
            <a:solidFill>
              <a:srgbClr val="231F20"/>
            </a:solidFill>
          </p:spPr>
          <p:txBody>
            <a:bodyPr wrap="square" lIns="0" tIns="0" rIns="0" bIns="0" rtlCol="0"/>
            <a:lstStyle/>
            <a:p>
              <a:endParaRPr lang="fr-CA" noProof="0" dirty="0"/>
            </a:p>
          </p:txBody>
        </p:sp>
      </p:grpSp>
      <p:grpSp>
        <p:nvGrpSpPr>
          <p:cNvPr id="14" name="object 14"/>
          <p:cNvGrpSpPr/>
          <p:nvPr/>
        </p:nvGrpSpPr>
        <p:grpSpPr>
          <a:xfrm>
            <a:off x="13000545" y="7335113"/>
            <a:ext cx="213360" cy="130810"/>
            <a:chOff x="13000545" y="7335113"/>
            <a:chExt cx="213360" cy="130810"/>
          </a:xfrm>
        </p:grpSpPr>
        <p:sp>
          <p:nvSpPr>
            <p:cNvPr id="15" name="object 15"/>
            <p:cNvSpPr/>
            <p:nvPr/>
          </p:nvSpPr>
          <p:spPr>
            <a:xfrm>
              <a:off x="13000545" y="7335113"/>
              <a:ext cx="213360" cy="130810"/>
            </a:xfrm>
            <a:custGeom>
              <a:avLst/>
              <a:gdLst/>
              <a:ahLst/>
              <a:cxnLst/>
              <a:rect l="l" t="t" r="r" b="b"/>
              <a:pathLst>
                <a:path w="213359" h="130809">
                  <a:moveTo>
                    <a:pt x="212978" y="0"/>
                  </a:moveTo>
                  <a:lnTo>
                    <a:pt x="0" y="0"/>
                  </a:lnTo>
                  <a:lnTo>
                    <a:pt x="0" y="130505"/>
                  </a:lnTo>
                  <a:lnTo>
                    <a:pt x="212978" y="130505"/>
                  </a:lnTo>
                  <a:lnTo>
                    <a:pt x="212978" y="0"/>
                  </a:lnTo>
                  <a:close/>
                </a:path>
              </a:pathLst>
            </a:custGeom>
            <a:solidFill>
              <a:srgbClr val="FFFFFF"/>
            </a:solidFill>
          </p:spPr>
          <p:txBody>
            <a:bodyPr wrap="square" lIns="0" tIns="0" rIns="0" bIns="0" rtlCol="0"/>
            <a:lstStyle/>
            <a:p>
              <a:endParaRPr lang="fr-CA" noProof="0" dirty="0"/>
            </a:p>
          </p:txBody>
        </p:sp>
        <p:sp>
          <p:nvSpPr>
            <p:cNvPr id="16" name="object 16"/>
            <p:cNvSpPr/>
            <p:nvPr/>
          </p:nvSpPr>
          <p:spPr>
            <a:xfrm>
              <a:off x="13054935" y="7341939"/>
              <a:ext cx="104139" cy="118110"/>
            </a:xfrm>
            <a:custGeom>
              <a:avLst/>
              <a:gdLst/>
              <a:ahLst/>
              <a:cxnLst/>
              <a:rect l="l" t="t" r="r" b="b"/>
              <a:pathLst>
                <a:path w="104140" h="118109">
                  <a:moveTo>
                    <a:pt x="59199" y="103555"/>
                  </a:moveTo>
                  <a:lnTo>
                    <a:pt x="44861" y="103555"/>
                  </a:lnTo>
                  <a:lnTo>
                    <a:pt x="44289" y="113118"/>
                  </a:lnTo>
                  <a:lnTo>
                    <a:pt x="52062" y="117932"/>
                  </a:lnTo>
                  <a:lnTo>
                    <a:pt x="59770" y="113118"/>
                  </a:lnTo>
                  <a:lnTo>
                    <a:pt x="59199" y="103555"/>
                  </a:lnTo>
                  <a:close/>
                </a:path>
                <a:path w="104140" h="118109">
                  <a:moveTo>
                    <a:pt x="32097" y="99199"/>
                  </a:moveTo>
                  <a:lnTo>
                    <a:pt x="33583" y="108330"/>
                  </a:lnTo>
                  <a:lnTo>
                    <a:pt x="44861" y="103555"/>
                  </a:lnTo>
                  <a:lnTo>
                    <a:pt x="71317" y="103555"/>
                  </a:lnTo>
                  <a:lnTo>
                    <a:pt x="71842" y="100330"/>
                  </a:lnTo>
                  <a:lnTo>
                    <a:pt x="44289" y="100330"/>
                  </a:lnTo>
                  <a:lnTo>
                    <a:pt x="32097" y="99199"/>
                  </a:lnTo>
                  <a:close/>
                </a:path>
                <a:path w="104140" h="118109">
                  <a:moveTo>
                    <a:pt x="71317" y="103555"/>
                  </a:moveTo>
                  <a:lnTo>
                    <a:pt x="59199" y="103555"/>
                  </a:lnTo>
                  <a:lnTo>
                    <a:pt x="70540" y="108330"/>
                  </a:lnTo>
                  <a:lnTo>
                    <a:pt x="71317" y="103555"/>
                  </a:lnTo>
                  <a:close/>
                </a:path>
                <a:path w="104140" h="118109">
                  <a:moveTo>
                    <a:pt x="59200" y="88785"/>
                  </a:moveTo>
                  <a:lnTo>
                    <a:pt x="44859" y="88785"/>
                  </a:lnTo>
                  <a:lnTo>
                    <a:pt x="44345" y="99199"/>
                  </a:lnTo>
                  <a:lnTo>
                    <a:pt x="44289" y="100330"/>
                  </a:lnTo>
                  <a:lnTo>
                    <a:pt x="59770" y="100330"/>
                  </a:lnTo>
                  <a:lnTo>
                    <a:pt x="59200" y="88785"/>
                  </a:lnTo>
                  <a:close/>
                </a:path>
                <a:path w="104140" h="118109">
                  <a:moveTo>
                    <a:pt x="72026" y="99199"/>
                  </a:moveTo>
                  <a:lnTo>
                    <a:pt x="59770" y="100330"/>
                  </a:lnTo>
                  <a:lnTo>
                    <a:pt x="71842" y="100330"/>
                  </a:lnTo>
                  <a:lnTo>
                    <a:pt x="72026" y="99199"/>
                  </a:lnTo>
                  <a:close/>
                </a:path>
                <a:path w="104140" h="118109">
                  <a:moveTo>
                    <a:pt x="47235" y="80556"/>
                  </a:moveTo>
                  <a:lnTo>
                    <a:pt x="22585" y="80556"/>
                  </a:lnTo>
                  <a:lnTo>
                    <a:pt x="22585" y="88785"/>
                  </a:lnTo>
                  <a:lnTo>
                    <a:pt x="81538" y="88785"/>
                  </a:lnTo>
                  <a:lnTo>
                    <a:pt x="81538" y="81635"/>
                  </a:lnTo>
                  <a:lnTo>
                    <a:pt x="47096" y="81635"/>
                  </a:lnTo>
                  <a:lnTo>
                    <a:pt x="47235" y="80556"/>
                  </a:lnTo>
                  <a:close/>
                </a:path>
                <a:path w="104140" h="118109">
                  <a:moveTo>
                    <a:pt x="52062" y="0"/>
                  </a:moveTo>
                  <a:lnTo>
                    <a:pt x="50474" y="2870"/>
                  </a:lnTo>
                  <a:lnTo>
                    <a:pt x="47007" y="6972"/>
                  </a:lnTo>
                  <a:lnTo>
                    <a:pt x="41178" y="14338"/>
                  </a:lnTo>
                  <a:lnTo>
                    <a:pt x="37454" y="21106"/>
                  </a:lnTo>
                  <a:lnTo>
                    <a:pt x="36191" y="28240"/>
                  </a:lnTo>
                  <a:lnTo>
                    <a:pt x="36822" y="35042"/>
                  </a:lnTo>
                  <a:lnTo>
                    <a:pt x="38777" y="40817"/>
                  </a:lnTo>
                  <a:lnTo>
                    <a:pt x="42486" y="48501"/>
                  </a:lnTo>
                  <a:lnTo>
                    <a:pt x="44594" y="54927"/>
                  </a:lnTo>
                  <a:lnTo>
                    <a:pt x="46270" y="61010"/>
                  </a:lnTo>
                  <a:lnTo>
                    <a:pt x="48620" y="69837"/>
                  </a:lnTo>
                  <a:lnTo>
                    <a:pt x="47424" y="79095"/>
                  </a:lnTo>
                  <a:lnTo>
                    <a:pt x="47261" y="80556"/>
                  </a:lnTo>
                  <a:lnTo>
                    <a:pt x="47096" y="81635"/>
                  </a:lnTo>
                  <a:lnTo>
                    <a:pt x="57027" y="81635"/>
                  </a:lnTo>
                  <a:lnTo>
                    <a:pt x="55535" y="70180"/>
                  </a:lnTo>
                  <a:lnTo>
                    <a:pt x="55491" y="69837"/>
                  </a:lnTo>
                  <a:lnTo>
                    <a:pt x="59466" y="54927"/>
                  </a:lnTo>
                  <a:lnTo>
                    <a:pt x="61625" y="48501"/>
                  </a:lnTo>
                  <a:lnTo>
                    <a:pt x="65320" y="40817"/>
                  </a:lnTo>
                  <a:lnTo>
                    <a:pt x="67260" y="35042"/>
                  </a:lnTo>
                  <a:lnTo>
                    <a:pt x="53611" y="2870"/>
                  </a:lnTo>
                  <a:lnTo>
                    <a:pt x="52062" y="0"/>
                  </a:lnTo>
                  <a:close/>
                </a:path>
                <a:path w="104140" h="118109">
                  <a:moveTo>
                    <a:pt x="81538" y="80556"/>
                  </a:moveTo>
                  <a:lnTo>
                    <a:pt x="56887" y="80556"/>
                  </a:lnTo>
                  <a:lnTo>
                    <a:pt x="57027" y="81635"/>
                  </a:lnTo>
                  <a:lnTo>
                    <a:pt x="81538" y="81635"/>
                  </a:lnTo>
                  <a:lnTo>
                    <a:pt x="81538" y="80556"/>
                  </a:lnTo>
                  <a:close/>
                </a:path>
                <a:path w="104140" h="118109">
                  <a:moveTo>
                    <a:pt x="38004" y="61353"/>
                  </a:moveTo>
                  <a:lnTo>
                    <a:pt x="18915" y="61353"/>
                  </a:lnTo>
                  <a:lnTo>
                    <a:pt x="26382" y="63931"/>
                  </a:lnTo>
                  <a:lnTo>
                    <a:pt x="30419" y="69837"/>
                  </a:lnTo>
                  <a:lnTo>
                    <a:pt x="33151" y="73914"/>
                  </a:lnTo>
                  <a:lnTo>
                    <a:pt x="33567" y="79095"/>
                  </a:lnTo>
                  <a:lnTo>
                    <a:pt x="33685" y="80556"/>
                  </a:lnTo>
                  <a:lnTo>
                    <a:pt x="41343" y="80556"/>
                  </a:lnTo>
                  <a:lnTo>
                    <a:pt x="40485" y="70180"/>
                  </a:lnTo>
                  <a:lnTo>
                    <a:pt x="40419" y="69837"/>
                  </a:lnTo>
                  <a:lnTo>
                    <a:pt x="38004" y="61353"/>
                  </a:lnTo>
                  <a:close/>
                </a:path>
                <a:path w="104140" h="118109">
                  <a:moveTo>
                    <a:pt x="89300" y="44202"/>
                  </a:moveTo>
                  <a:lnTo>
                    <a:pt x="62864" y="79095"/>
                  </a:lnTo>
                  <a:lnTo>
                    <a:pt x="62742" y="80556"/>
                  </a:lnTo>
                  <a:lnTo>
                    <a:pt x="70400" y="80556"/>
                  </a:lnTo>
                  <a:lnTo>
                    <a:pt x="70972" y="73914"/>
                  </a:lnTo>
                  <a:lnTo>
                    <a:pt x="74236" y="69024"/>
                  </a:lnTo>
                  <a:lnTo>
                    <a:pt x="77703" y="63931"/>
                  </a:lnTo>
                  <a:lnTo>
                    <a:pt x="85209" y="61353"/>
                  </a:lnTo>
                  <a:lnTo>
                    <a:pt x="104031" y="61353"/>
                  </a:lnTo>
                  <a:lnTo>
                    <a:pt x="104092" y="57195"/>
                  </a:lnTo>
                  <a:lnTo>
                    <a:pt x="98623" y="48501"/>
                  </a:lnTo>
                  <a:lnTo>
                    <a:pt x="89300" y="44202"/>
                  </a:lnTo>
                  <a:close/>
                </a:path>
                <a:path w="104140" h="118109">
                  <a:moveTo>
                    <a:pt x="14771" y="44202"/>
                  </a:moveTo>
                  <a:lnTo>
                    <a:pt x="5458" y="48501"/>
                  </a:lnTo>
                  <a:lnTo>
                    <a:pt x="0" y="57195"/>
                  </a:lnTo>
                  <a:lnTo>
                    <a:pt x="49" y="60436"/>
                  </a:lnTo>
                  <a:lnTo>
                    <a:pt x="169" y="68287"/>
                  </a:lnTo>
                  <a:lnTo>
                    <a:pt x="2735" y="76352"/>
                  </a:lnTo>
                  <a:lnTo>
                    <a:pt x="7243" y="79095"/>
                  </a:lnTo>
                  <a:lnTo>
                    <a:pt x="8526" y="79095"/>
                  </a:lnTo>
                  <a:lnTo>
                    <a:pt x="6443" y="70180"/>
                  </a:lnTo>
                  <a:lnTo>
                    <a:pt x="12895" y="65646"/>
                  </a:lnTo>
                  <a:lnTo>
                    <a:pt x="18915" y="61353"/>
                  </a:lnTo>
                  <a:lnTo>
                    <a:pt x="38004" y="61353"/>
                  </a:lnTo>
                  <a:lnTo>
                    <a:pt x="37742" y="60436"/>
                  </a:lnTo>
                  <a:lnTo>
                    <a:pt x="32974" y="52413"/>
                  </a:lnTo>
                  <a:lnTo>
                    <a:pt x="25988" y="46583"/>
                  </a:lnTo>
                  <a:lnTo>
                    <a:pt x="14771" y="44202"/>
                  </a:lnTo>
                  <a:close/>
                </a:path>
                <a:path w="104140" h="118109">
                  <a:moveTo>
                    <a:pt x="104031" y="61353"/>
                  </a:moveTo>
                  <a:lnTo>
                    <a:pt x="85209" y="61353"/>
                  </a:lnTo>
                  <a:lnTo>
                    <a:pt x="97642" y="70180"/>
                  </a:lnTo>
                  <a:lnTo>
                    <a:pt x="95597" y="79095"/>
                  </a:lnTo>
                  <a:lnTo>
                    <a:pt x="96880" y="79095"/>
                  </a:lnTo>
                  <a:lnTo>
                    <a:pt x="101388" y="76352"/>
                  </a:lnTo>
                  <a:lnTo>
                    <a:pt x="103928" y="68287"/>
                  </a:lnTo>
                  <a:lnTo>
                    <a:pt x="104031" y="61353"/>
                  </a:lnTo>
                  <a:close/>
                </a:path>
              </a:pathLst>
            </a:custGeom>
            <a:solidFill>
              <a:srgbClr val="231F20"/>
            </a:solidFill>
          </p:spPr>
          <p:txBody>
            <a:bodyPr wrap="square" lIns="0" tIns="0" rIns="0" bIns="0" rtlCol="0"/>
            <a:lstStyle/>
            <a:p>
              <a:endParaRPr lang="fr-CA" noProof="0" dirty="0"/>
            </a:p>
          </p:txBody>
        </p:sp>
      </p:grpSp>
      <p:grpSp>
        <p:nvGrpSpPr>
          <p:cNvPr id="17" name="object 17"/>
          <p:cNvGrpSpPr/>
          <p:nvPr/>
        </p:nvGrpSpPr>
        <p:grpSpPr>
          <a:xfrm>
            <a:off x="12725565" y="7527785"/>
            <a:ext cx="213360" cy="130810"/>
            <a:chOff x="12725565" y="7527785"/>
            <a:chExt cx="213360" cy="130810"/>
          </a:xfrm>
        </p:grpSpPr>
        <p:sp>
          <p:nvSpPr>
            <p:cNvPr id="18" name="object 18"/>
            <p:cNvSpPr/>
            <p:nvPr/>
          </p:nvSpPr>
          <p:spPr>
            <a:xfrm>
              <a:off x="12725565" y="7527785"/>
              <a:ext cx="213360" cy="130810"/>
            </a:xfrm>
            <a:custGeom>
              <a:avLst/>
              <a:gdLst/>
              <a:ahLst/>
              <a:cxnLst/>
              <a:rect l="l" t="t" r="r" b="b"/>
              <a:pathLst>
                <a:path w="213359" h="130809">
                  <a:moveTo>
                    <a:pt x="212940" y="0"/>
                  </a:moveTo>
                  <a:lnTo>
                    <a:pt x="0" y="0"/>
                  </a:lnTo>
                  <a:lnTo>
                    <a:pt x="0" y="130467"/>
                  </a:lnTo>
                  <a:lnTo>
                    <a:pt x="212940" y="130467"/>
                  </a:lnTo>
                  <a:lnTo>
                    <a:pt x="212940" y="0"/>
                  </a:lnTo>
                  <a:close/>
                </a:path>
              </a:pathLst>
            </a:custGeom>
            <a:solidFill>
              <a:srgbClr val="FFFFFF"/>
            </a:solidFill>
          </p:spPr>
          <p:txBody>
            <a:bodyPr wrap="square" lIns="0" tIns="0" rIns="0" bIns="0" rtlCol="0"/>
            <a:lstStyle/>
            <a:p>
              <a:endParaRPr lang="fr-CA" noProof="0" dirty="0"/>
            </a:p>
          </p:txBody>
        </p:sp>
        <p:sp>
          <p:nvSpPr>
            <p:cNvPr id="19" name="object 19"/>
            <p:cNvSpPr/>
            <p:nvPr/>
          </p:nvSpPr>
          <p:spPr>
            <a:xfrm>
              <a:off x="12779960" y="7534609"/>
              <a:ext cx="104775" cy="118110"/>
            </a:xfrm>
            <a:custGeom>
              <a:avLst/>
              <a:gdLst/>
              <a:ahLst/>
              <a:cxnLst/>
              <a:rect l="l" t="t" r="r" b="b"/>
              <a:pathLst>
                <a:path w="104775" h="118109">
                  <a:moveTo>
                    <a:pt x="59235" y="103505"/>
                  </a:moveTo>
                  <a:lnTo>
                    <a:pt x="44909" y="103505"/>
                  </a:lnTo>
                  <a:lnTo>
                    <a:pt x="44300" y="113106"/>
                  </a:lnTo>
                  <a:lnTo>
                    <a:pt x="52059" y="117932"/>
                  </a:lnTo>
                  <a:lnTo>
                    <a:pt x="59832" y="113106"/>
                  </a:lnTo>
                  <a:lnTo>
                    <a:pt x="59235" y="103505"/>
                  </a:lnTo>
                  <a:close/>
                </a:path>
                <a:path w="104775" h="118109">
                  <a:moveTo>
                    <a:pt x="32095" y="99199"/>
                  </a:moveTo>
                  <a:lnTo>
                    <a:pt x="33606" y="108318"/>
                  </a:lnTo>
                  <a:lnTo>
                    <a:pt x="44909" y="103505"/>
                  </a:lnTo>
                  <a:lnTo>
                    <a:pt x="71368" y="103505"/>
                  </a:lnTo>
                  <a:lnTo>
                    <a:pt x="71900" y="100317"/>
                  </a:lnTo>
                  <a:lnTo>
                    <a:pt x="44300" y="100317"/>
                  </a:lnTo>
                  <a:lnTo>
                    <a:pt x="32095" y="99199"/>
                  </a:lnTo>
                  <a:close/>
                </a:path>
                <a:path w="104775" h="118109">
                  <a:moveTo>
                    <a:pt x="71368" y="103505"/>
                  </a:moveTo>
                  <a:lnTo>
                    <a:pt x="59235" y="103505"/>
                  </a:lnTo>
                  <a:lnTo>
                    <a:pt x="70563" y="108318"/>
                  </a:lnTo>
                  <a:lnTo>
                    <a:pt x="71368" y="103505"/>
                  </a:lnTo>
                  <a:close/>
                </a:path>
                <a:path w="104775" h="118109">
                  <a:moveTo>
                    <a:pt x="59236" y="88747"/>
                  </a:moveTo>
                  <a:lnTo>
                    <a:pt x="44908" y="88747"/>
                  </a:lnTo>
                  <a:lnTo>
                    <a:pt x="44358" y="99199"/>
                  </a:lnTo>
                  <a:lnTo>
                    <a:pt x="44300" y="100317"/>
                  </a:lnTo>
                  <a:lnTo>
                    <a:pt x="59832" y="100317"/>
                  </a:lnTo>
                  <a:lnTo>
                    <a:pt x="59236" y="88747"/>
                  </a:lnTo>
                  <a:close/>
                </a:path>
                <a:path w="104775" h="118109">
                  <a:moveTo>
                    <a:pt x="72087" y="99199"/>
                  </a:moveTo>
                  <a:lnTo>
                    <a:pt x="59832" y="100317"/>
                  </a:lnTo>
                  <a:lnTo>
                    <a:pt x="71900" y="100317"/>
                  </a:lnTo>
                  <a:lnTo>
                    <a:pt x="72087" y="99199"/>
                  </a:lnTo>
                  <a:close/>
                </a:path>
                <a:path w="104775" h="118109">
                  <a:moveTo>
                    <a:pt x="47237" y="80530"/>
                  </a:moveTo>
                  <a:lnTo>
                    <a:pt x="22583" y="80530"/>
                  </a:lnTo>
                  <a:lnTo>
                    <a:pt x="22583" y="88747"/>
                  </a:lnTo>
                  <a:lnTo>
                    <a:pt x="81549" y="88747"/>
                  </a:lnTo>
                  <a:lnTo>
                    <a:pt x="81549" y="81610"/>
                  </a:lnTo>
                  <a:lnTo>
                    <a:pt x="47094" y="81610"/>
                  </a:lnTo>
                  <a:lnTo>
                    <a:pt x="47237" y="80530"/>
                  </a:lnTo>
                  <a:close/>
                </a:path>
                <a:path w="104775" h="118109">
                  <a:moveTo>
                    <a:pt x="52059" y="0"/>
                  </a:moveTo>
                  <a:lnTo>
                    <a:pt x="50535" y="2870"/>
                  </a:lnTo>
                  <a:lnTo>
                    <a:pt x="47030" y="6972"/>
                  </a:lnTo>
                  <a:lnTo>
                    <a:pt x="41188" y="14338"/>
                  </a:lnTo>
                  <a:lnTo>
                    <a:pt x="37502" y="21085"/>
                  </a:lnTo>
                  <a:lnTo>
                    <a:pt x="36248" y="28209"/>
                  </a:lnTo>
                  <a:lnTo>
                    <a:pt x="36870" y="35005"/>
                  </a:lnTo>
                  <a:lnTo>
                    <a:pt x="38813" y="40767"/>
                  </a:lnTo>
                  <a:lnTo>
                    <a:pt x="42496" y="48501"/>
                  </a:lnTo>
                  <a:lnTo>
                    <a:pt x="44630" y="54876"/>
                  </a:lnTo>
                  <a:lnTo>
                    <a:pt x="46306" y="60985"/>
                  </a:lnTo>
                  <a:lnTo>
                    <a:pt x="48656" y="69811"/>
                  </a:lnTo>
                  <a:lnTo>
                    <a:pt x="47433" y="79044"/>
                  </a:lnTo>
                  <a:lnTo>
                    <a:pt x="47259" y="80530"/>
                  </a:lnTo>
                  <a:lnTo>
                    <a:pt x="47094" y="81610"/>
                  </a:lnTo>
                  <a:lnTo>
                    <a:pt x="57050" y="81610"/>
                  </a:lnTo>
                  <a:lnTo>
                    <a:pt x="56885" y="80530"/>
                  </a:lnTo>
                  <a:lnTo>
                    <a:pt x="56711" y="79044"/>
                  </a:lnTo>
                  <a:lnTo>
                    <a:pt x="55535" y="70167"/>
                  </a:lnTo>
                  <a:lnTo>
                    <a:pt x="55488" y="69811"/>
                  </a:lnTo>
                  <a:lnTo>
                    <a:pt x="59489" y="54876"/>
                  </a:lnTo>
                  <a:lnTo>
                    <a:pt x="61648" y="48501"/>
                  </a:lnTo>
                  <a:lnTo>
                    <a:pt x="65356" y="40767"/>
                  </a:lnTo>
                  <a:lnTo>
                    <a:pt x="67301" y="35005"/>
                  </a:lnTo>
                  <a:lnTo>
                    <a:pt x="53647" y="2870"/>
                  </a:lnTo>
                  <a:lnTo>
                    <a:pt x="52059" y="0"/>
                  </a:lnTo>
                  <a:close/>
                </a:path>
                <a:path w="104775" h="118109">
                  <a:moveTo>
                    <a:pt x="81549" y="80530"/>
                  </a:moveTo>
                  <a:lnTo>
                    <a:pt x="56908" y="80530"/>
                  </a:lnTo>
                  <a:lnTo>
                    <a:pt x="57050" y="81610"/>
                  </a:lnTo>
                  <a:lnTo>
                    <a:pt x="81549" y="81610"/>
                  </a:lnTo>
                  <a:lnTo>
                    <a:pt x="81549" y="80530"/>
                  </a:lnTo>
                  <a:close/>
                </a:path>
                <a:path w="104775" h="118109">
                  <a:moveTo>
                    <a:pt x="38027" y="61353"/>
                  </a:moveTo>
                  <a:lnTo>
                    <a:pt x="18938" y="61353"/>
                  </a:lnTo>
                  <a:lnTo>
                    <a:pt x="26431" y="63906"/>
                  </a:lnTo>
                  <a:lnTo>
                    <a:pt x="33187" y="73875"/>
                  </a:lnTo>
                  <a:lnTo>
                    <a:pt x="33572" y="79044"/>
                  </a:lnTo>
                  <a:lnTo>
                    <a:pt x="33682" y="80530"/>
                  </a:lnTo>
                  <a:lnTo>
                    <a:pt x="41353" y="80530"/>
                  </a:lnTo>
                  <a:lnTo>
                    <a:pt x="40499" y="70167"/>
                  </a:lnTo>
                  <a:lnTo>
                    <a:pt x="40431" y="69811"/>
                  </a:lnTo>
                  <a:lnTo>
                    <a:pt x="38027" y="61353"/>
                  </a:lnTo>
                  <a:close/>
                </a:path>
                <a:path w="104775" h="118109">
                  <a:moveTo>
                    <a:pt x="89370" y="44166"/>
                  </a:moveTo>
                  <a:lnTo>
                    <a:pt x="62926" y="79044"/>
                  </a:lnTo>
                  <a:lnTo>
                    <a:pt x="62804" y="80530"/>
                  </a:lnTo>
                  <a:lnTo>
                    <a:pt x="70436" y="80530"/>
                  </a:lnTo>
                  <a:lnTo>
                    <a:pt x="70970" y="73875"/>
                  </a:lnTo>
                  <a:lnTo>
                    <a:pt x="74246" y="68986"/>
                  </a:lnTo>
                  <a:lnTo>
                    <a:pt x="77713" y="63906"/>
                  </a:lnTo>
                  <a:lnTo>
                    <a:pt x="85219" y="61353"/>
                  </a:lnTo>
                  <a:lnTo>
                    <a:pt x="104084" y="61353"/>
                  </a:lnTo>
                  <a:lnTo>
                    <a:pt x="104157" y="57165"/>
                  </a:lnTo>
                  <a:lnTo>
                    <a:pt x="98722" y="48501"/>
                  </a:lnTo>
                  <a:lnTo>
                    <a:pt x="98856" y="48501"/>
                  </a:lnTo>
                  <a:lnTo>
                    <a:pt x="89370" y="44166"/>
                  </a:lnTo>
                  <a:close/>
                </a:path>
                <a:path w="104775" h="118109">
                  <a:moveTo>
                    <a:pt x="14785" y="44166"/>
                  </a:moveTo>
                  <a:lnTo>
                    <a:pt x="5306" y="48501"/>
                  </a:lnTo>
                  <a:lnTo>
                    <a:pt x="5439" y="48501"/>
                  </a:lnTo>
                  <a:lnTo>
                    <a:pt x="0" y="57165"/>
                  </a:lnTo>
                  <a:lnTo>
                    <a:pt x="49" y="60412"/>
                  </a:lnTo>
                  <a:lnTo>
                    <a:pt x="167" y="68262"/>
                  </a:lnTo>
                  <a:lnTo>
                    <a:pt x="2733" y="76327"/>
                  </a:lnTo>
                  <a:lnTo>
                    <a:pt x="7305" y="79044"/>
                  </a:lnTo>
                  <a:lnTo>
                    <a:pt x="8562" y="79044"/>
                  </a:lnTo>
                  <a:lnTo>
                    <a:pt x="6441" y="70167"/>
                  </a:lnTo>
                  <a:lnTo>
                    <a:pt x="18938" y="61353"/>
                  </a:lnTo>
                  <a:lnTo>
                    <a:pt x="38027" y="61353"/>
                  </a:lnTo>
                  <a:lnTo>
                    <a:pt x="37759" y="60412"/>
                  </a:lnTo>
                  <a:lnTo>
                    <a:pt x="32995" y="52393"/>
                  </a:lnTo>
                  <a:lnTo>
                    <a:pt x="26012" y="46570"/>
                  </a:lnTo>
                  <a:lnTo>
                    <a:pt x="14785" y="44166"/>
                  </a:lnTo>
                  <a:close/>
                </a:path>
                <a:path w="104775" h="118109">
                  <a:moveTo>
                    <a:pt x="104084" y="61353"/>
                  </a:moveTo>
                  <a:lnTo>
                    <a:pt x="85219" y="61353"/>
                  </a:lnTo>
                  <a:lnTo>
                    <a:pt x="97703" y="70167"/>
                  </a:lnTo>
                  <a:lnTo>
                    <a:pt x="95620" y="79044"/>
                  </a:lnTo>
                  <a:lnTo>
                    <a:pt x="96878" y="79044"/>
                  </a:lnTo>
                  <a:lnTo>
                    <a:pt x="101412" y="76327"/>
                  </a:lnTo>
                  <a:lnTo>
                    <a:pt x="103964" y="68262"/>
                  </a:lnTo>
                  <a:lnTo>
                    <a:pt x="104084" y="61353"/>
                  </a:lnTo>
                  <a:close/>
                </a:path>
              </a:pathLst>
            </a:custGeom>
            <a:solidFill>
              <a:srgbClr val="231F20"/>
            </a:solidFill>
          </p:spPr>
          <p:txBody>
            <a:bodyPr wrap="square" lIns="0" tIns="0" rIns="0" bIns="0" rtlCol="0"/>
            <a:lstStyle/>
            <a:p>
              <a:endParaRPr lang="fr-CA" noProof="0" dirty="0"/>
            </a:p>
          </p:txBody>
        </p:sp>
      </p:grpSp>
      <p:grpSp>
        <p:nvGrpSpPr>
          <p:cNvPr id="20" name="object 20"/>
          <p:cNvGrpSpPr/>
          <p:nvPr/>
        </p:nvGrpSpPr>
        <p:grpSpPr>
          <a:xfrm>
            <a:off x="13000545" y="7527785"/>
            <a:ext cx="213360" cy="130810"/>
            <a:chOff x="13000545" y="7527785"/>
            <a:chExt cx="213360" cy="130810"/>
          </a:xfrm>
        </p:grpSpPr>
        <p:sp>
          <p:nvSpPr>
            <p:cNvPr id="21" name="object 21"/>
            <p:cNvSpPr/>
            <p:nvPr/>
          </p:nvSpPr>
          <p:spPr>
            <a:xfrm>
              <a:off x="13000545" y="7527785"/>
              <a:ext cx="213360" cy="130810"/>
            </a:xfrm>
            <a:custGeom>
              <a:avLst/>
              <a:gdLst/>
              <a:ahLst/>
              <a:cxnLst/>
              <a:rect l="l" t="t" r="r" b="b"/>
              <a:pathLst>
                <a:path w="213359" h="130809">
                  <a:moveTo>
                    <a:pt x="212978" y="0"/>
                  </a:moveTo>
                  <a:lnTo>
                    <a:pt x="0" y="0"/>
                  </a:lnTo>
                  <a:lnTo>
                    <a:pt x="0" y="130467"/>
                  </a:lnTo>
                  <a:lnTo>
                    <a:pt x="212978" y="130467"/>
                  </a:lnTo>
                  <a:lnTo>
                    <a:pt x="212978" y="0"/>
                  </a:lnTo>
                  <a:close/>
                </a:path>
              </a:pathLst>
            </a:custGeom>
            <a:solidFill>
              <a:srgbClr val="FFFFFF"/>
            </a:solidFill>
          </p:spPr>
          <p:txBody>
            <a:bodyPr wrap="square" lIns="0" tIns="0" rIns="0" bIns="0" rtlCol="0"/>
            <a:lstStyle/>
            <a:p>
              <a:endParaRPr lang="fr-CA" noProof="0" dirty="0"/>
            </a:p>
          </p:txBody>
        </p:sp>
        <p:sp>
          <p:nvSpPr>
            <p:cNvPr id="22" name="object 22"/>
            <p:cNvSpPr/>
            <p:nvPr/>
          </p:nvSpPr>
          <p:spPr>
            <a:xfrm>
              <a:off x="13054935" y="7534609"/>
              <a:ext cx="104139" cy="118110"/>
            </a:xfrm>
            <a:custGeom>
              <a:avLst/>
              <a:gdLst/>
              <a:ahLst/>
              <a:cxnLst/>
              <a:rect l="l" t="t" r="r" b="b"/>
              <a:pathLst>
                <a:path w="104140" h="118109">
                  <a:moveTo>
                    <a:pt x="59199" y="103505"/>
                  </a:moveTo>
                  <a:lnTo>
                    <a:pt x="44861" y="103505"/>
                  </a:lnTo>
                  <a:lnTo>
                    <a:pt x="44289" y="113106"/>
                  </a:lnTo>
                  <a:lnTo>
                    <a:pt x="52062" y="117932"/>
                  </a:lnTo>
                  <a:lnTo>
                    <a:pt x="59770" y="113106"/>
                  </a:lnTo>
                  <a:lnTo>
                    <a:pt x="59199" y="103505"/>
                  </a:lnTo>
                  <a:close/>
                </a:path>
                <a:path w="104140" h="118109">
                  <a:moveTo>
                    <a:pt x="32097" y="99199"/>
                  </a:moveTo>
                  <a:lnTo>
                    <a:pt x="33583" y="108318"/>
                  </a:lnTo>
                  <a:lnTo>
                    <a:pt x="44861" y="103505"/>
                  </a:lnTo>
                  <a:lnTo>
                    <a:pt x="71324" y="103505"/>
                  </a:lnTo>
                  <a:lnTo>
                    <a:pt x="71844" y="100317"/>
                  </a:lnTo>
                  <a:lnTo>
                    <a:pt x="44289" y="100317"/>
                  </a:lnTo>
                  <a:lnTo>
                    <a:pt x="32097" y="99199"/>
                  </a:lnTo>
                  <a:close/>
                </a:path>
                <a:path w="104140" h="118109">
                  <a:moveTo>
                    <a:pt x="71324" y="103505"/>
                  </a:moveTo>
                  <a:lnTo>
                    <a:pt x="59199" y="103505"/>
                  </a:lnTo>
                  <a:lnTo>
                    <a:pt x="70540" y="108318"/>
                  </a:lnTo>
                  <a:lnTo>
                    <a:pt x="71324" y="103505"/>
                  </a:lnTo>
                  <a:close/>
                </a:path>
                <a:path w="104140" h="118109">
                  <a:moveTo>
                    <a:pt x="59200" y="88747"/>
                  </a:moveTo>
                  <a:lnTo>
                    <a:pt x="44859" y="88747"/>
                  </a:lnTo>
                  <a:lnTo>
                    <a:pt x="44344" y="99199"/>
                  </a:lnTo>
                  <a:lnTo>
                    <a:pt x="44289" y="100317"/>
                  </a:lnTo>
                  <a:lnTo>
                    <a:pt x="59770" y="100317"/>
                  </a:lnTo>
                  <a:lnTo>
                    <a:pt x="59200" y="88747"/>
                  </a:lnTo>
                  <a:close/>
                </a:path>
                <a:path w="104140" h="118109">
                  <a:moveTo>
                    <a:pt x="72026" y="99199"/>
                  </a:moveTo>
                  <a:lnTo>
                    <a:pt x="59770" y="100317"/>
                  </a:lnTo>
                  <a:lnTo>
                    <a:pt x="71844" y="100317"/>
                  </a:lnTo>
                  <a:lnTo>
                    <a:pt x="72026" y="99199"/>
                  </a:lnTo>
                  <a:close/>
                </a:path>
                <a:path w="104140" h="118109">
                  <a:moveTo>
                    <a:pt x="47235" y="80530"/>
                  </a:moveTo>
                  <a:lnTo>
                    <a:pt x="22585" y="80530"/>
                  </a:lnTo>
                  <a:lnTo>
                    <a:pt x="22585" y="88747"/>
                  </a:lnTo>
                  <a:lnTo>
                    <a:pt x="81538" y="88747"/>
                  </a:lnTo>
                  <a:lnTo>
                    <a:pt x="81538" y="81610"/>
                  </a:lnTo>
                  <a:lnTo>
                    <a:pt x="47096" y="81610"/>
                  </a:lnTo>
                  <a:lnTo>
                    <a:pt x="47235" y="80530"/>
                  </a:lnTo>
                  <a:close/>
                </a:path>
                <a:path w="104140" h="118109">
                  <a:moveTo>
                    <a:pt x="52062" y="0"/>
                  </a:moveTo>
                  <a:lnTo>
                    <a:pt x="50474" y="2870"/>
                  </a:lnTo>
                  <a:lnTo>
                    <a:pt x="47007" y="6972"/>
                  </a:lnTo>
                  <a:lnTo>
                    <a:pt x="41178" y="14338"/>
                  </a:lnTo>
                  <a:lnTo>
                    <a:pt x="37454" y="21085"/>
                  </a:lnTo>
                  <a:lnTo>
                    <a:pt x="36191" y="28209"/>
                  </a:lnTo>
                  <a:lnTo>
                    <a:pt x="36822" y="35005"/>
                  </a:lnTo>
                  <a:lnTo>
                    <a:pt x="38777" y="40767"/>
                  </a:lnTo>
                  <a:lnTo>
                    <a:pt x="42486" y="48501"/>
                  </a:lnTo>
                  <a:lnTo>
                    <a:pt x="44594" y="54876"/>
                  </a:lnTo>
                  <a:lnTo>
                    <a:pt x="46270" y="60985"/>
                  </a:lnTo>
                  <a:lnTo>
                    <a:pt x="48620" y="69811"/>
                  </a:lnTo>
                  <a:lnTo>
                    <a:pt x="47427" y="79044"/>
                  </a:lnTo>
                  <a:lnTo>
                    <a:pt x="47261" y="80530"/>
                  </a:lnTo>
                  <a:lnTo>
                    <a:pt x="47096" y="81610"/>
                  </a:lnTo>
                  <a:lnTo>
                    <a:pt x="57027" y="81610"/>
                  </a:lnTo>
                  <a:lnTo>
                    <a:pt x="55537" y="70167"/>
                  </a:lnTo>
                  <a:lnTo>
                    <a:pt x="55491" y="69811"/>
                  </a:lnTo>
                  <a:lnTo>
                    <a:pt x="59466" y="54876"/>
                  </a:lnTo>
                  <a:lnTo>
                    <a:pt x="61625" y="48501"/>
                  </a:lnTo>
                  <a:lnTo>
                    <a:pt x="65320" y="40767"/>
                  </a:lnTo>
                  <a:lnTo>
                    <a:pt x="67260" y="35005"/>
                  </a:lnTo>
                  <a:lnTo>
                    <a:pt x="53611" y="2870"/>
                  </a:lnTo>
                  <a:lnTo>
                    <a:pt x="52062" y="0"/>
                  </a:lnTo>
                  <a:close/>
                </a:path>
                <a:path w="104140" h="118109">
                  <a:moveTo>
                    <a:pt x="81538" y="80530"/>
                  </a:moveTo>
                  <a:lnTo>
                    <a:pt x="56887" y="80530"/>
                  </a:lnTo>
                  <a:lnTo>
                    <a:pt x="57027" y="81610"/>
                  </a:lnTo>
                  <a:lnTo>
                    <a:pt x="81538" y="81610"/>
                  </a:lnTo>
                  <a:lnTo>
                    <a:pt x="81538" y="80530"/>
                  </a:lnTo>
                  <a:close/>
                </a:path>
                <a:path w="104140" h="118109">
                  <a:moveTo>
                    <a:pt x="38010" y="61353"/>
                  </a:moveTo>
                  <a:lnTo>
                    <a:pt x="18915" y="61353"/>
                  </a:lnTo>
                  <a:lnTo>
                    <a:pt x="26382" y="63906"/>
                  </a:lnTo>
                  <a:lnTo>
                    <a:pt x="30428" y="69811"/>
                  </a:lnTo>
                  <a:lnTo>
                    <a:pt x="33151" y="73875"/>
                  </a:lnTo>
                  <a:lnTo>
                    <a:pt x="33566" y="79044"/>
                  </a:lnTo>
                  <a:lnTo>
                    <a:pt x="33685" y="80530"/>
                  </a:lnTo>
                  <a:lnTo>
                    <a:pt x="41343" y="80530"/>
                  </a:lnTo>
                  <a:lnTo>
                    <a:pt x="40486" y="70167"/>
                  </a:lnTo>
                  <a:lnTo>
                    <a:pt x="40419" y="69811"/>
                  </a:lnTo>
                  <a:lnTo>
                    <a:pt x="38010" y="61353"/>
                  </a:lnTo>
                  <a:close/>
                </a:path>
                <a:path w="104140" h="118109">
                  <a:moveTo>
                    <a:pt x="89300" y="44166"/>
                  </a:moveTo>
                  <a:lnTo>
                    <a:pt x="62866" y="79044"/>
                  </a:lnTo>
                  <a:lnTo>
                    <a:pt x="62742" y="80530"/>
                  </a:lnTo>
                  <a:lnTo>
                    <a:pt x="70400" y="80530"/>
                  </a:lnTo>
                  <a:lnTo>
                    <a:pt x="70972" y="73875"/>
                  </a:lnTo>
                  <a:lnTo>
                    <a:pt x="74236" y="68986"/>
                  </a:lnTo>
                  <a:lnTo>
                    <a:pt x="77703" y="63906"/>
                  </a:lnTo>
                  <a:lnTo>
                    <a:pt x="85209" y="61353"/>
                  </a:lnTo>
                  <a:lnTo>
                    <a:pt x="104031" y="61353"/>
                  </a:lnTo>
                  <a:lnTo>
                    <a:pt x="104092" y="57165"/>
                  </a:lnTo>
                  <a:lnTo>
                    <a:pt x="98647" y="48501"/>
                  </a:lnTo>
                  <a:lnTo>
                    <a:pt x="98780" y="48501"/>
                  </a:lnTo>
                  <a:lnTo>
                    <a:pt x="89300" y="44166"/>
                  </a:lnTo>
                  <a:close/>
                </a:path>
                <a:path w="104140" h="118109">
                  <a:moveTo>
                    <a:pt x="14771" y="44166"/>
                  </a:moveTo>
                  <a:lnTo>
                    <a:pt x="5300" y="48501"/>
                  </a:lnTo>
                  <a:lnTo>
                    <a:pt x="5434" y="48501"/>
                  </a:lnTo>
                  <a:lnTo>
                    <a:pt x="0" y="57165"/>
                  </a:lnTo>
                  <a:lnTo>
                    <a:pt x="49" y="60412"/>
                  </a:lnTo>
                  <a:lnTo>
                    <a:pt x="169" y="68262"/>
                  </a:lnTo>
                  <a:lnTo>
                    <a:pt x="2735" y="76327"/>
                  </a:lnTo>
                  <a:lnTo>
                    <a:pt x="7243" y="79044"/>
                  </a:lnTo>
                  <a:lnTo>
                    <a:pt x="8526" y="79044"/>
                  </a:lnTo>
                  <a:lnTo>
                    <a:pt x="6443" y="70167"/>
                  </a:lnTo>
                  <a:lnTo>
                    <a:pt x="18915" y="61353"/>
                  </a:lnTo>
                  <a:lnTo>
                    <a:pt x="38010" y="61353"/>
                  </a:lnTo>
                  <a:lnTo>
                    <a:pt x="37742" y="60412"/>
                  </a:lnTo>
                  <a:lnTo>
                    <a:pt x="32974" y="52393"/>
                  </a:lnTo>
                  <a:lnTo>
                    <a:pt x="25988" y="46570"/>
                  </a:lnTo>
                  <a:lnTo>
                    <a:pt x="14771" y="44166"/>
                  </a:lnTo>
                  <a:close/>
                </a:path>
                <a:path w="104140" h="118109">
                  <a:moveTo>
                    <a:pt x="104031" y="61353"/>
                  </a:moveTo>
                  <a:lnTo>
                    <a:pt x="85209" y="61353"/>
                  </a:lnTo>
                  <a:lnTo>
                    <a:pt x="91266" y="65608"/>
                  </a:lnTo>
                  <a:lnTo>
                    <a:pt x="97642" y="70167"/>
                  </a:lnTo>
                  <a:lnTo>
                    <a:pt x="95597" y="79044"/>
                  </a:lnTo>
                  <a:lnTo>
                    <a:pt x="96880" y="79044"/>
                  </a:lnTo>
                  <a:lnTo>
                    <a:pt x="101388" y="76327"/>
                  </a:lnTo>
                  <a:lnTo>
                    <a:pt x="103928" y="68262"/>
                  </a:lnTo>
                  <a:lnTo>
                    <a:pt x="104031" y="61353"/>
                  </a:lnTo>
                  <a:close/>
                </a:path>
              </a:pathLst>
            </a:custGeom>
            <a:solidFill>
              <a:srgbClr val="231F20"/>
            </a:solidFill>
          </p:spPr>
          <p:txBody>
            <a:bodyPr wrap="square" lIns="0" tIns="0" rIns="0" bIns="0" rtlCol="0"/>
            <a:lstStyle/>
            <a:p>
              <a:endParaRPr lang="fr-CA" noProof="0"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17534" y="1400636"/>
            <a:ext cx="9943252" cy="544380"/>
          </a:xfrm>
          <a:prstGeom prst="rect">
            <a:avLst/>
          </a:prstGeom>
        </p:spPr>
        <p:txBody>
          <a:bodyPr vert="horz" wrap="square" lIns="0" tIns="20955" rIns="0" bIns="0" rtlCol="0">
            <a:spAutoFit/>
          </a:bodyPr>
          <a:lstStyle/>
          <a:p>
            <a:pPr marL="175895" marR="5080" indent="-163830"/>
            <a:r>
              <a:rPr lang="fr-CA" sz="1700" b="1" noProof="0" dirty="0">
                <a:solidFill>
                  <a:srgbClr val="007569"/>
                </a:solidFill>
                <a:latin typeface="Calibri"/>
                <a:cs typeface="Calibri"/>
              </a:rPr>
              <a:t>b)</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Pour</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chacune</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des</a:t>
            </a:r>
            <a:r>
              <a:rPr lang="fr-CA" sz="1700" b="1" spc="-15" noProof="0" dirty="0">
                <a:solidFill>
                  <a:srgbClr val="007569"/>
                </a:solidFill>
                <a:latin typeface="Calibri"/>
                <a:cs typeface="Calibri"/>
              </a:rPr>
              <a:t> </a:t>
            </a:r>
            <a:r>
              <a:rPr lang="fr-CA" sz="1700" b="1" spc="-10" noProof="0" dirty="0">
                <a:solidFill>
                  <a:srgbClr val="007569"/>
                </a:solidFill>
                <a:latin typeface="Calibri"/>
                <a:cs typeface="Calibri"/>
              </a:rPr>
              <a:t>expressions</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en</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gras</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du</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texte,</a:t>
            </a:r>
            <a:r>
              <a:rPr lang="fr-CA" sz="1700" b="1" spc="-15" noProof="0" dirty="0">
                <a:solidFill>
                  <a:srgbClr val="007569"/>
                </a:solidFill>
                <a:latin typeface="Calibri"/>
                <a:cs typeface="Calibri"/>
              </a:rPr>
              <a:t> </a:t>
            </a:r>
            <a:r>
              <a:rPr lang="fr-CA" sz="1700" b="1" spc="-10" noProof="0" dirty="0">
                <a:solidFill>
                  <a:srgbClr val="007569"/>
                </a:solidFill>
                <a:latin typeface="Calibri"/>
                <a:cs typeface="Calibri"/>
              </a:rPr>
              <a:t>formulez</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des</a:t>
            </a:r>
            <a:r>
              <a:rPr lang="fr-CA" sz="1700" b="1" spc="-15" noProof="0" dirty="0">
                <a:solidFill>
                  <a:srgbClr val="007569"/>
                </a:solidFill>
                <a:latin typeface="Calibri"/>
                <a:cs typeface="Calibri"/>
              </a:rPr>
              <a:t> </a:t>
            </a:r>
            <a:r>
              <a:rPr lang="fr-CA" sz="1700" b="1" spc="-10" noProof="0" dirty="0">
                <a:solidFill>
                  <a:srgbClr val="007569"/>
                </a:solidFill>
                <a:latin typeface="Calibri"/>
                <a:cs typeface="Calibri"/>
              </a:rPr>
              <a:t>propositions</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de</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définitions ou de synonymes</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en</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tenant</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compte</a:t>
            </a:r>
            <a:r>
              <a:rPr lang="fr-CA" sz="1700" b="1" spc="-20" noProof="0" dirty="0">
                <a:solidFill>
                  <a:srgbClr val="007569"/>
                </a:solidFill>
                <a:latin typeface="Calibri"/>
                <a:cs typeface="Calibri"/>
              </a:rPr>
              <a:t> </a:t>
            </a:r>
            <a:r>
              <a:rPr lang="fr-CA" sz="1700" b="1" spc="-25" noProof="0" dirty="0">
                <a:solidFill>
                  <a:srgbClr val="007569"/>
                </a:solidFill>
                <a:latin typeface="Calibri"/>
                <a:cs typeface="Calibri"/>
              </a:rPr>
              <a:t>du </a:t>
            </a:r>
            <a:r>
              <a:rPr lang="fr-CA" sz="1700" b="1" spc="-10" noProof="0" dirty="0">
                <a:solidFill>
                  <a:srgbClr val="007569"/>
                </a:solidFill>
                <a:latin typeface="Calibri"/>
                <a:cs typeface="Calibri"/>
              </a:rPr>
              <a:t>contexte.</a:t>
            </a:r>
            <a:r>
              <a:rPr lang="fr-CA" sz="1700" b="1" spc="-25" noProof="0" dirty="0">
                <a:solidFill>
                  <a:srgbClr val="007569"/>
                </a:solidFill>
                <a:latin typeface="Calibri"/>
                <a:cs typeface="Calibri"/>
              </a:rPr>
              <a:t> </a:t>
            </a:r>
            <a:r>
              <a:rPr lang="fr-CA" sz="1700" b="1" spc="-20" noProof="0" dirty="0">
                <a:solidFill>
                  <a:srgbClr val="007569"/>
                </a:solidFill>
                <a:latin typeface="Calibri"/>
                <a:cs typeface="Calibri"/>
              </a:rPr>
              <a:t>Vérifiez </a:t>
            </a:r>
            <a:r>
              <a:rPr lang="fr-CA" sz="1700" b="1" noProof="0" dirty="0">
                <a:solidFill>
                  <a:srgbClr val="007569"/>
                </a:solidFill>
                <a:latin typeface="Calibri"/>
                <a:cs typeface="Calibri"/>
              </a:rPr>
              <a:t>votre</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réponse</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en</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utilisant</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un</a:t>
            </a:r>
            <a:r>
              <a:rPr lang="fr-CA" sz="1700" b="1" spc="-15" noProof="0" dirty="0">
                <a:solidFill>
                  <a:srgbClr val="007569"/>
                </a:solidFill>
                <a:latin typeface="Calibri"/>
                <a:cs typeface="Calibri"/>
              </a:rPr>
              <a:t> </a:t>
            </a:r>
            <a:r>
              <a:rPr lang="fr-CA" sz="1700" b="1" spc="-10" noProof="0" dirty="0">
                <a:solidFill>
                  <a:srgbClr val="007569"/>
                </a:solidFill>
                <a:latin typeface="Calibri"/>
                <a:cs typeface="Calibri"/>
              </a:rPr>
              <a:t>dictionnaire.</a:t>
            </a:r>
            <a:endParaRPr lang="fr-CA" sz="1700" noProof="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2264967087"/>
              </p:ext>
            </p:extLst>
          </p:nvPr>
        </p:nvGraphicFramePr>
        <p:xfrm>
          <a:off x="1803684" y="2169958"/>
          <a:ext cx="9854916" cy="3089275"/>
        </p:xfrm>
        <a:graphic>
          <a:graphicData uri="http://schemas.openxmlformats.org/drawingml/2006/table">
            <a:tbl>
              <a:tblPr firstRow="1" bandRow="1">
                <a:tableStyleId>{2D5ABB26-0587-4C30-8999-92F81FD0307C}</a:tableStyleId>
              </a:tblPr>
              <a:tblGrid>
                <a:gridCol w="4927458">
                  <a:extLst>
                    <a:ext uri="{9D8B030D-6E8A-4147-A177-3AD203B41FA5}">
                      <a16:colId xmlns:a16="http://schemas.microsoft.com/office/drawing/2014/main" val="20000"/>
                    </a:ext>
                  </a:extLst>
                </a:gridCol>
                <a:gridCol w="4927458">
                  <a:extLst>
                    <a:ext uri="{9D8B030D-6E8A-4147-A177-3AD203B41FA5}">
                      <a16:colId xmlns:a16="http://schemas.microsoft.com/office/drawing/2014/main" val="20001"/>
                    </a:ext>
                  </a:extLst>
                </a:gridCol>
              </a:tblGrid>
              <a:tr h="346075">
                <a:tc>
                  <a:txBody>
                    <a:bodyPr/>
                    <a:lstStyle/>
                    <a:p>
                      <a:pPr algn="ctr">
                        <a:lnSpc>
                          <a:spcPct val="100000"/>
                        </a:lnSpc>
                        <a:spcBef>
                          <a:spcPts val="625"/>
                        </a:spcBef>
                      </a:pPr>
                      <a:r>
                        <a:rPr lang="fr-CA" sz="1600" b="0" noProof="0" dirty="0">
                          <a:solidFill>
                            <a:srgbClr val="FFFFFF"/>
                          </a:solidFill>
                          <a:latin typeface="Calibri Light"/>
                          <a:cs typeface="Calibri Light"/>
                        </a:rPr>
                        <a:t>Expressions</a:t>
                      </a:r>
                      <a:r>
                        <a:rPr lang="fr-CA" sz="1600" b="0" spc="-20" noProof="0" dirty="0">
                          <a:solidFill>
                            <a:srgbClr val="FFFFFF"/>
                          </a:solidFill>
                          <a:latin typeface="Calibri Light"/>
                          <a:cs typeface="Calibri Light"/>
                        </a:rPr>
                        <a:t> </a:t>
                      </a:r>
                      <a:r>
                        <a:rPr lang="fr-CA" sz="1600" b="0" noProof="0" dirty="0">
                          <a:solidFill>
                            <a:srgbClr val="FFFFFF"/>
                          </a:solidFill>
                          <a:latin typeface="Calibri Light"/>
                          <a:cs typeface="Calibri Light"/>
                        </a:rPr>
                        <a:t>en</a:t>
                      </a:r>
                      <a:r>
                        <a:rPr lang="fr-CA" sz="1600" b="0" spc="-10" noProof="0" dirty="0">
                          <a:solidFill>
                            <a:srgbClr val="FFFFFF"/>
                          </a:solidFill>
                          <a:latin typeface="Calibri Light"/>
                          <a:cs typeface="Calibri Light"/>
                        </a:rPr>
                        <a:t> </a:t>
                      </a:r>
                      <a:r>
                        <a:rPr lang="fr-CA" sz="1600" b="0" spc="-20" noProof="0" dirty="0">
                          <a:solidFill>
                            <a:srgbClr val="FFFFFF"/>
                          </a:solidFill>
                          <a:latin typeface="Calibri Light"/>
                          <a:cs typeface="Calibri Light"/>
                        </a:rPr>
                        <a:t>gras</a:t>
                      </a:r>
                      <a:endParaRPr lang="fr-CA" sz="1600" noProof="0" dirty="0">
                        <a:latin typeface="Calibri Light"/>
                        <a:cs typeface="Calibri Light"/>
                      </a:endParaRPr>
                    </a:p>
                  </a:txBody>
                  <a:tcPr marL="0" marR="0" marT="79375" marB="0">
                    <a:lnR w="9525">
                      <a:solidFill>
                        <a:srgbClr val="FFFFFF"/>
                      </a:solidFill>
                      <a:prstDash val="solid"/>
                    </a:lnR>
                    <a:solidFill>
                      <a:srgbClr val="007569"/>
                    </a:solidFill>
                  </a:tcPr>
                </a:tc>
                <a:tc>
                  <a:txBody>
                    <a:bodyPr/>
                    <a:lstStyle/>
                    <a:p>
                      <a:pPr marL="1105535">
                        <a:lnSpc>
                          <a:spcPct val="100000"/>
                        </a:lnSpc>
                        <a:spcBef>
                          <a:spcPts val="625"/>
                        </a:spcBef>
                      </a:pPr>
                      <a:r>
                        <a:rPr lang="fr-CA" sz="1600" b="0" spc="-10" noProof="0" dirty="0">
                          <a:solidFill>
                            <a:srgbClr val="FFFFFF"/>
                          </a:solidFill>
                          <a:latin typeface="Calibri Light"/>
                          <a:cs typeface="Calibri Light"/>
                        </a:rPr>
                        <a:t>Propositions</a:t>
                      </a:r>
                      <a:r>
                        <a:rPr lang="fr-CA" sz="1600" b="0" spc="5" noProof="0" dirty="0">
                          <a:solidFill>
                            <a:srgbClr val="FFFFFF"/>
                          </a:solidFill>
                          <a:latin typeface="Calibri Light"/>
                          <a:cs typeface="Calibri Light"/>
                        </a:rPr>
                        <a:t> </a:t>
                      </a:r>
                      <a:r>
                        <a:rPr lang="fr-CA" sz="1600" b="0" noProof="0" dirty="0">
                          <a:solidFill>
                            <a:srgbClr val="FFFFFF"/>
                          </a:solidFill>
                          <a:latin typeface="Calibri Light"/>
                          <a:cs typeface="Calibri Light"/>
                        </a:rPr>
                        <a:t>de</a:t>
                      </a:r>
                      <a:r>
                        <a:rPr lang="fr-CA" sz="1600" b="0" spc="5" noProof="0" dirty="0">
                          <a:solidFill>
                            <a:srgbClr val="FFFFFF"/>
                          </a:solidFill>
                          <a:latin typeface="Calibri Light"/>
                          <a:cs typeface="Calibri Light"/>
                        </a:rPr>
                        <a:t> </a:t>
                      </a:r>
                      <a:r>
                        <a:rPr lang="fr-CA" sz="1600" b="0" spc="-10" noProof="0" dirty="0">
                          <a:solidFill>
                            <a:srgbClr val="FFFFFF"/>
                          </a:solidFill>
                          <a:latin typeface="Calibri Light"/>
                          <a:cs typeface="Calibri Light"/>
                        </a:rPr>
                        <a:t>définitions</a:t>
                      </a:r>
                      <a:endParaRPr lang="fr-CA" sz="1600" noProof="0" dirty="0">
                        <a:latin typeface="Calibri Light"/>
                        <a:cs typeface="Calibri Light"/>
                      </a:endParaRPr>
                    </a:p>
                  </a:txBody>
                  <a:tcPr marL="0" marR="0" marT="79375" marB="0">
                    <a:lnL w="9525">
                      <a:solidFill>
                        <a:srgbClr val="FFFFFF"/>
                      </a:solidFill>
                      <a:prstDash val="solid"/>
                    </a:lnL>
                    <a:solidFill>
                      <a:srgbClr val="007569"/>
                    </a:solidFill>
                  </a:tcPr>
                </a:tc>
                <a:extLst>
                  <a:ext uri="{0D108BD9-81ED-4DB2-BD59-A6C34878D82A}">
                    <a16:rowId xmlns:a16="http://schemas.microsoft.com/office/drawing/2014/main" val="10000"/>
                  </a:ext>
                </a:extLst>
              </a:tr>
              <a:tr h="339725">
                <a:tc>
                  <a:txBody>
                    <a:bodyPr/>
                    <a:lstStyle/>
                    <a:p>
                      <a:pPr marL="114300">
                        <a:lnSpc>
                          <a:spcPct val="100000"/>
                        </a:lnSpc>
                        <a:spcBef>
                          <a:spcPts val="600"/>
                        </a:spcBef>
                      </a:pPr>
                      <a:r>
                        <a:rPr lang="fr-CA" sz="1600" noProof="0" dirty="0">
                          <a:solidFill>
                            <a:srgbClr val="231F20"/>
                          </a:solidFill>
                          <a:latin typeface="Calibri"/>
                          <a:cs typeface="Calibri"/>
                        </a:rPr>
                        <a:t>1)</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cadre</a:t>
                      </a:r>
                      <a:r>
                        <a:rPr lang="fr-CA" sz="1600" spc="-20" noProof="0" dirty="0">
                          <a:solidFill>
                            <a:srgbClr val="231F20"/>
                          </a:solidFill>
                          <a:latin typeface="Calibri"/>
                          <a:cs typeface="Calibri"/>
                        </a:rPr>
                        <a:t> </a:t>
                      </a:r>
                      <a:r>
                        <a:rPr lang="fr-CA" sz="1600" spc="-25" noProof="0" dirty="0">
                          <a:solidFill>
                            <a:srgbClr val="231F20"/>
                          </a:solidFill>
                          <a:latin typeface="Calibri"/>
                          <a:cs typeface="Calibri"/>
                        </a:rPr>
                        <a:t>de</a:t>
                      </a:r>
                      <a:endParaRPr lang="fr-CA" sz="1600" noProof="0" dirty="0">
                        <a:latin typeface="Calibri"/>
                        <a:cs typeface="Calibri"/>
                      </a:endParaRPr>
                    </a:p>
                  </a:txBody>
                  <a:tcPr marL="0" marR="0" marT="76200" marB="0">
                    <a:lnL w="6350">
                      <a:solidFill>
                        <a:srgbClr val="007569"/>
                      </a:solidFill>
                      <a:prstDash val="solid"/>
                    </a:lnL>
                    <a:lnR w="6350">
                      <a:solidFill>
                        <a:srgbClr val="007569"/>
                      </a:solidFill>
                      <a:prstDash val="solid"/>
                    </a:lnR>
                    <a:lnB w="6350">
                      <a:solidFill>
                        <a:srgbClr val="FFFFFF"/>
                      </a:solidFill>
                      <a:prstDash val="solid"/>
                    </a:lnB>
                  </a:tcPr>
                </a:tc>
                <a:tc>
                  <a:txBody>
                    <a:bodyPr/>
                    <a:lstStyle/>
                    <a:p>
                      <a:pPr marL="114300">
                        <a:lnSpc>
                          <a:spcPct val="100000"/>
                        </a:lnSpc>
                        <a:spcBef>
                          <a:spcPts val="600"/>
                        </a:spcBef>
                      </a:pPr>
                      <a:endParaRPr lang="fr-CA" sz="1600" noProof="0" dirty="0">
                        <a:latin typeface="Calibri"/>
                        <a:cs typeface="Calibri"/>
                      </a:endParaRPr>
                    </a:p>
                  </a:txBody>
                  <a:tcPr marL="0" marR="0" marT="76200" marB="0">
                    <a:lnL w="6350">
                      <a:solidFill>
                        <a:srgbClr val="007569"/>
                      </a:solidFill>
                      <a:prstDash val="solid"/>
                    </a:lnL>
                    <a:lnR w="6350">
                      <a:solidFill>
                        <a:srgbClr val="007569"/>
                      </a:solidFill>
                      <a:prstDash val="solid"/>
                    </a:lnR>
                    <a:lnB w="6350">
                      <a:solidFill>
                        <a:srgbClr val="FFFFFF"/>
                      </a:solidFill>
                      <a:prstDash val="solid"/>
                    </a:lnB>
                  </a:tcPr>
                </a:tc>
                <a:extLst>
                  <a:ext uri="{0D108BD9-81ED-4DB2-BD59-A6C34878D82A}">
                    <a16:rowId xmlns:a16="http://schemas.microsoft.com/office/drawing/2014/main" val="10001"/>
                  </a:ext>
                </a:extLst>
              </a:tr>
              <a:tr h="342900">
                <a:tc>
                  <a:txBody>
                    <a:bodyPr/>
                    <a:lstStyle/>
                    <a:p>
                      <a:pPr marL="114300">
                        <a:lnSpc>
                          <a:spcPct val="100000"/>
                        </a:lnSpc>
                        <a:spcBef>
                          <a:spcPts val="625"/>
                        </a:spcBef>
                      </a:pPr>
                      <a:r>
                        <a:rPr lang="fr-CA" sz="1600" noProof="0" dirty="0">
                          <a:solidFill>
                            <a:srgbClr val="231F20"/>
                          </a:solidFill>
                          <a:latin typeface="Calibri"/>
                          <a:cs typeface="Calibri"/>
                        </a:rPr>
                        <a:t>2)</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intérim</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extLst>
                  <a:ext uri="{0D108BD9-81ED-4DB2-BD59-A6C34878D82A}">
                    <a16:rowId xmlns:a16="http://schemas.microsoft.com/office/drawing/2014/main" val="10002"/>
                  </a:ext>
                </a:extLst>
              </a:tr>
              <a:tr h="342900">
                <a:tc>
                  <a:txBody>
                    <a:bodyPr/>
                    <a:lstStyle/>
                    <a:p>
                      <a:pPr marL="114300">
                        <a:lnSpc>
                          <a:spcPct val="100000"/>
                        </a:lnSpc>
                        <a:spcBef>
                          <a:spcPts val="625"/>
                        </a:spcBef>
                      </a:pPr>
                      <a:r>
                        <a:rPr lang="fr-CA" sz="1600" noProof="0" dirty="0">
                          <a:solidFill>
                            <a:srgbClr val="231F20"/>
                          </a:solidFill>
                          <a:latin typeface="Calibri"/>
                          <a:cs typeface="Calibri"/>
                        </a:rPr>
                        <a:t>3)</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évoquer</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extLst>
                  <a:ext uri="{0D108BD9-81ED-4DB2-BD59-A6C34878D82A}">
                    <a16:rowId xmlns:a16="http://schemas.microsoft.com/office/drawing/2014/main" val="10003"/>
                  </a:ext>
                </a:extLst>
              </a:tr>
              <a:tr h="342900">
                <a:tc>
                  <a:txBody>
                    <a:bodyPr/>
                    <a:lstStyle/>
                    <a:p>
                      <a:pPr marL="114300">
                        <a:lnSpc>
                          <a:spcPct val="100000"/>
                        </a:lnSpc>
                        <a:spcBef>
                          <a:spcPts val="625"/>
                        </a:spcBef>
                      </a:pPr>
                      <a:r>
                        <a:rPr lang="fr-CA" sz="1600" noProof="0" dirty="0">
                          <a:solidFill>
                            <a:srgbClr val="231F20"/>
                          </a:solidFill>
                          <a:latin typeface="Calibri"/>
                          <a:cs typeface="Calibri"/>
                        </a:rPr>
                        <a:t>4)</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en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faveur</a:t>
                      </a:r>
                      <a:r>
                        <a:rPr lang="fr-CA" sz="1600" spc="-30" noProof="0" dirty="0">
                          <a:solidFill>
                            <a:srgbClr val="231F20"/>
                          </a:solidFill>
                          <a:latin typeface="Calibri"/>
                          <a:cs typeface="Calibri"/>
                        </a:rPr>
                        <a:t> </a:t>
                      </a:r>
                      <a:r>
                        <a:rPr lang="fr-CA" sz="1600" spc="-25" noProof="0" dirty="0">
                          <a:solidFill>
                            <a:srgbClr val="231F20"/>
                          </a:solidFill>
                          <a:latin typeface="Calibri"/>
                          <a:cs typeface="Calibri"/>
                        </a:rPr>
                        <a:t>de</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extLst>
                  <a:ext uri="{0D108BD9-81ED-4DB2-BD59-A6C34878D82A}">
                    <a16:rowId xmlns:a16="http://schemas.microsoft.com/office/drawing/2014/main" val="10004"/>
                  </a:ext>
                </a:extLst>
              </a:tr>
              <a:tr h="342900">
                <a:tc>
                  <a:txBody>
                    <a:bodyPr/>
                    <a:lstStyle/>
                    <a:p>
                      <a:pPr marL="114300">
                        <a:lnSpc>
                          <a:spcPct val="100000"/>
                        </a:lnSpc>
                        <a:spcBef>
                          <a:spcPts val="625"/>
                        </a:spcBef>
                      </a:pPr>
                      <a:r>
                        <a:rPr lang="fr-CA" sz="1600" noProof="0" dirty="0">
                          <a:solidFill>
                            <a:srgbClr val="231F20"/>
                          </a:solidFill>
                          <a:latin typeface="Calibri"/>
                          <a:cs typeface="Calibri"/>
                        </a:rPr>
                        <a:t>5)</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se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mobiliser</a:t>
                      </a:r>
                      <a:r>
                        <a:rPr lang="fr-CA" sz="1600" spc="-25" noProof="0" dirty="0">
                          <a:solidFill>
                            <a:srgbClr val="231F20"/>
                          </a:solidFill>
                          <a:latin typeface="Calibri"/>
                          <a:cs typeface="Calibri"/>
                        </a:rPr>
                        <a:t> </a:t>
                      </a:r>
                      <a:r>
                        <a:rPr lang="fr-CA" sz="1600" spc="-20" noProof="0" dirty="0">
                          <a:solidFill>
                            <a:srgbClr val="231F20"/>
                          </a:solidFill>
                          <a:latin typeface="Calibri"/>
                          <a:cs typeface="Calibri"/>
                        </a:rPr>
                        <a:t>pour</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extLst>
                  <a:ext uri="{0D108BD9-81ED-4DB2-BD59-A6C34878D82A}">
                    <a16:rowId xmlns:a16="http://schemas.microsoft.com/office/drawing/2014/main" val="10005"/>
                  </a:ext>
                </a:extLst>
              </a:tr>
              <a:tr h="342900">
                <a:tc>
                  <a:txBody>
                    <a:bodyPr/>
                    <a:lstStyle/>
                    <a:p>
                      <a:pPr marL="114300">
                        <a:lnSpc>
                          <a:spcPct val="100000"/>
                        </a:lnSpc>
                        <a:spcBef>
                          <a:spcPts val="625"/>
                        </a:spcBef>
                      </a:pPr>
                      <a:r>
                        <a:rPr lang="fr-CA" sz="1600" noProof="0" dirty="0">
                          <a:solidFill>
                            <a:srgbClr val="231F20"/>
                          </a:solidFill>
                          <a:latin typeface="Calibri"/>
                          <a:cs typeface="Calibri"/>
                        </a:rPr>
                        <a:t>6)</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néanmoins</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extLst>
                  <a:ext uri="{0D108BD9-81ED-4DB2-BD59-A6C34878D82A}">
                    <a16:rowId xmlns:a16="http://schemas.microsoft.com/office/drawing/2014/main" val="10006"/>
                  </a:ext>
                </a:extLst>
              </a:tr>
              <a:tr h="342900">
                <a:tc>
                  <a:txBody>
                    <a:bodyPr/>
                    <a:lstStyle/>
                    <a:p>
                      <a:pPr marL="114300">
                        <a:lnSpc>
                          <a:spcPct val="100000"/>
                        </a:lnSpc>
                        <a:spcBef>
                          <a:spcPts val="625"/>
                        </a:spcBef>
                      </a:pPr>
                      <a:r>
                        <a:rPr lang="fr-CA" sz="1600" noProof="0" dirty="0">
                          <a:solidFill>
                            <a:srgbClr val="231F20"/>
                          </a:solidFill>
                          <a:latin typeface="Calibri"/>
                          <a:cs typeface="Calibri"/>
                        </a:rPr>
                        <a:t>7)</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affecter</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FFFFFF"/>
                      </a:solidFill>
                      <a:prstDash val="solid"/>
                    </a:lnB>
                  </a:tcPr>
                </a:tc>
                <a:extLst>
                  <a:ext uri="{0D108BD9-81ED-4DB2-BD59-A6C34878D82A}">
                    <a16:rowId xmlns:a16="http://schemas.microsoft.com/office/drawing/2014/main" val="10007"/>
                  </a:ext>
                </a:extLst>
              </a:tr>
              <a:tr h="346075">
                <a:tc>
                  <a:txBody>
                    <a:bodyPr/>
                    <a:lstStyle/>
                    <a:p>
                      <a:pPr marL="114300">
                        <a:lnSpc>
                          <a:spcPct val="100000"/>
                        </a:lnSpc>
                        <a:spcBef>
                          <a:spcPts val="625"/>
                        </a:spcBef>
                      </a:pPr>
                      <a:r>
                        <a:rPr lang="fr-CA" sz="1600" noProof="0" dirty="0">
                          <a:solidFill>
                            <a:srgbClr val="231F20"/>
                          </a:solidFill>
                          <a:latin typeface="Calibri"/>
                          <a:cs typeface="Calibri"/>
                        </a:rPr>
                        <a:t>8)</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rôle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à</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jouer</a:t>
                      </a: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007569"/>
                      </a:solidFill>
                      <a:prstDash val="solid"/>
                    </a:lnB>
                  </a:tcPr>
                </a:tc>
                <a:tc>
                  <a:txBody>
                    <a:bodyPr/>
                    <a:lstStyle/>
                    <a:p>
                      <a:pPr marL="114300">
                        <a:lnSpc>
                          <a:spcPct val="100000"/>
                        </a:lnSpc>
                        <a:spcBef>
                          <a:spcPts val="625"/>
                        </a:spcBef>
                      </a:pPr>
                      <a:endParaRPr lang="fr-CA" sz="1600" noProof="0" dirty="0">
                        <a:latin typeface="Calibri"/>
                        <a:cs typeface="Calibri"/>
                      </a:endParaRPr>
                    </a:p>
                  </a:txBody>
                  <a:tcPr marL="0" marR="0" marT="79375" marB="0">
                    <a:lnL w="6350">
                      <a:solidFill>
                        <a:srgbClr val="007569"/>
                      </a:solidFill>
                      <a:prstDash val="solid"/>
                    </a:lnL>
                    <a:lnR w="6350">
                      <a:solidFill>
                        <a:srgbClr val="007569"/>
                      </a:solidFill>
                      <a:prstDash val="solid"/>
                    </a:lnR>
                    <a:lnT w="6350">
                      <a:solidFill>
                        <a:srgbClr val="FFFFFF"/>
                      </a:solidFill>
                      <a:prstDash val="solid"/>
                    </a:lnT>
                    <a:lnB w="6350">
                      <a:solidFill>
                        <a:srgbClr val="007569"/>
                      </a:solidFill>
                      <a:prstDash val="solid"/>
                    </a:lnB>
                  </a:tcPr>
                </a:tc>
                <a:extLst>
                  <a:ext uri="{0D108BD9-81ED-4DB2-BD59-A6C34878D82A}">
                    <a16:rowId xmlns:a16="http://schemas.microsoft.com/office/drawing/2014/main" val="10008"/>
                  </a:ext>
                </a:extLst>
              </a:tr>
            </a:tbl>
          </a:graphicData>
        </a:graphic>
      </p:graphicFrame>
      <p:sp>
        <p:nvSpPr>
          <p:cNvPr id="6" name="object 2">
            <a:extLst>
              <a:ext uri="{FF2B5EF4-FFF2-40B4-BE49-F238E27FC236}">
                <a16:creationId xmlns:a16="http://schemas.microsoft.com/office/drawing/2014/main" id="{A9D7D7F1-EB93-59A0-890B-8D6F366082EF}"/>
              </a:ext>
            </a:extLst>
          </p:cNvPr>
          <p:cNvSpPr txBox="1"/>
          <p:nvPr/>
        </p:nvSpPr>
        <p:spPr>
          <a:xfrm>
            <a:off x="6206173" y="498071"/>
            <a:ext cx="2218055" cy="587981"/>
          </a:xfrm>
          <a:prstGeom prst="rect">
            <a:avLst/>
          </a:prstGeom>
        </p:spPr>
        <p:txBody>
          <a:bodyPr vert="horz" wrap="square" lIns="0" tIns="20955" rIns="0" bIns="0" rtlCol="0">
            <a:spAutoFit/>
          </a:bodyPr>
          <a:lstStyle/>
          <a:p>
            <a:pPr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algn="ctr">
              <a:lnSpc>
                <a:spcPct val="100000"/>
              </a:lnSpc>
              <a:spcBef>
                <a:spcPts val="100"/>
              </a:spcBef>
            </a:pPr>
            <a:r>
              <a:rPr lang="fr-CA" sz="2000" b="1" spc="-10" noProof="0" dirty="0">
                <a:solidFill>
                  <a:srgbClr val="007569"/>
                </a:solidFill>
                <a:latin typeface="Calibri"/>
                <a:cs typeface="Calibri"/>
              </a:rPr>
              <a:t>ACTIVITÉS</a:t>
            </a:r>
            <a:endParaRPr lang="fr-CA" sz="2000" noProof="0" dirty="0">
              <a:latin typeface="Calibri"/>
              <a:cs typeface="Calibri"/>
            </a:endParaRPr>
          </a:p>
        </p:txBody>
      </p:sp>
      <p:sp>
        <p:nvSpPr>
          <p:cNvPr id="4" name="object 93">
            <a:extLst>
              <a:ext uri="{FF2B5EF4-FFF2-40B4-BE49-F238E27FC236}">
                <a16:creationId xmlns:a16="http://schemas.microsoft.com/office/drawing/2014/main" id="{DBAFB6A9-400D-7706-AFE0-E72EFC457C43}"/>
              </a:ext>
            </a:extLst>
          </p:cNvPr>
          <p:cNvSpPr/>
          <p:nvPr/>
        </p:nvSpPr>
        <p:spPr>
          <a:xfrm>
            <a:off x="1253024" y="5486400"/>
            <a:ext cx="1947375" cy="1662786"/>
          </a:xfrm>
          <a:custGeom>
            <a:avLst/>
            <a:gdLst/>
            <a:ahLst/>
            <a:cxnLst/>
            <a:rect l="l" t="t" r="r" b="b"/>
            <a:pathLst>
              <a:path w="1121410" h="1121409">
                <a:moveTo>
                  <a:pt x="1121219" y="0"/>
                </a:moveTo>
                <a:lnTo>
                  <a:pt x="0" y="1121181"/>
                </a:lnTo>
                <a:lnTo>
                  <a:pt x="1121219" y="0"/>
                </a:lnTo>
                <a:close/>
              </a:path>
            </a:pathLst>
          </a:custGeom>
          <a:ln w="9448">
            <a:solidFill>
              <a:srgbClr val="71BC68"/>
            </a:solidFill>
          </a:ln>
        </p:spPr>
        <p:txBody>
          <a:bodyPr wrap="square" lIns="0" tIns="0" rIns="0" bIns="0" rtlCol="0"/>
          <a:lstStyle/>
          <a:p>
            <a:endParaRPr lang="fr-CA" noProof="0" dirty="0"/>
          </a:p>
        </p:txBody>
      </p:sp>
      <p:sp>
        <p:nvSpPr>
          <p:cNvPr id="5" name="object 94">
            <a:extLst>
              <a:ext uri="{FF2B5EF4-FFF2-40B4-BE49-F238E27FC236}">
                <a16:creationId xmlns:a16="http://schemas.microsoft.com/office/drawing/2014/main" id="{062C493D-6A44-097B-9823-3B3569321030}"/>
              </a:ext>
            </a:extLst>
          </p:cNvPr>
          <p:cNvSpPr/>
          <p:nvPr/>
        </p:nvSpPr>
        <p:spPr>
          <a:xfrm>
            <a:off x="1983196" y="5267398"/>
            <a:ext cx="45719" cy="1993272"/>
          </a:xfrm>
          <a:custGeom>
            <a:avLst/>
            <a:gdLst/>
            <a:ahLst/>
            <a:cxnLst/>
            <a:rect l="l" t="t" r="r" b="b"/>
            <a:pathLst>
              <a:path h="1344295">
                <a:moveTo>
                  <a:pt x="0" y="1343990"/>
                </a:moveTo>
                <a:lnTo>
                  <a:pt x="0" y="0"/>
                </a:lnTo>
                <a:lnTo>
                  <a:pt x="0" y="1343990"/>
                </a:lnTo>
                <a:close/>
              </a:path>
            </a:pathLst>
          </a:custGeom>
          <a:ln w="9448">
            <a:solidFill>
              <a:srgbClr val="71BC68"/>
            </a:solidFill>
          </a:ln>
        </p:spPr>
        <p:txBody>
          <a:bodyPr wrap="square" lIns="0" tIns="0" rIns="0" bIns="0" rtlCol="0"/>
          <a:lstStyle/>
          <a:p>
            <a:endParaRPr lang="fr-CA" noProof="0" dirty="0"/>
          </a:p>
        </p:txBody>
      </p:sp>
      <p:sp>
        <p:nvSpPr>
          <p:cNvPr id="7" name="object 95">
            <a:extLst>
              <a:ext uri="{FF2B5EF4-FFF2-40B4-BE49-F238E27FC236}">
                <a16:creationId xmlns:a16="http://schemas.microsoft.com/office/drawing/2014/main" id="{BF28F422-A123-5ED4-072B-912B3CFC793D}"/>
              </a:ext>
            </a:extLst>
          </p:cNvPr>
          <p:cNvSpPr/>
          <p:nvPr/>
        </p:nvSpPr>
        <p:spPr>
          <a:xfrm flipV="1">
            <a:off x="1399098" y="6757928"/>
            <a:ext cx="1440131" cy="45719"/>
          </a:xfrm>
          <a:custGeom>
            <a:avLst/>
            <a:gdLst/>
            <a:ahLst/>
            <a:cxnLst/>
            <a:rect l="l" t="t" r="r" b="b"/>
            <a:pathLst>
              <a:path w="829310">
                <a:moveTo>
                  <a:pt x="0" y="0"/>
                </a:moveTo>
                <a:lnTo>
                  <a:pt x="829056" y="0"/>
                </a:lnTo>
                <a:lnTo>
                  <a:pt x="0" y="0"/>
                </a:lnTo>
                <a:close/>
              </a:path>
            </a:pathLst>
          </a:custGeom>
          <a:ln w="9448">
            <a:solidFill>
              <a:srgbClr val="71BC68"/>
            </a:solidFill>
          </a:ln>
        </p:spPr>
        <p:txBody>
          <a:bodyPr wrap="square" lIns="0" tIns="0" rIns="0" bIns="0" rtlCol="0"/>
          <a:lstStyle/>
          <a:p>
            <a:endParaRPr lang="fr-CA" noProof="0" dirty="0"/>
          </a:p>
        </p:txBody>
      </p:sp>
      <p:sp>
        <p:nvSpPr>
          <p:cNvPr id="8" name="object 96">
            <a:extLst>
              <a:ext uri="{FF2B5EF4-FFF2-40B4-BE49-F238E27FC236}">
                <a16:creationId xmlns:a16="http://schemas.microsoft.com/office/drawing/2014/main" id="{D1965079-4652-DD82-AB5D-7951E8588E23}"/>
              </a:ext>
            </a:extLst>
          </p:cNvPr>
          <p:cNvSpPr/>
          <p:nvPr/>
        </p:nvSpPr>
        <p:spPr>
          <a:xfrm>
            <a:off x="1253054" y="6149762"/>
            <a:ext cx="775201" cy="661913"/>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9" name="object 97">
            <a:extLst>
              <a:ext uri="{FF2B5EF4-FFF2-40B4-BE49-F238E27FC236}">
                <a16:creationId xmlns:a16="http://schemas.microsoft.com/office/drawing/2014/main" id="{F2ED84F8-E2DE-FB41-90CB-AA99175FFACE}"/>
              </a:ext>
            </a:extLst>
          </p:cNvPr>
          <p:cNvSpPr/>
          <p:nvPr/>
        </p:nvSpPr>
        <p:spPr>
          <a:xfrm flipV="1">
            <a:off x="928429" y="6418810"/>
            <a:ext cx="1903267" cy="45719"/>
          </a:xfrm>
          <a:custGeom>
            <a:avLst/>
            <a:gdLst/>
            <a:ahLst/>
            <a:cxnLst/>
            <a:rect l="l" t="t" r="r" b="b"/>
            <a:pathLst>
              <a:path w="1096010">
                <a:moveTo>
                  <a:pt x="1095438" y="0"/>
                </a:moveTo>
                <a:lnTo>
                  <a:pt x="0" y="0"/>
                </a:lnTo>
                <a:lnTo>
                  <a:pt x="1095438" y="0"/>
                </a:lnTo>
                <a:close/>
              </a:path>
            </a:pathLst>
          </a:custGeom>
          <a:ln w="9448">
            <a:solidFill>
              <a:srgbClr val="71BC68"/>
            </a:solidFill>
          </a:ln>
        </p:spPr>
        <p:txBody>
          <a:bodyPr wrap="square" lIns="0" tIns="0" rIns="0" bIns="0" rtlCol="0"/>
          <a:lstStyle/>
          <a:p>
            <a:endParaRPr lang="fr-CA" noProof="0" dirty="0"/>
          </a:p>
        </p:txBody>
      </p:sp>
      <p:sp>
        <p:nvSpPr>
          <p:cNvPr id="10" name="object 98">
            <a:extLst>
              <a:ext uri="{FF2B5EF4-FFF2-40B4-BE49-F238E27FC236}">
                <a16:creationId xmlns:a16="http://schemas.microsoft.com/office/drawing/2014/main" id="{A5A45ABD-3B6F-3691-0C39-7387A5705ABE}"/>
              </a:ext>
            </a:extLst>
          </p:cNvPr>
          <p:cNvSpPr/>
          <p:nvPr/>
        </p:nvSpPr>
        <p:spPr>
          <a:xfrm>
            <a:off x="676700" y="5680026"/>
            <a:ext cx="1605537" cy="1370904"/>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11" name="object 99">
            <a:extLst>
              <a:ext uri="{FF2B5EF4-FFF2-40B4-BE49-F238E27FC236}">
                <a16:creationId xmlns:a16="http://schemas.microsoft.com/office/drawing/2014/main" id="{39D83861-9A6D-E8EE-0B6D-20BC702075DF}"/>
              </a:ext>
            </a:extLst>
          </p:cNvPr>
          <p:cNvSpPr/>
          <p:nvPr/>
        </p:nvSpPr>
        <p:spPr>
          <a:xfrm flipV="1">
            <a:off x="849106" y="6418805"/>
            <a:ext cx="1006769" cy="45719"/>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12" name="object 100">
            <a:extLst>
              <a:ext uri="{FF2B5EF4-FFF2-40B4-BE49-F238E27FC236}">
                <a16:creationId xmlns:a16="http://schemas.microsoft.com/office/drawing/2014/main" id="{F6CBB807-81EB-2875-724E-F947110BDDED}"/>
              </a:ext>
            </a:extLst>
          </p:cNvPr>
          <p:cNvSpPr/>
          <p:nvPr/>
        </p:nvSpPr>
        <p:spPr>
          <a:xfrm>
            <a:off x="1308237" y="6140941"/>
            <a:ext cx="45719" cy="6750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13" name="object 101">
            <a:extLst>
              <a:ext uri="{FF2B5EF4-FFF2-40B4-BE49-F238E27FC236}">
                <a16:creationId xmlns:a16="http://schemas.microsoft.com/office/drawing/2014/main" id="{E5D57C9C-50D3-4F8D-478E-5AF658172C0F}"/>
              </a:ext>
            </a:extLst>
          </p:cNvPr>
          <p:cNvSpPr/>
          <p:nvPr/>
        </p:nvSpPr>
        <p:spPr>
          <a:xfrm>
            <a:off x="425880" y="5850400"/>
            <a:ext cx="1304499" cy="1113859"/>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14" name="object 102">
            <a:extLst>
              <a:ext uri="{FF2B5EF4-FFF2-40B4-BE49-F238E27FC236}">
                <a16:creationId xmlns:a16="http://schemas.microsoft.com/office/drawing/2014/main" id="{99E9310F-107E-BC17-2DE0-F63EC2D6D01E}"/>
              </a:ext>
            </a:extLst>
          </p:cNvPr>
          <p:cNvSpPr/>
          <p:nvPr/>
        </p:nvSpPr>
        <p:spPr>
          <a:xfrm>
            <a:off x="970748" y="6036743"/>
            <a:ext cx="45719" cy="832335"/>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15" name="object 103">
            <a:extLst>
              <a:ext uri="{FF2B5EF4-FFF2-40B4-BE49-F238E27FC236}">
                <a16:creationId xmlns:a16="http://schemas.microsoft.com/office/drawing/2014/main" id="{373977BD-943F-2B5C-0E39-54C8274E4EB0}"/>
              </a:ext>
            </a:extLst>
          </p:cNvPr>
          <p:cNvSpPr/>
          <p:nvPr/>
        </p:nvSpPr>
        <p:spPr>
          <a:xfrm flipV="1">
            <a:off x="393047" y="6757928"/>
            <a:ext cx="1418077" cy="45719"/>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16" name="object 104">
            <a:extLst>
              <a:ext uri="{FF2B5EF4-FFF2-40B4-BE49-F238E27FC236}">
                <a16:creationId xmlns:a16="http://schemas.microsoft.com/office/drawing/2014/main" id="{271C917E-674A-28F8-1867-752F58C8A8E1}"/>
              </a:ext>
            </a:extLst>
          </p:cNvPr>
          <p:cNvSpPr/>
          <p:nvPr/>
        </p:nvSpPr>
        <p:spPr>
          <a:xfrm>
            <a:off x="0" y="5638435"/>
            <a:ext cx="1747786" cy="1493306"/>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17" name="object 105">
            <a:extLst>
              <a:ext uri="{FF2B5EF4-FFF2-40B4-BE49-F238E27FC236}">
                <a16:creationId xmlns:a16="http://schemas.microsoft.com/office/drawing/2014/main" id="{4F5F2C05-66A4-0F5E-5BCA-E56B55AD3442}"/>
              </a:ext>
            </a:extLst>
          </p:cNvPr>
          <p:cNvSpPr/>
          <p:nvPr/>
        </p:nvSpPr>
        <p:spPr>
          <a:xfrm flipV="1">
            <a:off x="86878" y="6418805"/>
            <a:ext cx="1308909" cy="45719"/>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18" name="object 106">
            <a:extLst>
              <a:ext uri="{FF2B5EF4-FFF2-40B4-BE49-F238E27FC236}">
                <a16:creationId xmlns:a16="http://schemas.microsoft.com/office/drawing/2014/main" id="{A3EC91A5-0385-8B6A-DA00-B166D72AF543}"/>
              </a:ext>
            </a:extLst>
          </p:cNvPr>
          <p:cNvSpPr/>
          <p:nvPr/>
        </p:nvSpPr>
        <p:spPr>
          <a:xfrm flipV="1">
            <a:off x="0" y="6757932"/>
            <a:ext cx="1247158" cy="45719"/>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19" name="object 107">
            <a:extLst>
              <a:ext uri="{FF2B5EF4-FFF2-40B4-BE49-F238E27FC236}">
                <a16:creationId xmlns:a16="http://schemas.microsoft.com/office/drawing/2014/main" id="{A80B7D3A-9C26-48A7-C0DE-40CB1749D5A4}"/>
              </a:ext>
            </a:extLst>
          </p:cNvPr>
          <p:cNvSpPr/>
          <p:nvPr/>
        </p:nvSpPr>
        <p:spPr>
          <a:xfrm flipV="1">
            <a:off x="1521222" y="6756285"/>
            <a:ext cx="1015590" cy="45719"/>
          </a:xfrm>
          <a:custGeom>
            <a:avLst/>
            <a:gdLst/>
            <a:ahLst/>
            <a:cxnLst/>
            <a:rect l="l" t="t" r="r" b="b"/>
            <a:pathLst>
              <a:path w="584835">
                <a:moveTo>
                  <a:pt x="584822" y="0"/>
                </a:moveTo>
                <a:lnTo>
                  <a:pt x="0" y="0"/>
                </a:lnTo>
                <a:lnTo>
                  <a:pt x="584822" y="0"/>
                </a:lnTo>
                <a:close/>
              </a:path>
            </a:pathLst>
          </a:custGeom>
          <a:ln w="9448">
            <a:solidFill>
              <a:srgbClr val="71BC68"/>
            </a:solidFill>
          </a:ln>
        </p:spPr>
        <p:txBody>
          <a:bodyPr wrap="square" lIns="0" tIns="0" rIns="0" bIns="0" rtlCol="0"/>
          <a:lstStyle/>
          <a:p>
            <a:endParaRPr lang="fr-CA" noProof="0" dirty="0"/>
          </a:p>
        </p:txBody>
      </p:sp>
      <p:sp>
        <p:nvSpPr>
          <p:cNvPr id="20" name="object 108">
            <a:extLst>
              <a:ext uri="{FF2B5EF4-FFF2-40B4-BE49-F238E27FC236}">
                <a16:creationId xmlns:a16="http://schemas.microsoft.com/office/drawing/2014/main" id="{DF84CBC0-4C7D-36F5-BC40-509B9A86A11F}"/>
              </a:ext>
            </a:extLst>
          </p:cNvPr>
          <p:cNvSpPr/>
          <p:nvPr/>
        </p:nvSpPr>
        <p:spPr>
          <a:xfrm>
            <a:off x="1645708" y="6287026"/>
            <a:ext cx="45719" cy="964152"/>
          </a:xfrm>
          <a:custGeom>
            <a:avLst/>
            <a:gdLst/>
            <a:ahLst/>
            <a:cxnLst/>
            <a:rect l="l" t="t" r="r" b="b"/>
            <a:pathLst>
              <a:path h="650240">
                <a:moveTo>
                  <a:pt x="0" y="649808"/>
                </a:moveTo>
                <a:lnTo>
                  <a:pt x="0" y="0"/>
                </a:lnTo>
                <a:lnTo>
                  <a:pt x="0" y="649808"/>
                </a:lnTo>
                <a:close/>
              </a:path>
            </a:pathLst>
          </a:custGeom>
          <a:ln w="9448">
            <a:solidFill>
              <a:srgbClr val="71BC68"/>
            </a:solidFill>
          </a:ln>
        </p:spPr>
        <p:txBody>
          <a:bodyPr wrap="square" lIns="0" tIns="0" rIns="0" bIns="0" rtlCol="0"/>
          <a:lstStyle/>
          <a:p>
            <a:endParaRPr lang="fr-CA" noProof="0" dirty="0"/>
          </a:p>
        </p:txBody>
      </p:sp>
      <p:sp>
        <p:nvSpPr>
          <p:cNvPr id="21" name="object 109">
            <a:extLst>
              <a:ext uri="{FF2B5EF4-FFF2-40B4-BE49-F238E27FC236}">
                <a16:creationId xmlns:a16="http://schemas.microsoft.com/office/drawing/2014/main" id="{EA61DC58-D506-59C4-D7F6-1F5A3FE20B21}"/>
              </a:ext>
            </a:extLst>
          </p:cNvPr>
          <p:cNvSpPr/>
          <p:nvPr/>
        </p:nvSpPr>
        <p:spPr>
          <a:xfrm flipV="1">
            <a:off x="1224889" y="7095399"/>
            <a:ext cx="873341" cy="45719"/>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22" name="object 110">
            <a:extLst>
              <a:ext uri="{FF2B5EF4-FFF2-40B4-BE49-F238E27FC236}">
                <a16:creationId xmlns:a16="http://schemas.microsoft.com/office/drawing/2014/main" id="{6DC1F931-4308-4821-FD27-31F42DBA3794}"/>
              </a:ext>
            </a:extLst>
          </p:cNvPr>
          <p:cNvSpPr/>
          <p:nvPr/>
        </p:nvSpPr>
        <p:spPr>
          <a:xfrm>
            <a:off x="635330" y="5936280"/>
            <a:ext cx="1748888" cy="1493306"/>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23" name="object 111">
            <a:extLst>
              <a:ext uri="{FF2B5EF4-FFF2-40B4-BE49-F238E27FC236}">
                <a16:creationId xmlns:a16="http://schemas.microsoft.com/office/drawing/2014/main" id="{E6E65FAC-3FBA-0C35-0E3D-3F7303CD5AF4}"/>
              </a:ext>
            </a:extLst>
          </p:cNvPr>
          <p:cNvSpPr/>
          <p:nvPr/>
        </p:nvSpPr>
        <p:spPr>
          <a:xfrm>
            <a:off x="969124" y="6308104"/>
            <a:ext cx="45719" cy="932139"/>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24" name="object 112">
            <a:extLst>
              <a:ext uri="{FF2B5EF4-FFF2-40B4-BE49-F238E27FC236}">
                <a16:creationId xmlns:a16="http://schemas.microsoft.com/office/drawing/2014/main" id="{1E12C3CB-22BC-E268-A434-6EDD69272066}"/>
              </a:ext>
            </a:extLst>
          </p:cNvPr>
          <p:cNvSpPr/>
          <p:nvPr/>
        </p:nvSpPr>
        <p:spPr>
          <a:xfrm>
            <a:off x="426383" y="6188977"/>
            <a:ext cx="1302293" cy="1111976"/>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25" name="object 113">
            <a:extLst>
              <a:ext uri="{FF2B5EF4-FFF2-40B4-BE49-F238E27FC236}">
                <a16:creationId xmlns:a16="http://schemas.microsoft.com/office/drawing/2014/main" id="{80C6964F-F866-620F-C855-E0917A09F335}"/>
              </a:ext>
            </a:extLst>
          </p:cNvPr>
          <p:cNvSpPr/>
          <p:nvPr/>
        </p:nvSpPr>
        <p:spPr>
          <a:xfrm flipV="1">
            <a:off x="123097" y="6756281"/>
            <a:ext cx="2355375" cy="45719"/>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26" name="object 114">
            <a:extLst>
              <a:ext uri="{FF2B5EF4-FFF2-40B4-BE49-F238E27FC236}">
                <a16:creationId xmlns:a16="http://schemas.microsoft.com/office/drawing/2014/main" id="{E182B157-3F75-E5AD-5789-C98F4558B0D9}"/>
              </a:ext>
            </a:extLst>
          </p:cNvPr>
          <p:cNvSpPr/>
          <p:nvPr/>
        </p:nvSpPr>
        <p:spPr>
          <a:xfrm>
            <a:off x="0" y="5852482"/>
            <a:ext cx="1800715" cy="1537559"/>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27" name="object 115">
            <a:extLst>
              <a:ext uri="{FF2B5EF4-FFF2-40B4-BE49-F238E27FC236}">
                <a16:creationId xmlns:a16="http://schemas.microsoft.com/office/drawing/2014/main" id="{CCB95299-64F9-8273-CC7D-BB5740314653}"/>
              </a:ext>
            </a:extLst>
          </p:cNvPr>
          <p:cNvSpPr/>
          <p:nvPr/>
        </p:nvSpPr>
        <p:spPr>
          <a:xfrm>
            <a:off x="0" y="6404685"/>
            <a:ext cx="758660" cy="64779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28" name="object 116">
            <a:extLst>
              <a:ext uri="{FF2B5EF4-FFF2-40B4-BE49-F238E27FC236}">
                <a16:creationId xmlns:a16="http://schemas.microsoft.com/office/drawing/2014/main" id="{8BC75F40-720E-7409-3DB4-17CA103D5297}"/>
              </a:ext>
            </a:extLst>
          </p:cNvPr>
          <p:cNvSpPr/>
          <p:nvPr/>
        </p:nvSpPr>
        <p:spPr>
          <a:xfrm>
            <a:off x="1377812" y="6406618"/>
            <a:ext cx="1514012" cy="12927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29" name="object 117">
            <a:extLst>
              <a:ext uri="{FF2B5EF4-FFF2-40B4-BE49-F238E27FC236}">
                <a16:creationId xmlns:a16="http://schemas.microsoft.com/office/drawing/2014/main" id="{F18D8C74-9259-025B-068A-466188F25CA3}"/>
              </a:ext>
            </a:extLst>
          </p:cNvPr>
          <p:cNvSpPr/>
          <p:nvPr/>
        </p:nvSpPr>
        <p:spPr>
          <a:xfrm flipV="1">
            <a:off x="1170892" y="7093756"/>
            <a:ext cx="2232975" cy="45719"/>
          </a:xfrm>
          <a:custGeom>
            <a:avLst/>
            <a:gdLst/>
            <a:ahLst/>
            <a:cxnLst/>
            <a:rect l="l" t="t" r="r" b="b"/>
            <a:pathLst>
              <a:path w="1285875">
                <a:moveTo>
                  <a:pt x="1285481" y="0"/>
                </a:moveTo>
                <a:lnTo>
                  <a:pt x="0" y="0"/>
                </a:lnTo>
                <a:lnTo>
                  <a:pt x="1285481" y="0"/>
                </a:lnTo>
                <a:close/>
              </a:path>
            </a:pathLst>
          </a:custGeom>
          <a:ln w="9359">
            <a:solidFill>
              <a:srgbClr val="71BC68"/>
            </a:solidFill>
          </a:ln>
        </p:spPr>
        <p:txBody>
          <a:bodyPr wrap="square" lIns="0" tIns="0" rIns="0" bIns="0" rtlCol="0"/>
          <a:lstStyle/>
          <a:p>
            <a:endParaRPr lang="fr-CA" noProof="0" dirty="0"/>
          </a:p>
        </p:txBody>
      </p:sp>
      <p:sp>
        <p:nvSpPr>
          <p:cNvPr id="30" name="object 118">
            <a:extLst>
              <a:ext uri="{FF2B5EF4-FFF2-40B4-BE49-F238E27FC236}">
                <a16:creationId xmlns:a16="http://schemas.microsoft.com/office/drawing/2014/main" id="{98AFA1FE-3BE8-44CF-3F9D-E6079B1762D7}"/>
              </a:ext>
            </a:extLst>
          </p:cNvPr>
          <p:cNvSpPr/>
          <p:nvPr/>
        </p:nvSpPr>
        <p:spPr>
          <a:xfrm>
            <a:off x="1983196" y="6814035"/>
            <a:ext cx="45719" cy="677920"/>
          </a:xfrm>
          <a:custGeom>
            <a:avLst/>
            <a:gdLst/>
            <a:ahLst/>
            <a:cxnLst/>
            <a:rect l="l" t="t" r="r" b="b"/>
            <a:pathLst>
              <a:path h="457200">
                <a:moveTo>
                  <a:pt x="0" y="457123"/>
                </a:moveTo>
                <a:lnTo>
                  <a:pt x="0" y="0"/>
                </a:lnTo>
                <a:lnTo>
                  <a:pt x="0" y="457123"/>
                </a:lnTo>
                <a:close/>
              </a:path>
            </a:pathLst>
          </a:custGeom>
          <a:ln w="9359">
            <a:solidFill>
              <a:srgbClr val="71BC68"/>
            </a:solidFill>
          </a:ln>
        </p:spPr>
        <p:txBody>
          <a:bodyPr wrap="square" lIns="0" tIns="0" rIns="0" bIns="0" rtlCol="0"/>
          <a:lstStyle/>
          <a:p>
            <a:endParaRPr lang="fr-CA" noProof="0" dirty="0"/>
          </a:p>
        </p:txBody>
      </p:sp>
      <p:sp>
        <p:nvSpPr>
          <p:cNvPr id="31" name="object 119">
            <a:extLst>
              <a:ext uri="{FF2B5EF4-FFF2-40B4-BE49-F238E27FC236}">
                <a16:creationId xmlns:a16="http://schemas.microsoft.com/office/drawing/2014/main" id="{CE99995A-8017-9DF3-2C42-C6334DB52421}"/>
              </a:ext>
            </a:extLst>
          </p:cNvPr>
          <p:cNvSpPr/>
          <p:nvPr/>
        </p:nvSpPr>
        <p:spPr>
          <a:xfrm>
            <a:off x="1229379" y="6778037"/>
            <a:ext cx="857904" cy="7325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32" name="object 120">
            <a:extLst>
              <a:ext uri="{FF2B5EF4-FFF2-40B4-BE49-F238E27FC236}">
                <a16:creationId xmlns:a16="http://schemas.microsoft.com/office/drawing/2014/main" id="{9185BB98-BD07-AB42-D48A-09E4A997AEF1}"/>
              </a:ext>
            </a:extLst>
          </p:cNvPr>
          <p:cNvSpPr/>
          <p:nvPr/>
        </p:nvSpPr>
        <p:spPr>
          <a:xfrm>
            <a:off x="1645708" y="6036634"/>
            <a:ext cx="45719" cy="1851097"/>
          </a:xfrm>
          <a:custGeom>
            <a:avLst/>
            <a:gdLst/>
            <a:ahLst/>
            <a:cxnLst/>
            <a:rect l="l" t="t" r="r" b="b"/>
            <a:pathLst>
              <a:path h="1248409">
                <a:moveTo>
                  <a:pt x="0" y="1247990"/>
                </a:moveTo>
                <a:lnTo>
                  <a:pt x="0" y="0"/>
                </a:lnTo>
                <a:lnTo>
                  <a:pt x="0" y="1247990"/>
                </a:lnTo>
                <a:close/>
              </a:path>
            </a:pathLst>
          </a:custGeom>
          <a:ln w="9448">
            <a:solidFill>
              <a:srgbClr val="71BC68"/>
            </a:solidFill>
          </a:ln>
        </p:spPr>
        <p:txBody>
          <a:bodyPr wrap="square" lIns="0" tIns="0" rIns="0" bIns="0" rtlCol="0"/>
          <a:lstStyle/>
          <a:p>
            <a:endParaRPr lang="fr-CA" noProof="0" dirty="0"/>
          </a:p>
        </p:txBody>
      </p:sp>
      <p:sp>
        <p:nvSpPr>
          <p:cNvPr id="33" name="object 121">
            <a:extLst>
              <a:ext uri="{FF2B5EF4-FFF2-40B4-BE49-F238E27FC236}">
                <a16:creationId xmlns:a16="http://schemas.microsoft.com/office/drawing/2014/main" id="{E223240A-90D4-4C13-B801-B3B9F857B1CF}"/>
              </a:ext>
            </a:extLst>
          </p:cNvPr>
          <p:cNvSpPr/>
          <p:nvPr/>
        </p:nvSpPr>
        <p:spPr>
          <a:xfrm>
            <a:off x="832236" y="6660730"/>
            <a:ext cx="1065212" cy="909542"/>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34" name="object 122">
            <a:extLst>
              <a:ext uri="{FF2B5EF4-FFF2-40B4-BE49-F238E27FC236}">
                <a16:creationId xmlns:a16="http://schemas.microsoft.com/office/drawing/2014/main" id="{71CAF24F-FC3B-B641-4390-D062F2BBBFD5}"/>
              </a:ext>
            </a:extLst>
          </p:cNvPr>
          <p:cNvSpPr/>
          <p:nvPr/>
        </p:nvSpPr>
        <p:spPr>
          <a:xfrm>
            <a:off x="969124" y="6162042"/>
            <a:ext cx="45719" cy="1661844"/>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35" name="object 123">
            <a:extLst>
              <a:ext uri="{FF2B5EF4-FFF2-40B4-BE49-F238E27FC236}">
                <a16:creationId xmlns:a16="http://schemas.microsoft.com/office/drawing/2014/main" id="{31244EF3-E3DA-01D4-8B3E-B60B262F776C}"/>
              </a:ext>
            </a:extLst>
          </p:cNvPr>
          <p:cNvSpPr/>
          <p:nvPr/>
        </p:nvSpPr>
        <p:spPr>
          <a:xfrm>
            <a:off x="0" y="6054959"/>
            <a:ext cx="1958402" cy="1672202"/>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36" name="object 124">
            <a:extLst>
              <a:ext uri="{FF2B5EF4-FFF2-40B4-BE49-F238E27FC236}">
                <a16:creationId xmlns:a16="http://schemas.microsoft.com/office/drawing/2014/main" id="{66F8ACBA-3C74-6EE7-07BA-7C33C4A7EDD4}"/>
              </a:ext>
            </a:extLst>
          </p:cNvPr>
          <p:cNvSpPr/>
          <p:nvPr/>
        </p:nvSpPr>
        <p:spPr>
          <a:xfrm flipV="1">
            <a:off x="0" y="7093751"/>
            <a:ext cx="1353018" cy="45719"/>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37" name="object 125">
            <a:extLst>
              <a:ext uri="{FF2B5EF4-FFF2-40B4-BE49-F238E27FC236}">
                <a16:creationId xmlns:a16="http://schemas.microsoft.com/office/drawing/2014/main" id="{321A6CDF-999F-BAB8-FC2A-46C106EEA6EB}"/>
              </a:ext>
            </a:extLst>
          </p:cNvPr>
          <p:cNvSpPr/>
          <p:nvPr/>
        </p:nvSpPr>
        <p:spPr>
          <a:xfrm>
            <a:off x="295808" y="6805548"/>
            <a:ext cx="45719" cy="691101"/>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38" name="object 126">
            <a:extLst>
              <a:ext uri="{FF2B5EF4-FFF2-40B4-BE49-F238E27FC236}">
                <a16:creationId xmlns:a16="http://schemas.microsoft.com/office/drawing/2014/main" id="{CBC0D883-F893-960E-8277-05EC040464DE}"/>
              </a:ext>
            </a:extLst>
          </p:cNvPr>
          <p:cNvSpPr/>
          <p:nvPr/>
        </p:nvSpPr>
        <p:spPr>
          <a:xfrm>
            <a:off x="1553327" y="7089124"/>
            <a:ext cx="904217" cy="772075"/>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39" name="object 127">
            <a:extLst>
              <a:ext uri="{FF2B5EF4-FFF2-40B4-BE49-F238E27FC236}">
                <a16:creationId xmlns:a16="http://schemas.microsoft.com/office/drawing/2014/main" id="{58875EA5-9E0D-824E-0FFB-50726D0C617A}"/>
              </a:ext>
            </a:extLst>
          </p:cNvPr>
          <p:cNvSpPr/>
          <p:nvPr/>
        </p:nvSpPr>
        <p:spPr>
          <a:xfrm>
            <a:off x="1983196" y="6918302"/>
            <a:ext cx="45719" cy="1030061"/>
          </a:xfrm>
          <a:custGeom>
            <a:avLst/>
            <a:gdLst/>
            <a:ahLst/>
            <a:cxnLst/>
            <a:rect l="l" t="t" r="r" b="b"/>
            <a:pathLst>
              <a:path h="694690">
                <a:moveTo>
                  <a:pt x="0" y="694245"/>
                </a:moveTo>
                <a:lnTo>
                  <a:pt x="0" y="0"/>
                </a:lnTo>
                <a:lnTo>
                  <a:pt x="0" y="694245"/>
                </a:lnTo>
                <a:close/>
              </a:path>
            </a:pathLst>
          </a:custGeom>
          <a:ln w="9448">
            <a:solidFill>
              <a:srgbClr val="71BC68"/>
            </a:solidFill>
          </a:ln>
        </p:spPr>
        <p:txBody>
          <a:bodyPr wrap="square" lIns="0" tIns="0" rIns="0" bIns="0" rtlCol="0"/>
          <a:lstStyle/>
          <a:p>
            <a:endParaRPr lang="fr-CA" noProof="0" dirty="0"/>
          </a:p>
        </p:txBody>
      </p:sp>
      <p:sp>
        <p:nvSpPr>
          <p:cNvPr id="40" name="object 128">
            <a:extLst>
              <a:ext uri="{FF2B5EF4-FFF2-40B4-BE49-F238E27FC236}">
                <a16:creationId xmlns:a16="http://schemas.microsoft.com/office/drawing/2014/main" id="{6C48D600-8B84-AB10-3815-854CC97696D7}"/>
              </a:ext>
            </a:extLst>
          </p:cNvPr>
          <p:cNvSpPr/>
          <p:nvPr/>
        </p:nvSpPr>
        <p:spPr>
          <a:xfrm flipV="1">
            <a:off x="692138" y="7431229"/>
            <a:ext cx="1551503" cy="45719"/>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41" name="object 129">
            <a:extLst>
              <a:ext uri="{FF2B5EF4-FFF2-40B4-BE49-F238E27FC236}">
                <a16:creationId xmlns:a16="http://schemas.microsoft.com/office/drawing/2014/main" id="{0A6A0061-228B-ACF8-A112-A981FD725E2C}"/>
              </a:ext>
            </a:extLst>
          </p:cNvPr>
          <p:cNvSpPr/>
          <p:nvPr/>
        </p:nvSpPr>
        <p:spPr>
          <a:xfrm>
            <a:off x="1308237" y="6934498"/>
            <a:ext cx="45719" cy="1005581"/>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42" name="object 130">
            <a:extLst>
              <a:ext uri="{FF2B5EF4-FFF2-40B4-BE49-F238E27FC236}">
                <a16:creationId xmlns:a16="http://schemas.microsoft.com/office/drawing/2014/main" id="{B1457502-9A8A-3062-DCFC-3848DE7CC0A9}"/>
              </a:ext>
            </a:extLst>
          </p:cNvPr>
          <p:cNvSpPr/>
          <p:nvPr/>
        </p:nvSpPr>
        <p:spPr>
          <a:xfrm>
            <a:off x="438141" y="6887029"/>
            <a:ext cx="1261493" cy="1077139"/>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43" name="object 131">
            <a:extLst>
              <a:ext uri="{FF2B5EF4-FFF2-40B4-BE49-F238E27FC236}">
                <a16:creationId xmlns:a16="http://schemas.microsoft.com/office/drawing/2014/main" id="{7A6C4AC6-C7B7-2EAC-3DDA-3E7EEB720521}"/>
              </a:ext>
            </a:extLst>
          </p:cNvPr>
          <p:cNvSpPr/>
          <p:nvPr/>
        </p:nvSpPr>
        <p:spPr>
          <a:xfrm flipV="1">
            <a:off x="259327" y="7770353"/>
            <a:ext cx="1882315" cy="45719"/>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44" name="object 132">
            <a:extLst>
              <a:ext uri="{FF2B5EF4-FFF2-40B4-BE49-F238E27FC236}">
                <a16:creationId xmlns:a16="http://schemas.microsoft.com/office/drawing/2014/main" id="{6E9DAC9C-D144-1F48-061F-40D2220D66E9}"/>
              </a:ext>
            </a:extLst>
          </p:cNvPr>
          <p:cNvSpPr/>
          <p:nvPr/>
        </p:nvSpPr>
        <p:spPr>
          <a:xfrm>
            <a:off x="-1" y="6626305"/>
            <a:ext cx="1684931" cy="1438696"/>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45" name="object 133">
            <a:extLst>
              <a:ext uri="{FF2B5EF4-FFF2-40B4-BE49-F238E27FC236}">
                <a16:creationId xmlns:a16="http://schemas.microsoft.com/office/drawing/2014/main" id="{E39D3837-C580-ABCB-0391-7DD6E4020AE8}"/>
              </a:ext>
            </a:extLst>
          </p:cNvPr>
          <p:cNvSpPr/>
          <p:nvPr/>
        </p:nvSpPr>
        <p:spPr>
          <a:xfrm flipV="1">
            <a:off x="0" y="7770358"/>
            <a:ext cx="413514" cy="45719"/>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46" name="object 134">
            <a:extLst>
              <a:ext uri="{FF2B5EF4-FFF2-40B4-BE49-F238E27FC236}">
                <a16:creationId xmlns:a16="http://schemas.microsoft.com/office/drawing/2014/main" id="{8F701222-1C96-DC4B-65E9-FB24BC9C5EEE}"/>
              </a:ext>
            </a:extLst>
          </p:cNvPr>
          <p:cNvSpPr/>
          <p:nvPr/>
        </p:nvSpPr>
        <p:spPr>
          <a:xfrm>
            <a:off x="808415" y="7307891"/>
            <a:ext cx="1079547" cy="921782"/>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47" name="object 135">
            <a:extLst>
              <a:ext uri="{FF2B5EF4-FFF2-40B4-BE49-F238E27FC236}">
                <a16:creationId xmlns:a16="http://schemas.microsoft.com/office/drawing/2014/main" id="{9AD7B3B2-5322-75E5-25ED-C6E294C3F601}"/>
              </a:ext>
            </a:extLst>
          </p:cNvPr>
          <p:cNvSpPr/>
          <p:nvPr/>
        </p:nvSpPr>
        <p:spPr>
          <a:xfrm flipV="1">
            <a:off x="570997" y="8107836"/>
            <a:ext cx="1971634" cy="45719"/>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48" name="object 136">
            <a:extLst>
              <a:ext uri="{FF2B5EF4-FFF2-40B4-BE49-F238E27FC236}">
                <a16:creationId xmlns:a16="http://schemas.microsoft.com/office/drawing/2014/main" id="{F63EABC7-9911-8114-DD38-18BD25FDCCC1}"/>
              </a:ext>
            </a:extLst>
          </p:cNvPr>
          <p:cNvSpPr/>
          <p:nvPr/>
        </p:nvSpPr>
        <p:spPr>
          <a:xfrm>
            <a:off x="969124" y="7088833"/>
            <a:ext cx="45719" cy="1141165"/>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49" name="object 137">
            <a:extLst>
              <a:ext uri="{FF2B5EF4-FFF2-40B4-BE49-F238E27FC236}">
                <a16:creationId xmlns:a16="http://schemas.microsoft.com/office/drawing/2014/main" id="{23159B5D-2379-A7D8-180C-14679B8BAFD9}"/>
              </a:ext>
            </a:extLst>
          </p:cNvPr>
          <p:cNvSpPr/>
          <p:nvPr/>
        </p:nvSpPr>
        <p:spPr>
          <a:xfrm>
            <a:off x="295808" y="7060732"/>
            <a:ext cx="45719" cy="1169411"/>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50" name="object 138">
            <a:extLst>
              <a:ext uri="{FF2B5EF4-FFF2-40B4-BE49-F238E27FC236}">
                <a16:creationId xmlns:a16="http://schemas.microsoft.com/office/drawing/2014/main" id="{5003EEF1-9B96-6F89-1FD0-3F305147357A}"/>
              </a:ext>
            </a:extLst>
          </p:cNvPr>
          <p:cNvSpPr/>
          <p:nvPr/>
        </p:nvSpPr>
        <p:spPr>
          <a:xfrm flipV="1">
            <a:off x="0" y="8107832"/>
            <a:ext cx="1087266" cy="45719"/>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51" name="object 139">
            <a:extLst>
              <a:ext uri="{FF2B5EF4-FFF2-40B4-BE49-F238E27FC236}">
                <a16:creationId xmlns:a16="http://schemas.microsoft.com/office/drawing/2014/main" id="{960AA0E3-4052-6624-A538-4A67AE4BE195}"/>
              </a:ext>
            </a:extLst>
          </p:cNvPr>
          <p:cNvSpPr/>
          <p:nvPr/>
        </p:nvSpPr>
        <p:spPr>
          <a:xfrm flipV="1">
            <a:off x="0" y="8107832"/>
            <a:ext cx="169816" cy="45719"/>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52" name="object 140">
            <a:extLst>
              <a:ext uri="{FF2B5EF4-FFF2-40B4-BE49-F238E27FC236}">
                <a16:creationId xmlns:a16="http://schemas.microsoft.com/office/drawing/2014/main" id="{26DC41A5-4DEC-D5F5-606D-858912DC6103}"/>
              </a:ext>
            </a:extLst>
          </p:cNvPr>
          <p:cNvSpPr/>
          <p:nvPr/>
        </p:nvSpPr>
        <p:spPr>
          <a:xfrm>
            <a:off x="1201351" y="7890292"/>
            <a:ext cx="398076" cy="339901"/>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53" name="object 141">
            <a:extLst>
              <a:ext uri="{FF2B5EF4-FFF2-40B4-BE49-F238E27FC236}">
                <a16:creationId xmlns:a16="http://schemas.microsoft.com/office/drawing/2014/main" id="{B68377DF-6F98-7CE4-3D1A-4DFB36620925}"/>
              </a:ext>
            </a:extLst>
          </p:cNvPr>
          <p:cNvSpPr/>
          <p:nvPr/>
        </p:nvSpPr>
        <p:spPr>
          <a:xfrm>
            <a:off x="970748" y="8029410"/>
            <a:ext cx="45719" cy="200551"/>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54" name="object 142">
            <a:extLst>
              <a:ext uri="{FF2B5EF4-FFF2-40B4-BE49-F238E27FC236}">
                <a16:creationId xmlns:a16="http://schemas.microsoft.com/office/drawing/2014/main" id="{9F0E3786-8AF6-12FA-870C-840DB067FFE0}"/>
              </a:ext>
            </a:extLst>
          </p:cNvPr>
          <p:cNvSpPr/>
          <p:nvPr/>
        </p:nvSpPr>
        <p:spPr>
          <a:xfrm flipV="1">
            <a:off x="0" y="8106194"/>
            <a:ext cx="1779764" cy="45719"/>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55" name="object 143">
            <a:extLst>
              <a:ext uri="{FF2B5EF4-FFF2-40B4-BE49-F238E27FC236}">
                <a16:creationId xmlns:a16="http://schemas.microsoft.com/office/drawing/2014/main" id="{4135693B-61AC-EBC9-A4D5-07DB0AFA65E7}"/>
              </a:ext>
            </a:extLst>
          </p:cNvPr>
          <p:cNvSpPr/>
          <p:nvPr/>
        </p:nvSpPr>
        <p:spPr>
          <a:xfrm>
            <a:off x="0" y="8110584"/>
            <a:ext cx="140043" cy="119577"/>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56" name="object 144">
            <a:extLst>
              <a:ext uri="{FF2B5EF4-FFF2-40B4-BE49-F238E27FC236}">
                <a16:creationId xmlns:a16="http://schemas.microsoft.com/office/drawing/2014/main" id="{4D7FE909-8BE2-0443-8A45-EBF827C0D194}"/>
              </a:ext>
            </a:extLst>
          </p:cNvPr>
          <p:cNvSpPr/>
          <p:nvPr/>
        </p:nvSpPr>
        <p:spPr>
          <a:xfrm>
            <a:off x="295808" y="7353140"/>
            <a:ext cx="45719" cy="876588"/>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57" name="object 145">
            <a:extLst>
              <a:ext uri="{FF2B5EF4-FFF2-40B4-BE49-F238E27FC236}">
                <a16:creationId xmlns:a16="http://schemas.microsoft.com/office/drawing/2014/main" id="{6B6EBD3F-7C9F-85F9-24B8-6C6FE5F69570}"/>
              </a:ext>
            </a:extLst>
          </p:cNvPr>
          <p:cNvSpPr/>
          <p:nvPr/>
        </p:nvSpPr>
        <p:spPr>
          <a:xfrm>
            <a:off x="1644063" y="7997069"/>
            <a:ext cx="45719" cy="232564"/>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58" name="object 146">
            <a:extLst>
              <a:ext uri="{FF2B5EF4-FFF2-40B4-BE49-F238E27FC236}">
                <a16:creationId xmlns:a16="http://schemas.microsoft.com/office/drawing/2014/main" id="{E8D00BAD-E1FA-4A5D-59D7-78B461D0EF3E}"/>
              </a:ext>
            </a:extLst>
          </p:cNvPr>
          <p:cNvSpPr/>
          <p:nvPr/>
        </p:nvSpPr>
        <p:spPr>
          <a:xfrm>
            <a:off x="1306594" y="7830061"/>
            <a:ext cx="45719" cy="400161"/>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59" name="object 147">
            <a:extLst>
              <a:ext uri="{FF2B5EF4-FFF2-40B4-BE49-F238E27FC236}">
                <a16:creationId xmlns:a16="http://schemas.microsoft.com/office/drawing/2014/main" id="{9166E3C9-1BEA-D057-FB6B-5547358203A6}"/>
              </a:ext>
            </a:extLst>
          </p:cNvPr>
          <p:cNvSpPr/>
          <p:nvPr/>
        </p:nvSpPr>
        <p:spPr>
          <a:xfrm>
            <a:off x="1522317" y="7972903"/>
            <a:ext cx="301038" cy="257044"/>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60" name="object 148">
            <a:extLst>
              <a:ext uri="{FF2B5EF4-FFF2-40B4-BE49-F238E27FC236}">
                <a16:creationId xmlns:a16="http://schemas.microsoft.com/office/drawing/2014/main" id="{6070501B-EE5B-00A2-B588-84E2CE2E1C32}"/>
              </a:ext>
            </a:extLst>
          </p:cNvPr>
          <p:cNvSpPr/>
          <p:nvPr/>
        </p:nvSpPr>
        <p:spPr>
          <a:xfrm>
            <a:off x="509895" y="8100956"/>
            <a:ext cx="151070" cy="128993"/>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61" name="object 149">
            <a:extLst>
              <a:ext uri="{FF2B5EF4-FFF2-40B4-BE49-F238E27FC236}">
                <a16:creationId xmlns:a16="http://schemas.microsoft.com/office/drawing/2014/main" id="{D03BA9AE-9955-42EC-66B7-64564D08D785}"/>
              </a:ext>
            </a:extLst>
          </p:cNvPr>
          <p:cNvSpPr/>
          <p:nvPr/>
        </p:nvSpPr>
        <p:spPr>
          <a:xfrm>
            <a:off x="275259" y="5564337"/>
            <a:ext cx="2998250" cy="2562913"/>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sp>
        <p:nvSpPr>
          <p:cNvPr id="62" name="ZoneTexte 61">
            <a:extLst>
              <a:ext uri="{FF2B5EF4-FFF2-40B4-BE49-F238E27FC236}">
                <a16:creationId xmlns:a16="http://schemas.microsoft.com/office/drawing/2014/main" id="{79884A1C-990E-C6D3-ECB3-736E6360B8BC}"/>
              </a:ext>
            </a:extLst>
          </p:cNvPr>
          <p:cNvSpPr txBox="1"/>
          <p:nvPr/>
        </p:nvSpPr>
        <p:spPr>
          <a:xfrm>
            <a:off x="6731142" y="2608689"/>
            <a:ext cx="4800600" cy="2877711"/>
          </a:xfrm>
          <a:prstGeom prst="rect">
            <a:avLst/>
          </a:prstGeom>
          <a:noFill/>
        </p:spPr>
        <p:txBody>
          <a:bodyPr wrap="square" rtlCol="0">
            <a:spAutoFit/>
          </a:bodyPr>
          <a:lstStyle/>
          <a:p>
            <a:pPr marL="118872" algn="l" fontAlgn="t">
              <a:spcBef>
                <a:spcPts val="600"/>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1)</a:t>
            </a:r>
            <a:r>
              <a:rPr lang="fr-CA" sz="1600" b="0" i="0" u="none" strike="noStrike" spc="75" dirty="0">
                <a:solidFill>
                  <a:srgbClr val="231F20"/>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au</a:t>
            </a:r>
            <a:r>
              <a:rPr lang="fr-CA" sz="1600" b="0" i="1" u="none" strike="noStrike" spc="-1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sujet</a:t>
            </a:r>
            <a:r>
              <a:rPr lang="fr-CA" sz="1600" b="0" i="1" u="none" strike="noStrike" spc="-5" dirty="0">
                <a:solidFill>
                  <a:srgbClr val="EF3D42"/>
                </a:solidFill>
                <a:effectLst/>
                <a:latin typeface="Calibri" panose="020F0502020204030204" pitchFamily="34" charset="0"/>
                <a:cs typeface="Calibri" panose="020F0502020204030204" pitchFamily="34" charset="0"/>
              </a:rPr>
              <a:t> </a:t>
            </a:r>
            <a:r>
              <a:rPr lang="fr-CA" sz="1600" b="0" i="1" u="none" strike="noStrike" spc="-25" dirty="0">
                <a:solidFill>
                  <a:srgbClr val="EF3D42"/>
                </a:solidFill>
                <a:effectLst/>
                <a:latin typeface="Calibri" panose="020F0502020204030204" pitchFamily="34" charset="0"/>
                <a:cs typeface="Calibri" panose="020F0502020204030204" pitchFamily="34" charset="0"/>
              </a:rPr>
              <a:t>de</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2)</a:t>
            </a:r>
            <a:r>
              <a:rPr lang="fr-CA" sz="1600" b="0" i="0" u="none" strike="noStrike" spc="55" dirty="0">
                <a:solidFill>
                  <a:srgbClr val="231F20"/>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remplaçant</a:t>
            </a:r>
            <a:r>
              <a:rPr lang="fr-CA" sz="1600" b="0" i="1" u="none" strike="noStrike" spc="-2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durant</a:t>
            </a:r>
            <a:r>
              <a:rPr lang="fr-CA" sz="1600" b="0" i="1" u="none" strike="noStrike" spc="-20" dirty="0">
                <a:solidFill>
                  <a:srgbClr val="EF3D42"/>
                </a:solidFill>
                <a:effectLst/>
                <a:latin typeface="Calibri" panose="020F0502020204030204" pitchFamily="34" charset="0"/>
                <a:cs typeface="Calibri" panose="020F0502020204030204" pitchFamily="34" charset="0"/>
              </a:rPr>
              <a:t> </a:t>
            </a:r>
            <a:r>
              <a:rPr lang="fr-CA" sz="1600" b="0" i="1" u="none" strike="noStrike" spc="-10" dirty="0">
                <a:solidFill>
                  <a:srgbClr val="EF3D42"/>
                </a:solidFill>
                <a:effectLst/>
                <a:latin typeface="Calibri" panose="020F0502020204030204" pitchFamily="34" charset="0"/>
                <a:cs typeface="Calibri" panose="020F0502020204030204" pitchFamily="34" charset="0"/>
              </a:rPr>
              <a:t>l’absence</a:t>
            </a:r>
            <a:r>
              <a:rPr lang="fr-CA" sz="1600" b="0" i="1" u="none" strike="noStrike" spc="-20"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du</a:t>
            </a:r>
            <a:r>
              <a:rPr lang="fr-CA" sz="1600" b="0" i="1" u="none" strike="noStrike" spc="-30" dirty="0">
                <a:solidFill>
                  <a:srgbClr val="EF3D42"/>
                </a:solidFill>
                <a:effectLst/>
                <a:latin typeface="Calibri" panose="020F0502020204030204" pitchFamily="34" charset="0"/>
                <a:cs typeface="Calibri" panose="020F0502020204030204" pitchFamily="34" charset="0"/>
              </a:rPr>
              <a:t> </a:t>
            </a:r>
            <a:r>
              <a:rPr lang="fr-CA" sz="1600" b="0" i="1" u="none" strike="noStrike" spc="-10" dirty="0">
                <a:solidFill>
                  <a:srgbClr val="EF3D42"/>
                </a:solidFill>
                <a:effectLst/>
                <a:latin typeface="Calibri" panose="020F0502020204030204" pitchFamily="34" charset="0"/>
                <a:cs typeface="Calibri" panose="020F0502020204030204" pitchFamily="34" charset="0"/>
              </a:rPr>
              <a:t>titulaire</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3)</a:t>
            </a:r>
            <a:r>
              <a:rPr lang="fr-CA" sz="1600" b="0" i="0" u="none" strike="noStrike" spc="70" dirty="0">
                <a:solidFill>
                  <a:srgbClr val="231F20"/>
                </a:solidFill>
                <a:effectLst/>
                <a:latin typeface="Calibri" panose="020F0502020204030204" pitchFamily="34" charset="0"/>
                <a:cs typeface="Calibri" panose="020F0502020204030204" pitchFamily="34" charset="0"/>
              </a:rPr>
              <a:t> </a:t>
            </a:r>
            <a:r>
              <a:rPr lang="fr-CA" sz="1600" b="0" i="1" u="none" strike="noStrike" spc="-10" dirty="0">
                <a:solidFill>
                  <a:srgbClr val="EF3D42"/>
                </a:solidFill>
                <a:effectLst/>
                <a:latin typeface="Calibri" panose="020F0502020204030204" pitchFamily="34" charset="0"/>
                <a:cs typeface="Calibri" panose="020F0502020204030204" pitchFamily="34" charset="0"/>
              </a:rPr>
              <a:t>aborder,</a:t>
            </a:r>
            <a:r>
              <a:rPr lang="fr-CA" sz="1600" b="0" i="1" u="none" strike="noStrike" spc="-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parler</a:t>
            </a:r>
            <a:r>
              <a:rPr lang="fr-CA" sz="1600" b="0" i="1" u="none" strike="noStrike" spc="-10" dirty="0">
                <a:solidFill>
                  <a:srgbClr val="EF3D42"/>
                </a:solidFill>
                <a:effectLst/>
                <a:latin typeface="Calibri" panose="020F0502020204030204" pitchFamily="34" charset="0"/>
                <a:cs typeface="Calibri" panose="020F0502020204030204" pitchFamily="34" charset="0"/>
              </a:rPr>
              <a:t> </a:t>
            </a:r>
            <a:r>
              <a:rPr lang="fr-CA" sz="1600" b="0" i="1" u="none" strike="noStrike" spc="-25" dirty="0">
                <a:solidFill>
                  <a:srgbClr val="EF3D42"/>
                </a:solidFill>
                <a:effectLst/>
                <a:latin typeface="Calibri" panose="020F0502020204030204" pitchFamily="34" charset="0"/>
                <a:cs typeface="Calibri" panose="020F0502020204030204" pitchFamily="34" charset="0"/>
              </a:rPr>
              <a:t>de</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4)</a:t>
            </a:r>
            <a:r>
              <a:rPr lang="fr-CA" sz="1600" b="0" i="0" u="none" strike="noStrike" spc="60" dirty="0">
                <a:solidFill>
                  <a:srgbClr val="231F20"/>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au</a:t>
            </a:r>
            <a:r>
              <a:rPr lang="fr-CA" sz="1600" b="0" i="1" u="none" strike="noStrike" spc="-20"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bénéfice</a:t>
            </a:r>
            <a:r>
              <a:rPr lang="fr-CA" sz="1600" b="0" i="1" u="none" strike="noStrike" spc="-15" dirty="0">
                <a:solidFill>
                  <a:srgbClr val="EF3D42"/>
                </a:solidFill>
                <a:effectLst/>
                <a:latin typeface="Calibri" panose="020F0502020204030204" pitchFamily="34" charset="0"/>
                <a:cs typeface="Calibri" panose="020F0502020204030204" pitchFamily="34" charset="0"/>
              </a:rPr>
              <a:t> </a:t>
            </a:r>
            <a:r>
              <a:rPr lang="fr-CA" sz="1600" b="0" i="1" u="none" strike="noStrike" spc="-25" dirty="0">
                <a:solidFill>
                  <a:srgbClr val="EF3D42"/>
                </a:solidFill>
                <a:effectLst/>
                <a:latin typeface="Calibri" panose="020F0502020204030204" pitchFamily="34" charset="0"/>
                <a:cs typeface="Calibri" panose="020F0502020204030204" pitchFamily="34" charset="0"/>
              </a:rPr>
              <a:t>de</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5)</a:t>
            </a:r>
            <a:r>
              <a:rPr lang="fr-CA" sz="1600" b="0" i="0" u="none" strike="noStrike" spc="75" dirty="0">
                <a:solidFill>
                  <a:srgbClr val="231F20"/>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se</a:t>
            </a:r>
            <a:r>
              <a:rPr lang="fr-CA" sz="1600" b="0" i="1" u="none" strike="noStrike" spc="-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rassembler</a:t>
            </a:r>
            <a:r>
              <a:rPr lang="fr-CA" sz="1600" b="0" i="1" u="none" strike="noStrike" spc="-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dans</a:t>
            </a:r>
            <a:r>
              <a:rPr lang="fr-CA" sz="1600" b="0" i="1" u="none" strike="noStrike" spc="-10"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un</a:t>
            </a:r>
            <a:r>
              <a:rPr lang="fr-CA" sz="1600" b="0" i="1" u="none" strike="noStrike" spc="-10"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but</a:t>
            </a:r>
            <a:r>
              <a:rPr lang="fr-CA" sz="1600" b="0" i="1" u="none" strike="noStrike" spc="-5" dirty="0">
                <a:solidFill>
                  <a:srgbClr val="EF3D42"/>
                </a:solidFill>
                <a:effectLst/>
                <a:latin typeface="Calibri" panose="020F0502020204030204" pitchFamily="34" charset="0"/>
                <a:cs typeface="Calibri" panose="020F0502020204030204" pitchFamily="34" charset="0"/>
              </a:rPr>
              <a:t> </a:t>
            </a:r>
            <a:r>
              <a:rPr lang="fr-CA" sz="1600" b="0" i="1" u="none" strike="noStrike" spc="-10" dirty="0">
                <a:solidFill>
                  <a:srgbClr val="EF3D42"/>
                </a:solidFill>
                <a:effectLst/>
                <a:latin typeface="Calibri" panose="020F0502020204030204" pitchFamily="34" charset="0"/>
                <a:cs typeface="Calibri" panose="020F0502020204030204" pitchFamily="34" charset="0"/>
              </a:rPr>
              <a:t>commun</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6)</a:t>
            </a:r>
            <a:r>
              <a:rPr lang="fr-CA" sz="1600" b="0" i="0" u="none" strike="noStrike" spc="75" dirty="0">
                <a:solidFill>
                  <a:srgbClr val="231F20"/>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par</a:t>
            </a:r>
            <a:r>
              <a:rPr lang="fr-CA" sz="1600" b="0" i="1" u="none" strike="noStrike" spc="-5" dirty="0">
                <a:solidFill>
                  <a:srgbClr val="EF3D42"/>
                </a:solidFill>
                <a:effectLst/>
                <a:latin typeface="Calibri" panose="020F0502020204030204" pitchFamily="34" charset="0"/>
                <a:cs typeface="Calibri" panose="020F0502020204030204" pitchFamily="34" charset="0"/>
              </a:rPr>
              <a:t> </a:t>
            </a:r>
            <a:r>
              <a:rPr lang="fr-CA" sz="1600" b="0" i="1" u="none" strike="noStrike" spc="-10" dirty="0">
                <a:solidFill>
                  <a:srgbClr val="EF3D42"/>
                </a:solidFill>
                <a:effectLst/>
                <a:latin typeface="Calibri" panose="020F0502020204030204" pitchFamily="34" charset="0"/>
                <a:cs typeface="Calibri" panose="020F0502020204030204" pitchFamily="34" charset="0"/>
              </a:rPr>
              <a:t>contre</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7)</a:t>
            </a:r>
            <a:r>
              <a:rPr lang="fr-CA" sz="1600" b="0" i="0" u="none" strike="noStrike" spc="70" dirty="0">
                <a:solidFill>
                  <a:srgbClr val="231F20"/>
                </a:solidFill>
                <a:effectLst/>
                <a:latin typeface="Calibri" panose="020F0502020204030204" pitchFamily="34" charset="0"/>
                <a:cs typeface="Calibri" panose="020F0502020204030204" pitchFamily="34" charset="0"/>
              </a:rPr>
              <a:t> </a:t>
            </a:r>
            <a:r>
              <a:rPr lang="fr-CA" sz="1600" b="0" i="1" u="none" strike="noStrike" spc="-10" dirty="0">
                <a:solidFill>
                  <a:srgbClr val="EF3D42"/>
                </a:solidFill>
                <a:effectLst/>
                <a:latin typeface="Calibri" panose="020F0502020204030204" pitchFamily="34" charset="0"/>
                <a:cs typeface="Calibri" panose="020F0502020204030204" pitchFamily="34" charset="0"/>
              </a:rPr>
              <a:t>atteindre</a:t>
            </a:r>
            <a:endParaRPr lang="fr-CA" b="0" i="0" u="none" strike="noStrike" dirty="0">
              <a:effectLst/>
              <a:latin typeface="Arial" panose="020B0604020202020204" pitchFamily="34" charset="0"/>
            </a:endParaRPr>
          </a:p>
          <a:p>
            <a:pPr marL="118872" algn="l" fontAlgn="t">
              <a:spcBef>
                <a:spcPts val="625"/>
              </a:spcBef>
              <a:buNone/>
            </a:pPr>
            <a:r>
              <a:rPr lang="fr-CA" sz="1600" b="0" i="0" u="none" strike="noStrike" dirty="0">
                <a:solidFill>
                  <a:srgbClr val="231F20"/>
                </a:solidFill>
                <a:effectLst/>
                <a:latin typeface="Calibri" panose="020F0502020204030204" pitchFamily="34" charset="0"/>
                <a:cs typeface="Calibri" panose="020F0502020204030204" pitchFamily="34" charset="0"/>
              </a:rPr>
              <a:t>8)</a:t>
            </a:r>
            <a:r>
              <a:rPr lang="fr-CA" sz="1600" b="0" i="0" u="none" strike="noStrike" spc="60" dirty="0">
                <a:solidFill>
                  <a:srgbClr val="231F20"/>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participation</a:t>
            </a:r>
            <a:r>
              <a:rPr lang="fr-CA" sz="1600" b="0" i="1" u="none" strike="noStrike" spc="-2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nécessaire</a:t>
            </a:r>
            <a:r>
              <a:rPr lang="fr-CA" sz="1600" b="0" i="1" u="none" strike="noStrike" spc="-20"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de</a:t>
            </a:r>
            <a:r>
              <a:rPr lang="fr-CA" sz="1600" b="0" i="1" u="none" strike="noStrike" spc="-1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toutes</a:t>
            </a:r>
            <a:r>
              <a:rPr lang="fr-CA" sz="1600" b="0" i="1" u="none" strike="noStrike" spc="-25"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et</a:t>
            </a:r>
            <a:r>
              <a:rPr lang="fr-CA" sz="1600" b="0" i="1" u="none" strike="noStrike" spc="-20" dirty="0">
                <a:solidFill>
                  <a:srgbClr val="EF3D42"/>
                </a:solidFill>
                <a:effectLst/>
                <a:latin typeface="Calibri" panose="020F0502020204030204" pitchFamily="34" charset="0"/>
                <a:cs typeface="Calibri" panose="020F0502020204030204" pitchFamily="34" charset="0"/>
              </a:rPr>
              <a:t> </a:t>
            </a:r>
            <a:r>
              <a:rPr lang="fr-CA" sz="1600" b="0" i="1" u="none" strike="noStrike" dirty="0">
                <a:solidFill>
                  <a:srgbClr val="EF3D42"/>
                </a:solidFill>
                <a:effectLst/>
                <a:latin typeface="Calibri" panose="020F0502020204030204" pitchFamily="34" charset="0"/>
                <a:cs typeface="Calibri" panose="020F0502020204030204" pitchFamily="34" charset="0"/>
              </a:rPr>
              <a:t>de</a:t>
            </a:r>
            <a:r>
              <a:rPr lang="fr-CA" sz="1600" b="0" i="1" u="none" strike="noStrike" spc="-20" dirty="0">
                <a:solidFill>
                  <a:srgbClr val="EF3D42"/>
                </a:solidFill>
                <a:effectLst/>
                <a:latin typeface="Calibri" panose="020F0502020204030204" pitchFamily="34" charset="0"/>
                <a:cs typeface="Calibri" panose="020F0502020204030204" pitchFamily="34" charset="0"/>
              </a:rPr>
              <a:t> tous</a:t>
            </a:r>
            <a:endParaRPr lang="fr-CA" b="0" i="0" u="none" strike="noStrike" dirty="0">
              <a:effectLst/>
              <a:latin typeface="Arial" panose="020B0604020202020204" pitchFamily="34" charset="0"/>
            </a:endParaRPr>
          </a:p>
          <a:p>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fade">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fade">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fade">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xEl>
                                              <p:pRg st="3" end="3"/>
                                            </p:txEl>
                                          </p:spTgt>
                                        </p:tgtEl>
                                        <p:attrNameLst>
                                          <p:attrName>style.visibility</p:attrName>
                                        </p:attrNameLst>
                                      </p:cBhvr>
                                      <p:to>
                                        <p:strVal val="visible"/>
                                      </p:to>
                                    </p:set>
                                    <p:animEffect transition="in" filter="fade">
                                      <p:cBhvr>
                                        <p:cTn id="22" dur="500"/>
                                        <p:tgtEl>
                                          <p:spTgt spid="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xEl>
                                              <p:pRg st="4" end="4"/>
                                            </p:txEl>
                                          </p:spTgt>
                                        </p:tgtEl>
                                        <p:attrNameLst>
                                          <p:attrName>style.visibility</p:attrName>
                                        </p:attrNameLst>
                                      </p:cBhvr>
                                      <p:to>
                                        <p:strVal val="visible"/>
                                      </p:to>
                                    </p:set>
                                    <p:animEffect transition="in" filter="fade">
                                      <p:cBhvr>
                                        <p:cTn id="27" dur="500"/>
                                        <p:tgtEl>
                                          <p:spTgt spid="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
                                            <p:txEl>
                                              <p:pRg st="5" end="5"/>
                                            </p:txEl>
                                          </p:spTgt>
                                        </p:tgtEl>
                                        <p:attrNameLst>
                                          <p:attrName>style.visibility</p:attrName>
                                        </p:attrNameLst>
                                      </p:cBhvr>
                                      <p:to>
                                        <p:strVal val="visible"/>
                                      </p:to>
                                    </p:set>
                                    <p:animEffect transition="in" filter="fade">
                                      <p:cBhvr>
                                        <p:cTn id="32" dur="500"/>
                                        <p:tgtEl>
                                          <p:spTgt spid="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
                                            <p:txEl>
                                              <p:pRg st="6" end="6"/>
                                            </p:txEl>
                                          </p:spTgt>
                                        </p:tgtEl>
                                        <p:attrNameLst>
                                          <p:attrName>style.visibility</p:attrName>
                                        </p:attrNameLst>
                                      </p:cBhvr>
                                      <p:to>
                                        <p:strVal val="visible"/>
                                      </p:to>
                                    </p:set>
                                    <p:animEffect transition="in" filter="fade">
                                      <p:cBhvr>
                                        <p:cTn id="37" dur="500"/>
                                        <p:tgtEl>
                                          <p:spTgt spid="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
                                            <p:txEl>
                                              <p:pRg st="7" end="7"/>
                                            </p:txEl>
                                          </p:spTgt>
                                        </p:tgtEl>
                                        <p:attrNameLst>
                                          <p:attrName>style.visibility</p:attrName>
                                        </p:attrNameLst>
                                      </p:cBhvr>
                                      <p:to>
                                        <p:strVal val="visible"/>
                                      </p:to>
                                    </p:set>
                                    <p:animEffect transition="in" filter="fade">
                                      <p:cBhvr>
                                        <p:cTn id="42" dur="500"/>
                                        <p:tgtEl>
                                          <p:spTgt spid="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8738" y="1524216"/>
            <a:ext cx="10462862" cy="800860"/>
          </a:xfrm>
          <a:prstGeom prst="rect">
            <a:avLst/>
          </a:prstGeom>
        </p:spPr>
        <p:txBody>
          <a:bodyPr vert="horz" wrap="square" lIns="0" tIns="20955" rIns="0" bIns="0" rtlCol="0">
            <a:spAutoFit/>
          </a:bodyPr>
          <a:lstStyle/>
          <a:p>
            <a:pPr marL="12700">
              <a:lnSpc>
                <a:spcPct val="100000"/>
              </a:lnSpc>
            </a:pPr>
            <a:r>
              <a:rPr lang="fr-CA" sz="1700" b="1" noProof="0" dirty="0">
                <a:solidFill>
                  <a:srgbClr val="007569"/>
                </a:solidFill>
                <a:latin typeface="Calibri"/>
                <a:cs typeface="Calibri"/>
              </a:rPr>
              <a:t>2.</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À</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partir</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du</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texte</a:t>
            </a:r>
            <a:r>
              <a:rPr lang="fr-CA" sz="1700" b="1" spc="-30" noProof="0" dirty="0">
                <a:solidFill>
                  <a:srgbClr val="007569"/>
                </a:solidFill>
                <a:latin typeface="Calibri"/>
                <a:cs typeface="Calibri"/>
              </a:rPr>
              <a:t> </a:t>
            </a:r>
            <a:r>
              <a:rPr lang="fr-CA" sz="1700" b="1" noProof="0" dirty="0">
                <a:solidFill>
                  <a:srgbClr val="007569"/>
                </a:solidFill>
                <a:latin typeface="Calibri"/>
                <a:cs typeface="Calibri"/>
              </a:rPr>
              <a:t>«</a:t>
            </a:r>
            <a:r>
              <a:rPr lang="fr-CA" sz="1700" b="1" spc="-55" noProof="0" dirty="0">
                <a:solidFill>
                  <a:srgbClr val="007569"/>
                </a:solidFill>
                <a:latin typeface="Calibri"/>
                <a:cs typeface="Calibri"/>
              </a:rPr>
              <a:t> </a:t>
            </a:r>
            <a:r>
              <a:rPr lang="fr-CA" sz="1700" b="1" spc="-10" noProof="0" dirty="0">
                <a:solidFill>
                  <a:srgbClr val="007569"/>
                </a:solidFill>
                <a:latin typeface="Calibri"/>
                <a:cs typeface="Calibri"/>
              </a:rPr>
              <a:t>L’inclusion</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des</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minorités</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sur</a:t>
            </a:r>
            <a:r>
              <a:rPr lang="fr-CA" sz="1700" b="1" spc="-30" noProof="0" dirty="0">
                <a:solidFill>
                  <a:srgbClr val="007569"/>
                </a:solidFill>
                <a:latin typeface="Calibri"/>
                <a:cs typeface="Calibri"/>
              </a:rPr>
              <a:t> </a:t>
            </a:r>
            <a:r>
              <a:rPr lang="fr-CA" sz="1700" b="1" noProof="0" dirty="0">
                <a:solidFill>
                  <a:srgbClr val="007569"/>
                </a:solidFill>
                <a:latin typeface="Calibri"/>
                <a:cs typeface="Calibri"/>
              </a:rPr>
              <a:t>le</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marché</a:t>
            </a:r>
            <a:r>
              <a:rPr lang="fr-CA" sz="1700" b="1" spc="-30" noProof="0" dirty="0">
                <a:solidFill>
                  <a:srgbClr val="007569"/>
                </a:solidFill>
                <a:latin typeface="Calibri"/>
                <a:cs typeface="Calibri"/>
              </a:rPr>
              <a:t> </a:t>
            </a:r>
            <a:r>
              <a:rPr lang="fr-CA" sz="1700" b="1" noProof="0" dirty="0">
                <a:solidFill>
                  <a:srgbClr val="007569"/>
                </a:solidFill>
                <a:latin typeface="Calibri"/>
                <a:cs typeface="Calibri"/>
              </a:rPr>
              <a:t>du</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travail</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en</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génie</a:t>
            </a:r>
            <a:r>
              <a:rPr lang="fr-CA" sz="1700" b="1" spc="-55" noProof="0" dirty="0">
                <a:solidFill>
                  <a:srgbClr val="007569"/>
                </a:solidFill>
                <a:latin typeface="Calibri"/>
                <a:cs typeface="Calibri"/>
              </a:rPr>
              <a:t> </a:t>
            </a:r>
            <a:r>
              <a:rPr lang="fr-CA" sz="1700" b="1" noProof="0" dirty="0">
                <a:solidFill>
                  <a:srgbClr val="007569"/>
                </a:solidFill>
                <a:latin typeface="Calibri"/>
                <a:cs typeface="Calibri"/>
              </a:rPr>
              <a:t>»,</a:t>
            </a:r>
            <a:r>
              <a:rPr lang="fr-CA" sz="1700" b="1" spc="-25" noProof="0" dirty="0">
                <a:solidFill>
                  <a:srgbClr val="007569"/>
                </a:solidFill>
                <a:latin typeface="Calibri"/>
                <a:cs typeface="Calibri"/>
              </a:rPr>
              <a:t> </a:t>
            </a:r>
            <a:r>
              <a:rPr lang="fr-CA" sz="1700" b="1" spc="-10" noProof="0" dirty="0">
                <a:solidFill>
                  <a:srgbClr val="007569"/>
                </a:solidFill>
                <a:latin typeface="Calibri"/>
                <a:cs typeface="Calibri"/>
              </a:rPr>
              <a:t>répondez</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aux</a:t>
            </a:r>
            <a:r>
              <a:rPr lang="fr-CA" sz="1700" b="1" spc="-30" noProof="0" dirty="0">
                <a:solidFill>
                  <a:srgbClr val="007569"/>
                </a:solidFill>
                <a:latin typeface="Calibri"/>
                <a:cs typeface="Calibri"/>
              </a:rPr>
              <a:t> </a:t>
            </a:r>
            <a:r>
              <a:rPr lang="fr-CA" sz="1700" b="1" noProof="0" dirty="0">
                <a:solidFill>
                  <a:srgbClr val="007569"/>
                </a:solidFill>
                <a:latin typeface="Calibri"/>
                <a:cs typeface="Calibri"/>
              </a:rPr>
              <a:t>questions</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suivantes</a:t>
            </a:r>
            <a:r>
              <a:rPr lang="fr-CA" sz="1700" b="1" spc="-25" noProof="0" dirty="0">
                <a:solidFill>
                  <a:srgbClr val="007569"/>
                </a:solidFill>
                <a:latin typeface="Calibri"/>
                <a:cs typeface="Calibri"/>
              </a:rPr>
              <a:t> </a:t>
            </a:r>
            <a:r>
              <a:rPr lang="fr-CA" sz="1700" b="1" spc="-50" noProof="0" dirty="0">
                <a:solidFill>
                  <a:srgbClr val="007569"/>
                </a:solidFill>
                <a:latin typeface="Calibri"/>
                <a:cs typeface="Calibri"/>
              </a:rPr>
              <a:t>:</a:t>
            </a:r>
            <a:endParaRPr lang="fr-CA" sz="1700" noProof="0" dirty="0">
              <a:latin typeface="Calibri"/>
              <a:cs typeface="Calibri"/>
            </a:endParaRPr>
          </a:p>
          <a:p>
            <a:pPr>
              <a:lnSpc>
                <a:spcPct val="100000"/>
              </a:lnSpc>
              <a:spcBef>
                <a:spcPts val="155"/>
              </a:spcBef>
            </a:pPr>
            <a:endParaRPr lang="fr-CA" sz="1600" noProof="0" dirty="0">
              <a:latin typeface="Calibri"/>
              <a:cs typeface="Calibri"/>
            </a:endParaRPr>
          </a:p>
          <a:p>
            <a:pPr marL="15240">
              <a:lnSpc>
                <a:spcPct val="100000"/>
              </a:lnSpc>
            </a:pPr>
            <a:r>
              <a:rPr lang="fr-CA" sz="1600" b="1" spc="10" noProof="0" dirty="0">
                <a:solidFill>
                  <a:srgbClr val="5FA056"/>
                </a:solidFill>
                <a:latin typeface="Calibri"/>
                <a:cs typeface="Calibri"/>
              </a:rPr>
              <a:t>COMPRÉHENSION</a:t>
            </a:r>
            <a:r>
              <a:rPr lang="fr-CA" sz="1600" b="1" spc="350" noProof="0" dirty="0">
                <a:solidFill>
                  <a:srgbClr val="5FA056"/>
                </a:solidFill>
                <a:latin typeface="Calibri"/>
                <a:cs typeface="Calibri"/>
              </a:rPr>
              <a:t> </a:t>
            </a:r>
            <a:r>
              <a:rPr lang="fr-CA" sz="1600" b="1" spc="-10" noProof="0" dirty="0">
                <a:solidFill>
                  <a:srgbClr val="5FA056"/>
                </a:solidFill>
                <a:latin typeface="Calibri"/>
                <a:cs typeface="Calibri"/>
              </a:rPr>
              <a:t>GLOBALE</a:t>
            </a:r>
            <a:endParaRPr lang="fr-CA" sz="1600" noProof="0" dirty="0">
              <a:latin typeface="Calibri"/>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3956702982"/>
              </p:ext>
            </p:extLst>
          </p:nvPr>
        </p:nvGraphicFramePr>
        <p:xfrm>
          <a:off x="2318806" y="2675305"/>
          <a:ext cx="10025912" cy="4080510"/>
        </p:xfrm>
        <a:graphic>
          <a:graphicData uri="http://schemas.openxmlformats.org/drawingml/2006/table">
            <a:tbl>
              <a:tblPr firstRow="1" bandRow="1">
                <a:tableStyleId>{2D5ABB26-0587-4C30-8999-92F81FD0307C}</a:tableStyleId>
              </a:tblPr>
              <a:tblGrid>
                <a:gridCol w="10025912">
                  <a:extLst>
                    <a:ext uri="{9D8B030D-6E8A-4147-A177-3AD203B41FA5}">
                      <a16:colId xmlns:a16="http://schemas.microsoft.com/office/drawing/2014/main" val="20000"/>
                    </a:ext>
                  </a:extLst>
                </a:gridCol>
              </a:tblGrid>
              <a:tr h="304800">
                <a:tc>
                  <a:txBody>
                    <a:bodyPr/>
                    <a:lstStyle/>
                    <a:p>
                      <a:pPr>
                        <a:lnSpc>
                          <a:spcPts val="1140"/>
                        </a:lnSpc>
                      </a:pPr>
                      <a:r>
                        <a:rPr lang="fr-CA" sz="1600" b="1" noProof="0" dirty="0">
                          <a:solidFill>
                            <a:srgbClr val="5FA056"/>
                          </a:solidFill>
                          <a:latin typeface="Calibri"/>
                          <a:cs typeface="Calibri"/>
                        </a:rPr>
                        <a:t>1.</a:t>
                      </a:r>
                      <a:r>
                        <a:rPr lang="fr-CA" sz="1600" b="1" spc="-25" noProof="0" dirty="0">
                          <a:solidFill>
                            <a:srgbClr val="5FA056"/>
                          </a:solidFill>
                          <a:latin typeface="Calibri"/>
                          <a:cs typeface="Calibri"/>
                        </a:rPr>
                        <a:t> </a:t>
                      </a:r>
                      <a:r>
                        <a:rPr lang="fr-CA" sz="1600" noProof="0" dirty="0">
                          <a:solidFill>
                            <a:srgbClr val="231F20"/>
                          </a:solidFill>
                          <a:latin typeface="Calibri"/>
                          <a:cs typeface="Calibri"/>
                        </a:rPr>
                        <a:t>Quel</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sujet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traité</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texte?</a:t>
                      </a:r>
                      <a:endParaRPr lang="fr-CA" sz="1600" noProof="0" dirty="0">
                        <a:latin typeface="Calibri"/>
                        <a:cs typeface="Calibri"/>
                      </a:endParaRPr>
                    </a:p>
                  </a:txBody>
                  <a:tcPr marL="0" marR="0" marT="0" marB="0"/>
                </a:tc>
                <a:extLst>
                  <a:ext uri="{0D108BD9-81ED-4DB2-BD59-A6C34878D82A}">
                    <a16:rowId xmlns:a16="http://schemas.microsoft.com/office/drawing/2014/main" val="10000"/>
                  </a:ext>
                </a:extLst>
              </a:tr>
              <a:tr h="304800">
                <a:tc>
                  <a:txBody>
                    <a:bodyPr/>
                    <a:lstStyle/>
                    <a:p>
                      <a:pPr>
                        <a:lnSpc>
                          <a:spcPts val="1275"/>
                        </a:lnSpc>
                        <a:spcBef>
                          <a:spcPts val="900"/>
                        </a:spcBef>
                      </a:pPr>
                      <a:endParaRPr lang="fr-CA" sz="1600" noProof="0" dirty="0">
                        <a:latin typeface="Calibri"/>
                        <a:cs typeface="Calibri"/>
                      </a:endParaRPr>
                    </a:p>
                  </a:txBody>
                  <a:tcPr marL="0" marR="0" marT="114300" marB="0">
                    <a:lnB w="12700">
                      <a:solidFill>
                        <a:srgbClr val="5E9F55"/>
                      </a:solidFill>
                      <a:prstDash val="solid"/>
                    </a:lnB>
                  </a:tcPr>
                </a:tc>
                <a:extLst>
                  <a:ext uri="{0D108BD9-81ED-4DB2-BD59-A6C34878D82A}">
                    <a16:rowId xmlns:a16="http://schemas.microsoft.com/office/drawing/2014/main" val="10001"/>
                  </a:ext>
                </a:extLst>
              </a:tr>
              <a:tr h="609600">
                <a:tc>
                  <a:txBody>
                    <a:bodyPr/>
                    <a:lstStyle/>
                    <a:p>
                      <a:pPr>
                        <a:lnSpc>
                          <a:spcPct val="100000"/>
                        </a:lnSpc>
                        <a:spcBef>
                          <a:spcPts val="844"/>
                        </a:spcBef>
                      </a:pPr>
                      <a:endParaRPr lang="fr-CA" sz="1600" noProof="0" dirty="0">
                        <a:latin typeface="Times New Roman"/>
                        <a:cs typeface="Times New Roman"/>
                      </a:endParaRPr>
                    </a:p>
                    <a:p>
                      <a:pPr>
                        <a:lnSpc>
                          <a:spcPct val="100000"/>
                        </a:lnSpc>
                      </a:pPr>
                      <a:r>
                        <a:rPr lang="fr-CA" sz="1600" b="1" noProof="0" dirty="0">
                          <a:solidFill>
                            <a:srgbClr val="5FA056"/>
                          </a:solidFill>
                          <a:latin typeface="Calibri"/>
                          <a:cs typeface="Calibri"/>
                        </a:rPr>
                        <a:t>2.</a:t>
                      </a:r>
                      <a:r>
                        <a:rPr lang="fr-CA" sz="1600" b="1" spc="-15" noProof="0" dirty="0">
                          <a:solidFill>
                            <a:srgbClr val="5FA056"/>
                          </a:solidFill>
                          <a:latin typeface="Calibri"/>
                          <a:cs typeface="Calibri"/>
                        </a:rPr>
                        <a:t> </a:t>
                      </a:r>
                      <a:r>
                        <a:rPr lang="fr-CA" sz="1600" noProof="0" dirty="0">
                          <a:solidFill>
                            <a:srgbClr val="231F20"/>
                          </a:solidFill>
                          <a:latin typeface="Calibri"/>
                          <a:cs typeface="Calibri"/>
                        </a:rPr>
                        <a:t>Quelle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l’idée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principale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texte?</a:t>
                      </a:r>
                      <a:endParaRPr lang="fr-CA" sz="1600" noProof="0" dirty="0">
                        <a:latin typeface="Calibri"/>
                        <a:cs typeface="Calibri"/>
                      </a:endParaRPr>
                    </a:p>
                  </a:txBody>
                  <a:tcPr marL="0" marR="0" marT="107314" marB="0">
                    <a:lnT w="12700">
                      <a:solidFill>
                        <a:srgbClr val="5E9F55"/>
                      </a:solidFill>
                      <a:prstDash val="solid"/>
                    </a:lnT>
                  </a:tcPr>
                </a:tc>
                <a:extLst>
                  <a:ext uri="{0D108BD9-81ED-4DB2-BD59-A6C34878D82A}">
                    <a16:rowId xmlns:a16="http://schemas.microsoft.com/office/drawing/2014/main" val="10002"/>
                  </a:ext>
                </a:extLst>
              </a:tr>
              <a:tr h="482600">
                <a:tc>
                  <a:txBody>
                    <a:bodyPr/>
                    <a:lstStyle/>
                    <a:p>
                      <a:pPr marR="40005">
                        <a:lnSpc>
                          <a:spcPts val="1400"/>
                        </a:lnSpc>
                        <a:spcBef>
                          <a:spcPts val="780"/>
                        </a:spcBef>
                      </a:pPr>
                      <a:endParaRPr lang="fr-CA" sz="1600" noProof="0" dirty="0">
                        <a:latin typeface="Calibri"/>
                        <a:cs typeface="Calibri"/>
                      </a:endParaRPr>
                    </a:p>
                  </a:txBody>
                  <a:tcPr marL="0" marR="0" marT="99060" marB="0">
                    <a:lnB w="12700">
                      <a:solidFill>
                        <a:srgbClr val="5E9F55"/>
                      </a:solidFill>
                      <a:prstDash val="solid"/>
                    </a:lnB>
                  </a:tcPr>
                </a:tc>
                <a:extLst>
                  <a:ext uri="{0D108BD9-81ED-4DB2-BD59-A6C34878D82A}">
                    <a16:rowId xmlns:a16="http://schemas.microsoft.com/office/drawing/2014/main" val="10003"/>
                  </a:ext>
                </a:extLst>
              </a:tr>
              <a:tr h="603250">
                <a:tc>
                  <a:txBody>
                    <a:bodyPr/>
                    <a:lstStyle/>
                    <a:p>
                      <a:pPr>
                        <a:lnSpc>
                          <a:spcPct val="100000"/>
                        </a:lnSpc>
                        <a:spcBef>
                          <a:spcPts val="795"/>
                        </a:spcBef>
                      </a:pPr>
                      <a:endParaRPr lang="fr-CA" sz="1600" noProof="0" dirty="0">
                        <a:latin typeface="Times New Roman"/>
                        <a:cs typeface="Times New Roman"/>
                      </a:endParaRPr>
                    </a:p>
                    <a:p>
                      <a:pPr>
                        <a:lnSpc>
                          <a:spcPct val="100000"/>
                        </a:lnSpc>
                      </a:pPr>
                      <a:r>
                        <a:rPr lang="fr-CA" sz="1600" b="1" noProof="0" dirty="0">
                          <a:solidFill>
                            <a:srgbClr val="5FA056"/>
                          </a:solidFill>
                          <a:latin typeface="Calibri"/>
                          <a:cs typeface="Calibri"/>
                        </a:rPr>
                        <a:t>3.</a:t>
                      </a:r>
                      <a:r>
                        <a:rPr lang="fr-CA" sz="1600" b="1" spc="-20" noProof="0" dirty="0">
                          <a:solidFill>
                            <a:srgbClr val="5FA056"/>
                          </a:solidFill>
                          <a:latin typeface="Calibri"/>
                          <a:cs typeface="Calibri"/>
                        </a:rPr>
                        <a:t> </a:t>
                      </a:r>
                      <a:r>
                        <a:rPr lang="fr-CA" sz="1600" noProof="0" dirty="0">
                          <a:solidFill>
                            <a:srgbClr val="231F20"/>
                          </a:solidFill>
                          <a:latin typeface="Calibri"/>
                          <a:cs typeface="Calibri"/>
                        </a:rPr>
                        <a:t>Quel</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premier</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exemple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discrimination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Mme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Price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cite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texte?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20" noProof="0" dirty="0">
                          <a:solidFill>
                            <a:srgbClr val="231F20"/>
                          </a:solidFill>
                          <a:latin typeface="Calibri"/>
                          <a:cs typeface="Calibri"/>
                        </a:rPr>
                        <a:t> </a:t>
                      </a:r>
                      <a:r>
                        <a:rPr lang="fr-CA" sz="1600" spc="-35" noProof="0" dirty="0">
                          <a:solidFill>
                            <a:srgbClr val="231F20"/>
                          </a:solidFill>
                          <a:latin typeface="Calibri"/>
                          <a:cs typeface="Calibri"/>
                        </a:rPr>
                        <a:t>s’est-</a:t>
                      </a:r>
                      <a:r>
                        <a:rPr lang="fr-CA" sz="1600" noProof="0" dirty="0">
                          <a:solidFill>
                            <a:srgbClr val="231F20"/>
                          </a:solidFill>
                          <a:latin typeface="Calibri"/>
                          <a:cs typeface="Calibri"/>
                        </a:rPr>
                        <a:t>il</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passé?</a:t>
                      </a:r>
                      <a:endParaRPr lang="fr-CA" sz="1600" noProof="0" dirty="0">
                        <a:latin typeface="Calibri"/>
                        <a:cs typeface="Calibri"/>
                      </a:endParaRPr>
                    </a:p>
                  </a:txBody>
                  <a:tcPr marL="0" marR="0" marT="100965" marB="0">
                    <a:lnT w="12700">
                      <a:solidFill>
                        <a:srgbClr val="5E9F55"/>
                      </a:solidFill>
                      <a:prstDash val="solid"/>
                    </a:lnT>
                  </a:tcPr>
                </a:tc>
                <a:extLst>
                  <a:ext uri="{0D108BD9-81ED-4DB2-BD59-A6C34878D82A}">
                    <a16:rowId xmlns:a16="http://schemas.microsoft.com/office/drawing/2014/main" val="10004"/>
                  </a:ext>
                </a:extLst>
              </a:tr>
              <a:tr h="482600">
                <a:tc>
                  <a:txBody>
                    <a:bodyPr/>
                    <a:lstStyle/>
                    <a:p>
                      <a:pPr marL="85090">
                        <a:lnSpc>
                          <a:spcPts val="1420"/>
                        </a:lnSpc>
                        <a:spcBef>
                          <a:spcPts val="900"/>
                        </a:spcBef>
                      </a:pPr>
                      <a:endParaRPr lang="fr-CA" sz="1600" noProof="0" dirty="0">
                        <a:latin typeface="Calibri"/>
                        <a:cs typeface="Calibri"/>
                      </a:endParaRPr>
                    </a:p>
                  </a:txBody>
                  <a:tcPr marL="0" marR="0" marT="114300" marB="0">
                    <a:lnB w="12700">
                      <a:solidFill>
                        <a:srgbClr val="5E9F55"/>
                      </a:solidFill>
                      <a:prstDash val="solid"/>
                    </a:lnB>
                  </a:tcPr>
                </a:tc>
                <a:extLst>
                  <a:ext uri="{0D108BD9-81ED-4DB2-BD59-A6C34878D82A}">
                    <a16:rowId xmlns:a16="http://schemas.microsoft.com/office/drawing/2014/main" val="10005"/>
                  </a:ext>
                </a:extLst>
              </a:tr>
              <a:tr h="779780">
                <a:tc>
                  <a:txBody>
                    <a:bodyPr/>
                    <a:lstStyle/>
                    <a:p>
                      <a:pPr>
                        <a:lnSpc>
                          <a:spcPct val="100000"/>
                        </a:lnSpc>
                        <a:spcBef>
                          <a:spcPts val="795"/>
                        </a:spcBef>
                      </a:pPr>
                      <a:endParaRPr lang="fr-CA" sz="1600" noProof="0" dirty="0">
                        <a:latin typeface="Times New Roman"/>
                        <a:cs typeface="Times New Roman"/>
                      </a:endParaRPr>
                    </a:p>
                    <a:p>
                      <a:pPr marL="152400" marR="117475" indent="-152400">
                        <a:lnSpc>
                          <a:spcPct val="100000"/>
                        </a:lnSpc>
                      </a:pPr>
                      <a:r>
                        <a:rPr lang="fr-CA" sz="1600" b="1" noProof="0" dirty="0">
                          <a:solidFill>
                            <a:srgbClr val="5FA056"/>
                          </a:solidFill>
                          <a:latin typeface="Calibri"/>
                          <a:cs typeface="Calibri"/>
                        </a:rPr>
                        <a:t>4.</a:t>
                      </a:r>
                      <a:r>
                        <a:rPr lang="fr-CA" sz="1600" b="1" spc="-30" noProof="0" dirty="0">
                          <a:solidFill>
                            <a:srgbClr val="5FA056"/>
                          </a:solidFill>
                          <a:latin typeface="Calibri"/>
                          <a:cs typeface="Calibri"/>
                        </a:rPr>
                        <a:t> </a:t>
                      </a:r>
                      <a:r>
                        <a:rPr lang="fr-CA" sz="1600" noProof="0" dirty="0">
                          <a:solidFill>
                            <a:srgbClr val="231F20"/>
                          </a:solidFill>
                          <a:latin typeface="Calibri"/>
                          <a:cs typeface="Calibri"/>
                        </a:rPr>
                        <a:t>Selon</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l’auteure,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quelles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sont</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personnes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au</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sein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d’une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entreprise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qui</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pourraient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faire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changer</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choses</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35" noProof="0" dirty="0">
                          <a:solidFill>
                            <a:srgbClr val="231F20"/>
                          </a:solidFill>
                          <a:latin typeface="Calibri"/>
                          <a:cs typeface="Calibri"/>
                        </a:rPr>
                        <a:t> </a:t>
                      </a:r>
                      <a:r>
                        <a:rPr lang="fr-CA" sz="1600" spc="-10" noProof="0" dirty="0">
                          <a:solidFill>
                            <a:srgbClr val="231F20"/>
                          </a:solidFill>
                          <a:latin typeface="Calibri"/>
                          <a:cs typeface="Calibri"/>
                        </a:rPr>
                        <a:t>lutte </a:t>
                      </a:r>
                      <a:r>
                        <a:rPr lang="fr-CA" sz="1600" noProof="0" dirty="0">
                          <a:solidFill>
                            <a:srgbClr val="231F20"/>
                          </a:solidFill>
                          <a:latin typeface="Calibri"/>
                          <a:cs typeface="Calibri"/>
                        </a:rPr>
                        <a:t>pour</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minorités?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pourquoi?</a:t>
                      </a:r>
                      <a:endParaRPr lang="fr-CA" sz="1600" noProof="0" dirty="0">
                        <a:latin typeface="Calibri"/>
                        <a:cs typeface="Calibri"/>
                      </a:endParaRPr>
                    </a:p>
                  </a:txBody>
                  <a:tcPr marL="0" marR="0" marT="100965" marB="0">
                    <a:lnT w="12700">
                      <a:solidFill>
                        <a:srgbClr val="5E9F55"/>
                      </a:solidFill>
                      <a:prstDash val="solid"/>
                    </a:lnT>
                  </a:tcPr>
                </a:tc>
                <a:extLst>
                  <a:ext uri="{0D108BD9-81ED-4DB2-BD59-A6C34878D82A}">
                    <a16:rowId xmlns:a16="http://schemas.microsoft.com/office/drawing/2014/main" val="10006"/>
                  </a:ext>
                </a:extLst>
              </a:tr>
              <a:tr h="460375">
                <a:tc>
                  <a:txBody>
                    <a:bodyPr/>
                    <a:lstStyle/>
                    <a:p>
                      <a:pPr marL="85090">
                        <a:lnSpc>
                          <a:spcPts val="1420"/>
                        </a:lnSpc>
                        <a:spcBef>
                          <a:spcPts val="855"/>
                        </a:spcBef>
                      </a:pPr>
                      <a:endParaRPr lang="fr-CA" sz="1600" noProof="0" dirty="0">
                        <a:latin typeface="Calibri"/>
                        <a:cs typeface="Calibri"/>
                      </a:endParaRPr>
                    </a:p>
                  </a:txBody>
                  <a:tcPr marL="0" marR="0" marT="108585" marB="0">
                    <a:lnB w="12700">
                      <a:solidFill>
                        <a:srgbClr val="5E9F55"/>
                      </a:solidFill>
                      <a:prstDash val="solid"/>
                    </a:lnB>
                  </a:tcPr>
                </a:tc>
                <a:extLst>
                  <a:ext uri="{0D108BD9-81ED-4DB2-BD59-A6C34878D82A}">
                    <a16:rowId xmlns:a16="http://schemas.microsoft.com/office/drawing/2014/main" val="10007"/>
                  </a:ext>
                </a:extLst>
              </a:tr>
            </a:tbl>
          </a:graphicData>
        </a:graphic>
      </p:graphicFrame>
      <p:sp>
        <p:nvSpPr>
          <p:cNvPr id="15" name="object 2">
            <a:extLst>
              <a:ext uri="{FF2B5EF4-FFF2-40B4-BE49-F238E27FC236}">
                <a16:creationId xmlns:a16="http://schemas.microsoft.com/office/drawing/2014/main" id="{67A2517A-6FF7-7ED7-E7C3-0E100AFB0A07}"/>
              </a:ext>
            </a:extLst>
          </p:cNvPr>
          <p:cNvSpPr txBox="1"/>
          <p:nvPr/>
        </p:nvSpPr>
        <p:spPr>
          <a:xfrm>
            <a:off x="6206173" y="498071"/>
            <a:ext cx="2218055" cy="587981"/>
          </a:xfrm>
          <a:prstGeom prst="rect">
            <a:avLst/>
          </a:prstGeom>
        </p:spPr>
        <p:txBody>
          <a:bodyPr vert="horz" wrap="square" lIns="0" tIns="20955" rIns="0" bIns="0" rtlCol="0">
            <a:spAutoFit/>
          </a:bodyPr>
          <a:lstStyle/>
          <a:p>
            <a:pPr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algn="ctr">
              <a:lnSpc>
                <a:spcPct val="100000"/>
              </a:lnSpc>
              <a:spcBef>
                <a:spcPts val="100"/>
              </a:spcBef>
            </a:pPr>
            <a:r>
              <a:rPr lang="fr-CA" sz="2000" b="1" spc="-10" noProof="0" dirty="0">
                <a:solidFill>
                  <a:srgbClr val="007569"/>
                </a:solidFill>
                <a:latin typeface="Calibri"/>
                <a:cs typeface="Calibri"/>
              </a:rPr>
              <a:t>ACTIVITÉS</a:t>
            </a:r>
            <a:endParaRPr lang="fr-CA" sz="2000" noProof="0" dirty="0">
              <a:latin typeface="Calibri"/>
              <a:cs typeface="Calibri"/>
            </a:endParaRPr>
          </a:p>
        </p:txBody>
      </p:sp>
      <p:sp>
        <p:nvSpPr>
          <p:cNvPr id="17" name="object 96">
            <a:extLst>
              <a:ext uri="{FF2B5EF4-FFF2-40B4-BE49-F238E27FC236}">
                <a16:creationId xmlns:a16="http://schemas.microsoft.com/office/drawing/2014/main" id="{3C5CE98F-0EBB-2A6B-163D-C942CE67D968}"/>
              </a:ext>
            </a:extLst>
          </p:cNvPr>
          <p:cNvSpPr/>
          <p:nvPr/>
        </p:nvSpPr>
        <p:spPr>
          <a:xfrm>
            <a:off x="1253054" y="6365270"/>
            <a:ext cx="446405" cy="446405"/>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19" name="object 98">
            <a:extLst>
              <a:ext uri="{FF2B5EF4-FFF2-40B4-BE49-F238E27FC236}">
                <a16:creationId xmlns:a16="http://schemas.microsoft.com/office/drawing/2014/main" id="{82AE2540-03B8-3449-9CD5-BD24D6518F7C}"/>
              </a:ext>
            </a:extLst>
          </p:cNvPr>
          <p:cNvSpPr/>
          <p:nvPr/>
        </p:nvSpPr>
        <p:spPr>
          <a:xfrm>
            <a:off x="676701" y="6126370"/>
            <a:ext cx="924560" cy="924560"/>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20" name="object 99">
            <a:extLst>
              <a:ext uri="{FF2B5EF4-FFF2-40B4-BE49-F238E27FC236}">
                <a16:creationId xmlns:a16="http://schemas.microsoft.com/office/drawing/2014/main" id="{AD874D18-CC58-1175-CDF9-A3D6EB8D2255}"/>
              </a:ext>
            </a:extLst>
          </p:cNvPr>
          <p:cNvSpPr/>
          <p:nvPr/>
        </p:nvSpPr>
        <p:spPr>
          <a:xfrm>
            <a:off x="849106" y="6418806"/>
            <a:ext cx="579755" cy="0"/>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21" name="object 100">
            <a:extLst>
              <a:ext uri="{FF2B5EF4-FFF2-40B4-BE49-F238E27FC236}">
                <a16:creationId xmlns:a16="http://schemas.microsoft.com/office/drawing/2014/main" id="{8288B544-46B0-B3F4-496C-B8FE0F6B3297}"/>
              </a:ext>
            </a:extLst>
          </p:cNvPr>
          <p:cNvSpPr/>
          <p:nvPr/>
        </p:nvSpPr>
        <p:spPr>
          <a:xfrm>
            <a:off x="1308238" y="6360741"/>
            <a:ext cx="0" cy="4552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22" name="object 101">
            <a:extLst>
              <a:ext uri="{FF2B5EF4-FFF2-40B4-BE49-F238E27FC236}">
                <a16:creationId xmlns:a16="http://schemas.microsoft.com/office/drawing/2014/main" id="{D45D0340-4324-A677-87EB-7F6A52142835}"/>
              </a:ext>
            </a:extLst>
          </p:cNvPr>
          <p:cNvSpPr/>
          <p:nvPr/>
        </p:nvSpPr>
        <p:spPr>
          <a:xfrm>
            <a:off x="425880" y="6213054"/>
            <a:ext cx="751205" cy="751205"/>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23" name="object 102">
            <a:extLst>
              <a:ext uri="{FF2B5EF4-FFF2-40B4-BE49-F238E27FC236}">
                <a16:creationId xmlns:a16="http://schemas.microsoft.com/office/drawing/2014/main" id="{2666F485-431E-06A7-8969-7AB7D74E3BB7}"/>
              </a:ext>
            </a:extLst>
          </p:cNvPr>
          <p:cNvSpPr/>
          <p:nvPr/>
        </p:nvSpPr>
        <p:spPr>
          <a:xfrm>
            <a:off x="970749" y="6307738"/>
            <a:ext cx="0" cy="561340"/>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24" name="object 103">
            <a:extLst>
              <a:ext uri="{FF2B5EF4-FFF2-40B4-BE49-F238E27FC236}">
                <a16:creationId xmlns:a16="http://schemas.microsoft.com/office/drawing/2014/main" id="{321BD0D1-574F-810B-D63A-235EF53DA8E0}"/>
              </a:ext>
            </a:extLst>
          </p:cNvPr>
          <p:cNvSpPr/>
          <p:nvPr/>
        </p:nvSpPr>
        <p:spPr>
          <a:xfrm>
            <a:off x="393048" y="6757929"/>
            <a:ext cx="816610" cy="0"/>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25" name="object 104">
            <a:extLst>
              <a:ext uri="{FF2B5EF4-FFF2-40B4-BE49-F238E27FC236}">
                <a16:creationId xmlns:a16="http://schemas.microsoft.com/office/drawing/2014/main" id="{DCA2FE99-556B-F017-2989-94ECDEEC71D4}"/>
              </a:ext>
            </a:extLst>
          </p:cNvPr>
          <p:cNvSpPr/>
          <p:nvPr/>
        </p:nvSpPr>
        <p:spPr>
          <a:xfrm>
            <a:off x="0" y="6124631"/>
            <a:ext cx="1006475" cy="1007110"/>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26" name="object 105">
            <a:extLst>
              <a:ext uri="{FF2B5EF4-FFF2-40B4-BE49-F238E27FC236}">
                <a16:creationId xmlns:a16="http://schemas.microsoft.com/office/drawing/2014/main" id="{B86CF68E-0737-7560-8DE8-DB28C43ECA45}"/>
              </a:ext>
            </a:extLst>
          </p:cNvPr>
          <p:cNvSpPr/>
          <p:nvPr/>
        </p:nvSpPr>
        <p:spPr>
          <a:xfrm>
            <a:off x="86878" y="6418806"/>
            <a:ext cx="753745" cy="0"/>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27" name="object 106">
            <a:extLst>
              <a:ext uri="{FF2B5EF4-FFF2-40B4-BE49-F238E27FC236}">
                <a16:creationId xmlns:a16="http://schemas.microsoft.com/office/drawing/2014/main" id="{19B5E3B1-6071-1CA0-7231-153A8245B665}"/>
              </a:ext>
            </a:extLst>
          </p:cNvPr>
          <p:cNvSpPr/>
          <p:nvPr/>
        </p:nvSpPr>
        <p:spPr>
          <a:xfrm>
            <a:off x="0" y="6757933"/>
            <a:ext cx="718185" cy="0"/>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30" name="object 109">
            <a:extLst>
              <a:ext uri="{FF2B5EF4-FFF2-40B4-BE49-F238E27FC236}">
                <a16:creationId xmlns:a16="http://schemas.microsoft.com/office/drawing/2014/main" id="{48626BA9-058B-B09F-A649-54B31B5ECE31}"/>
              </a:ext>
            </a:extLst>
          </p:cNvPr>
          <p:cNvSpPr/>
          <p:nvPr/>
        </p:nvSpPr>
        <p:spPr>
          <a:xfrm>
            <a:off x="1224890" y="7095400"/>
            <a:ext cx="502920" cy="0"/>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31" name="object 110">
            <a:extLst>
              <a:ext uri="{FF2B5EF4-FFF2-40B4-BE49-F238E27FC236}">
                <a16:creationId xmlns:a16="http://schemas.microsoft.com/office/drawing/2014/main" id="{64C53C15-33CB-58FC-55A2-F85853BFFF30}"/>
              </a:ext>
            </a:extLst>
          </p:cNvPr>
          <p:cNvSpPr/>
          <p:nvPr/>
        </p:nvSpPr>
        <p:spPr>
          <a:xfrm>
            <a:off x="635330" y="6422476"/>
            <a:ext cx="1007110" cy="1007110"/>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32" name="object 111">
            <a:extLst>
              <a:ext uri="{FF2B5EF4-FFF2-40B4-BE49-F238E27FC236}">
                <a16:creationId xmlns:a16="http://schemas.microsoft.com/office/drawing/2014/main" id="{6492477D-16B9-7B0E-8294-8259B649871D}"/>
              </a:ext>
            </a:extLst>
          </p:cNvPr>
          <p:cNvSpPr/>
          <p:nvPr/>
        </p:nvSpPr>
        <p:spPr>
          <a:xfrm>
            <a:off x="969125" y="6611593"/>
            <a:ext cx="0" cy="628650"/>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33" name="object 112">
            <a:extLst>
              <a:ext uri="{FF2B5EF4-FFF2-40B4-BE49-F238E27FC236}">
                <a16:creationId xmlns:a16="http://schemas.microsoft.com/office/drawing/2014/main" id="{976F6FFB-8B78-63D7-5F08-A0C10063EFDA}"/>
              </a:ext>
            </a:extLst>
          </p:cNvPr>
          <p:cNvSpPr/>
          <p:nvPr/>
        </p:nvSpPr>
        <p:spPr>
          <a:xfrm>
            <a:off x="426383" y="6551017"/>
            <a:ext cx="749935" cy="749935"/>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34" name="object 113">
            <a:extLst>
              <a:ext uri="{FF2B5EF4-FFF2-40B4-BE49-F238E27FC236}">
                <a16:creationId xmlns:a16="http://schemas.microsoft.com/office/drawing/2014/main" id="{C3D9D4DE-0CF0-8A26-5712-BA7A4575CF43}"/>
              </a:ext>
            </a:extLst>
          </p:cNvPr>
          <p:cNvSpPr/>
          <p:nvPr/>
        </p:nvSpPr>
        <p:spPr>
          <a:xfrm>
            <a:off x="123098" y="6756282"/>
            <a:ext cx="1356360" cy="0"/>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35" name="object 114">
            <a:extLst>
              <a:ext uri="{FF2B5EF4-FFF2-40B4-BE49-F238E27FC236}">
                <a16:creationId xmlns:a16="http://schemas.microsoft.com/office/drawing/2014/main" id="{F5E4EB1F-5574-687C-1E89-3B83B9F19B3C}"/>
              </a:ext>
            </a:extLst>
          </p:cNvPr>
          <p:cNvSpPr/>
          <p:nvPr/>
        </p:nvSpPr>
        <p:spPr>
          <a:xfrm>
            <a:off x="0" y="6353086"/>
            <a:ext cx="1036955" cy="1036955"/>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36" name="object 115">
            <a:extLst>
              <a:ext uri="{FF2B5EF4-FFF2-40B4-BE49-F238E27FC236}">
                <a16:creationId xmlns:a16="http://schemas.microsoft.com/office/drawing/2014/main" id="{9152C414-8443-7AB0-C89A-8C4F2D09C0D3}"/>
              </a:ext>
            </a:extLst>
          </p:cNvPr>
          <p:cNvSpPr/>
          <p:nvPr/>
        </p:nvSpPr>
        <p:spPr>
          <a:xfrm>
            <a:off x="0" y="6615595"/>
            <a:ext cx="436880" cy="43688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37" name="object 116">
            <a:extLst>
              <a:ext uri="{FF2B5EF4-FFF2-40B4-BE49-F238E27FC236}">
                <a16:creationId xmlns:a16="http://schemas.microsoft.com/office/drawing/2014/main" id="{27C17713-839B-9169-82AC-07E2130F5573}"/>
              </a:ext>
            </a:extLst>
          </p:cNvPr>
          <p:cNvSpPr/>
          <p:nvPr/>
        </p:nvSpPr>
        <p:spPr>
          <a:xfrm>
            <a:off x="1377812" y="6827518"/>
            <a:ext cx="871855" cy="8718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40" name="object 119">
            <a:extLst>
              <a:ext uri="{FF2B5EF4-FFF2-40B4-BE49-F238E27FC236}">
                <a16:creationId xmlns:a16="http://schemas.microsoft.com/office/drawing/2014/main" id="{CEAD41AD-947B-1958-D7F6-86DB05AA328B}"/>
              </a:ext>
            </a:extLst>
          </p:cNvPr>
          <p:cNvSpPr/>
          <p:nvPr/>
        </p:nvSpPr>
        <p:spPr>
          <a:xfrm>
            <a:off x="1229379" y="7016537"/>
            <a:ext cx="494030" cy="4940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42" name="object 121">
            <a:extLst>
              <a:ext uri="{FF2B5EF4-FFF2-40B4-BE49-F238E27FC236}">
                <a16:creationId xmlns:a16="http://schemas.microsoft.com/office/drawing/2014/main" id="{FCAE6CB2-6706-4F57-4F94-FD874B5CB9F2}"/>
              </a:ext>
            </a:extLst>
          </p:cNvPr>
          <p:cNvSpPr/>
          <p:nvPr/>
        </p:nvSpPr>
        <p:spPr>
          <a:xfrm>
            <a:off x="832236" y="6956862"/>
            <a:ext cx="613410" cy="613410"/>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43" name="object 122">
            <a:extLst>
              <a:ext uri="{FF2B5EF4-FFF2-40B4-BE49-F238E27FC236}">
                <a16:creationId xmlns:a16="http://schemas.microsoft.com/office/drawing/2014/main" id="{C4D73645-5339-A11B-9DE5-9EF5051C0CCA}"/>
              </a:ext>
            </a:extLst>
          </p:cNvPr>
          <p:cNvSpPr/>
          <p:nvPr/>
        </p:nvSpPr>
        <p:spPr>
          <a:xfrm>
            <a:off x="969125" y="6703110"/>
            <a:ext cx="0" cy="1120775"/>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44" name="object 123">
            <a:extLst>
              <a:ext uri="{FF2B5EF4-FFF2-40B4-BE49-F238E27FC236}">
                <a16:creationId xmlns:a16="http://schemas.microsoft.com/office/drawing/2014/main" id="{6E5418F6-7FCE-56EB-3722-739AA08843F7}"/>
              </a:ext>
            </a:extLst>
          </p:cNvPr>
          <p:cNvSpPr/>
          <p:nvPr/>
        </p:nvSpPr>
        <p:spPr>
          <a:xfrm>
            <a:off x="0" y="6599401"/>
            <a:ext cx="1127760" cy="1127760"/>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45" name="object 124">
            <a:extLst>
              <a:ext uri="{FF2B5EF4-FFF2-40B4-BE49-F238E27FC236}">
                <a16:creationId xmlns:a16="http://schemas.microsoft.com/office/drawing/2014/main" id="{90D23202-4B4A-ECC5-24A8-7F4E5A9CB563}"/>
              </a:ext>
            </a:extLst>
          </p:cNvPr>
          <p:cNvSpPr/>
          <p:nvPr/>
        </p:nvSpPr>
        <p:spPr>
          <a:xfrm>
            <a:off x="0" y="7093752"/>
            <a:ext cx="779145" cy="0"/>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46" name="object 125">
            <a:extLst>
              <a:ext uri="{FF2B5EF4-FFF2-40B4-BE49-F238E27FC236}">
                <a16:creationId xmlns:a16="http://schemas.microsoft.com/office/drawing/2014/main" id="{5A1DA045-C0D5-0F6A-8C2E-8682C8890A11}"/>
              </a:ext>
            </a:extLst>
          </p:cNvPr>
          <p:cNvSpPr/>
          <p:nvPr/>
        </p:nvSpPr>
        <p:spPr>
          <a:xfrm>
            <a:off x="295809" y="7030559"/>
            <a:ext cx="0" cy="466090"/>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47" name="object 126">
            <a:extLst>
              <a:ext uri="{FF2B5EF4-FFF2-40B4-BE49-F238E27FC236}">
                <a16:creationId xmlns:a16="http://schemas.microsoft.com/office/drawing/2014/main" id="{FA077072-20D8-8B64-E926-F33A7E74942B}"/>
              </a:ext>
            </a:extLst>
          </p:cNvPr>
          <p:cNvSpPr/>
          <p:nvPr/>
        </p:nvSpPr>
        <p:spPr>
          <a:xfrm>
            <a:off x="1553328" y="7340499"/>
            <a:ext cx="520700" cy="520700"/>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49" name="object 128">
            <a:extLst>
              <a:ext uri="{FF2B5EF4-FFF2-40B4-BE49-F238E27FC236}">
                <a16:creationId xmlns:a16="http://schemas.microsoft.com/office/drawing/2014/main" id="{F5F52E24-4A50-A27B-6D00-AA2583AB2C98}"/>
              </a:ext>
            </a:extLst>
          </p:cNvPr>
          <p:cNvSpPr/>
          <p:nvPr/>
        </p:nvSpPr>
        <p:spPr>
          <a:xfrm>
            <a:off x="692139" y="7431230"/>
            <a:ext cx="893444" cy="0"/>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50" name="object 129">
            <a:extLst>
              <a:ext uri="{FF2B5EF4-FFF2-40B4-BE49-F238E27FC236}">
                <a16:creationId xmlns:a16="http://schemas.microsoft.com/office/drawing/2014/main" id="{61B9D209-B8FA-D384-F4B9-09E54FAF8322}"/>
              </a:ext>
            </a:extLst>
          </p:cNvPr>
          <p:cNvSpPr/>
          <p:nvPr/>
        </p:nvSpPr>
        <p:spPr>
          <a:xfrm>
            <a:off x="1308238" y="7261899"/>
            <a:ext cx="0" cy="678180"/>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51" name="object 130">
            <a:extLst>
              <a:ext uri="{FF2B5EF4-FFF2-40B4-BE49-F238E27FC236}">
                <a16:creationId xmlns:a16="http://schemas.microsoft.com/office/drawing/2014/main" id="{AFFE94FF-B095-7C16-261C-865A19E20889}"/>
              </a:ext>
            </a:extLst>
          </p:cNvPr>
          <p:cNvSpPr/>
          <p:nvPr/>
        </p:nvSpPr>
        <p:spPr>
          <a:xfrm>
            <a:off x="438142" y="7237728"/>
            <a:ext cx="726440" cy="726440"/>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52" name="object 131">
            <a:extLst>
              <a:ext uri="{FF2B5EF4-FFF2-40B4-BE49-F238E27FC236}">
                <a16:creationId xmlns:a16="http://schemas.microsoft.com/office/drawing/2014/main" id="{219765FC-BAC3-8F5D-A527-466220FB1207}"/>
              </a:ext>
            </a:extLst>
          </p:cNvPr>
          <p:cNvSpPr/>
          <p:nvPr/>
        </p:nvSpPr>
        <p:spPr>
          <a:xfrm>
            <a:off x="259327" y="7770354"/>
            <a:ext cx="1083945" cy="0"/>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53" name="object 132">
            <a:extLst>
              <a:ext uri="{FF2B5EF4-FFF2-40B4-BE49-F238E27FC236}">
                <a16:creationId xmlns:a16="http://schemas.microsoft.com/office/drawing/2014/main" id="{10540FE1-460F-57FD-5C78-B648337E6546}"/>
              </a:ext>
            </a:extLst>
          </p:cNvPr>
          <p:cNvSpPr/>
          <p:nvPr/>
        </p:nvSpPr>
        <p:spPr>
          <a:xfrm>
            <a:off x="0" y="7094721"/>
            <a:ext cx="970280" cy="970280"/>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54" name="object 133">
            <a:extLst>
              <a:ext uri="{FF2B5EF4-FFF2-40B4-BE49-F238E27FC236}">
                <a16:creationId xmlns:a16="http://schemas.microsoft.com/office/drawing/2014/main" id="{09B3088D-BA0E-E723-4A68-3D913F14411D}"/>
              </a:ext>
            </a:extLst>
          </p:cNvPr>
          <p:cNvSpPr/>
          <p:nvPr/>
        </p:nvSpPr>
        <p:spPr>
          <a:xfrm>
            <a:off x="0" y="7770359"/>
            <a:ext cx="238125" cy="0"/>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55" name="object 134">
            <a:extLst>
              <a:ext uri="{FF2B5EF4-FFF2-40B4-BE49-F238E27FC236}">
                <a16:creationId xmlns:a16="http://schemas.microsoft.com/office/drawing/2014/main" id="{AFD92286-F89E-D396-1034-02D8B86A53A1}"/>
              </a:ext>
            </a:extLst>
          </p:cNvPr>
          <p:cNvSpPr/>
          <p:nvPr/>
        </p:nvSpPr>
        <p:spPr>
          <a:xfrm>
            <a:off x="808415" y="7608007"/>
            <a:ext cx="621665" cy="621665"/>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56" name="object 135">
            <a:extLst>
              <a:ext uri="{FF2B5EF4-FFF2-40B4-BE49-F238E27FC236}">
                <a16:creationId xmlns:a16="http://schemas.microsoft.com/office/drawing/2014/main" id="{83D16F29-FE17-698F-873C-98F945917FA1}"/>
              </a:ext>
            </a:extLst>
          </p:cNvPr>
          <p:cNvSpPr/>
          <p:nvPr/>
        </p:nvSpPr>
        <p:spPr>
          <a:xfrm>
            <a:off x="570997" y="8107837"/>
            <a:ext cx="1135380" cy="0"/>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57" name="object 136">
            <a:extLst>
              <a:ext uri="{FF2B5EF4-FFF2-40B4-BE49-F238E27FC236}">
                <a16:creationId xmlns:a16="http://schemas.microsoft.com/office/drawing/2014/main" id="{DC303766-7011-50A6-B433-A9A2848A24BE}"/>
              </a:ext>
            </a:extLst>
          </p:cNvPr>
          <p:cNvSpPr/>
          <p:nvPr/>
        </p:nvSpPr>
        <p:spPr>
          <a:xfrm>
            <a:off x="969125" y="7460378"/>
            <a:ext cx="0" cy="769620"/>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58" name="object 137">
            <a:extLst>
              <a:ext uri="{FF2B5EF4-FFF2-40B4-BE49-F238E27FC236}">
                <a16:creationId xmlns:a16="http://schemas.microsoft.com/office/drawing/2014/main" id="{5BAFB677-6E7A-DC61-13E6-2D5BD1A9FB11}"/>
              </a:ext>
            </a:extLst>
          </p:cNvPr>
          <p:cNvSpPr/>
          <p:nvPr/>
        </p:nvSpPr>
        <p:spPr>
          <a:xfrm>
            <a:off x="295809" y="7441473"/>
            <a:ext cx="0" cy="788670"/>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59" name="object 138">
            <a:extLst>
              <a:ext uri="{FF2B5EF4-FFF2-40B4-BE49-F238E27FC236}">
                <a16:creationId xmlns:a16="http://schemas.microsoft.com/office/drawing/2014/main" id="{1383B06A-1F07-379D-BED1-F18AD1ABE80F}"/>
              </a:ext>
            </a:extLst>
          </p:cNvPr>
          <p:cNvSpPr/>
          <p:nvPr/>
        </p:nvSpPr>
        <p:spPr>
          <a:xfrm>
            <a:off x="0" y="8107833"/>
            <a:ext cx="626110" cy="0"/>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60" name="object 139">
            <a:extLst>
              <a:ext uri="{FF2B5EF4-FFF2-40B4-BE49-F238E27FC236}">
                <a16:creationId xmlns:a16="http://schemas.microsoft.com/office/drawing/2014/main" id="{2E510837-6C15-2C1A-0DE8-24BC33E2CBF7}"/>
              </a:ext>
            </a:extLst>
          </p:cNvPr>
          <p:cNvSpPr/>
          <p:nvPr/>
        </p:nvSpPr>
        <p:spPr>
          <a:xfrm>
            <a:off x="0" y="8107833"/>
            <a:ext cx="97790" cy="0"/>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61" name="object 140">
            <a:extLst>
              <a:ext uri="{FF2B5EF4-FFF2-40B4-BE49-F238E27FC236}">
                <a16:creationId xmlns:a16="http://schemas.microsoft.com/office/drawing/2014/main" id="{729A0091-090F-2F94-7C58-589D46699417}"/>
              </a:ext>
            </a:extLst>
          </p:cNvPr>
          <p:cNvSpPr/>
          <p:nvPr/>
        </p:nvSpPr>
        <p:spPr>
          <a:xfrm>
            <a:off x="1201351" y="8000958"/>
            <a:ext cx="229235" cy="229235"/>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62" name="object 141">
            <a:extLst>
              <a:ext uri="{FF2B5EF4-FFF2-40B4-BE49-F238E27FC236}">
                <a16:creationId xmlns:a16="http://schemas.microsoft.com/office/drawing/2014/main" id="{C7DF454C-26F5-DE0C-F553-479F38B3F2AB}"/>
              </a:ext>
            </a:extLst>
          </p:cNvPr>
          <p:cNvSpPr/>
          <p:nvPr/>
        </p:nvSpPr>
        <p:spPr>
          <a:xfrm>
            <a:off x="970749" y="8094706"/>
            <a:ext cx="0" cy="135255"/>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63" name="object 142">
            <a:extLst>
              <a:ext uri="{FF2B5EF4-FFF2-40B4-BE49-F238E27FC236}">
                <a16:creationId xmlns:a16="http://schemas.microsoft.com/office/drawing/2014/main" id="{41468B11-014C-8066-1B03-6C4461081C84}"/>
              </a:ext>
            </a:extLst>
          </p:cNvPr>
          <p:cNvSpPr/>
          <p:nvPr/>
        </p:nvSpPr>
        <p:spPr>
          <a:xfrm>
            <a:off x="0" y="8106195"/>
            <a:ext cx="1024890" cy="0"/>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64" name="object 143">
            <a:extLst>
              <a:ext uri="{FF2B5EF4-FFF2-40B4-BE49-F238E27FC236}">
                <a16:creationId xmlns:a16="http://schemas.microsoft.com/office/drawing/2014/main" id="{5E05C1D4-2FD2-0062-05D6-5CA670EAEB27}"/>
              </a:ext>
            </a:extLst>
          </p:cNvPr>
          <p:cNvSpPr/>
          <p:nvPr/>
        </p:nvSpPr>
        <p:spPr>
          <a:xfrm>
            <a:off x="0" y="8149516"/>
            <a:ext cx="80645" cy="80645"/>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65" name="object 144">
            <a:extLst>
              <a:ext uri="{FF2B5EF4-FFF2-40B4-BE49-F238E27FC236}">
                <a16:creationId xmlns:a16="http://schemas.microsoft.com/office/drawing/2014/main" id="{5A821B17-C3C0-5EC1-E0D9-25941BBB1991}"/>
              </a:ext>
            </a:extLst>
          </p:cNvPr>
          <p:cNvSpPr/>
          <p:nvPr/>
        </p:nvSpPr>
        <p:spPr>
          <a:xfrm>
            <a:off x="295809" y="7638542"/>
            <a:ext cx="0" cy="591185"/>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66" name="object 145">
            <a:extLst>
              <a:ext uri="{FF2B5EF4-FFF2-40B4-BE49-F238E27FC236}">
                <a16:creationId xmlns:a16="http://schemas.microsoft.com/office/drawing/2014/main" id="{989996B9-D914-F364-EBF4-1384C499B7B4}"/>
              </a:ext>
            </a:extLst>
          </p:cNvPr>
          <p:cNvSpPr/>
          <p:nvPr/>
        </p:nvSpPr>
        <p:spPr>
          <a:xfrm>
            <a:off x="1644064" y="8072787"/>
            <a:ext cx="0" cy="156845"/>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67" name="object 146">
            <a:extLst>
              <a:ext uri="{FF2B5EF4-FFF2-40B4-BE49-F238E27FC236}">
                <a16:creationId xmlns:a16="http://schemas.microsoft.com/office/drawing/2014/main" id="{4DC55B06-8E5F-979B-2990-211F82C57D3F}"/>
              </a:ext>
            </a:extLst>
          </p:cNvPr>
          <p:cNvSpPr/>
          <p:nvPr/>
        </p:nvSpPr>
        <p:spPr>
          <a:xfrm>
            <a:off x="1306595" y="7960347"/>
            <a:ext cx="0" cy="269875"/>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68" name="object 147">
            <a:extLst>
              <a:ext uri="{FF2B5EF4-FFF2-40B4-BE49-F238E27FC236}">
                <a16:creationId xmlns:a16="http://schemas.microsoft.com/office/drawing/2014/main" id="{78845C44-D0E9-60C7-861E-8E1EE47E65D3}"/>
              </a:ext>
            </a:extLst>
          </p:cNvPr>
          <p:cNvSpPr/>
          <p:nvPr/>
        </p:nvSpPr>
        <p:spPr>
          <a:xfrm>
            <a:off x="1522317" y="8056591"/>
            <a:ext cx="173355" cy="173355"/>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69" name="object 148">
            <a:extLst>
              <a:ext uri="{FF2B5EF4-FFF2-40B4-BE49-F238E27FC236}">
                <a16:creationId xmlns:a16="http://schemas.microsoft.com/office/drawing/2014/main" id="{5C5E78DC-8D70-1BE8-64E4-3EDCD250FA37}"/>
              </a:ext>
            </a:extLst>
          </p:cNvPr>
          <p:cNvSpPr/>
          <p:nvPr/>
        </p:nvSpPr>
        <p:spPr>
          <a:xfrm>
            <a:off x="509895" y="8142954"/>
            <a:ext cx="86995" cy="86995"/>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70" name="object 149">
            <a:extLst>
              <a:ext uri="{FF2B5EF4-FFF2-40B4-BE49-F238E27FC236}">
                <a16:creationId xmlns:a16="http://schemas.microsoft.com/office/drawing/2014/main" id="{EC0EA3E0-EDC0-03A1-BE8E-C6BEE78EF7C0}"/>
              </a:ext>
            </a:extLst>
          </p:cNvPr>
          <p:cNvSpPr/>
          <p:nvPr/>
        </p:nvSpPr>
        <p:spPr>
          <a:xfrm>
            <a:off x="275259" y="6398780"/>
            <a:ext cx="1726564" cy="1728470"/>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sp>
        <p:nvSpPr>
          <p:cNvPr id="71" name="ZoneTexte 70">
            <a:extLst>
              <a:ext uri="{FF2B5EF4-FFF2-40B4-BE49-F238E27FC236}">
                <a16:creationId xmlns:a16="http://schemas.microsoft.com/office/drawing/2014/main" id="{4EE30F07-BBF3-FC72-4E0B-38B68A30F52C}"/>
              </a:ext>
            </a:extLst>
          </p:cNvPr>
          <p:cNvSpPr txBox="1"/>
          <p:nvPr/>
        </p:nvSpPr>
        <p:spPr>
          <a:xfrm>
            <a:off x="2269117" y="2992793"/>
            <a:ext cx="7979417" cy="278281"/>
          </a:xfrm>
          <a:prstGeom prst="rect">
            <a:avLst/>
          </a:prstGeom>
          <a:noFill/>
        </p:spPr>
        <p:txBody>
          <a:bodyPr wrap="square" rtlCol="0">
            <a:spAutoFit/>
          </a:bodyPr>
          <a:lstStyle/>
          <a:p>
            <a:pPr>
              <a:lnSpc>
                <a:spcPts val="1275"/>
              </a:lnSpc>
              <a:spcBef>
                <a:spcPts val="900"/>
              </a:spcBef>
            </a:pPr>
            <a:r>
              <a:rPr lang="fr-CA" sz="1600" i="1" spc="-10" noProof="0" dirty="0">
                <a:solidFill>
                  <a:srgbClr val="EF3D42"/>
                </a:solidFill>
                <a:latin typeface="Calibri"/>
                <a:cs typeface="Calibri"/>
              </a:rPr>
              <a:t>L’inclusion</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minorités</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sur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marché</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du</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travail</a:t>
            </a:r>
            <a:endParaRPr lang="fr-CA" sz="1600" noProof="0" dirty="0">
              <a:latin typeface="Calibri"/>
              <a:cs typeface="Calibri"/>
            </a:endParaRPr>
          </a:p>
        </p:txBody>
      </p:sp>
      <p:sp>
        <p:nvSpPr>
          <p:cNvPr id="72" name="ZoneTexte 71">
            <a:extLst>
              <a:ext uri="{FF2B5EF4-FFF2-40B4-BE49-F238E27FC236}">
                <a16:creationId xmlns:a16="http://schemas.microsoft.com/office/drawing/2014/main" id="{D5FBB857-A6B5-851F-2F64-18766647DD28}"/>
              </a:ext>
            </a:extLst>
          </p:cNvPr>
          <p:cNvSpPr txBox="1"/>
          <p:nvPr/>
        </p:nvSpPr>
        <p:spPr>
          <a:xfrm>
            <a:off x="2286110" y="3958466"/>
            <a:ext cx="10025484" cy="460639"/>
          </a:xfrm>
          <a:prstGeom prst="rect">
            <a:avLst/>
          </a:prstGeom>
          <a:noFill/>
        </p:spPr>
        <p:txBody>
          <a:bodyPr wrap="square" rtlCol="0">
            <a:spAutoFit/>
          </a:bodyPr>
          <a:lstStyle/>
          <a:p>
            <a:pPr marR="40005">
              <a:lnSpc>
                <a:spcPts val="1400"/>
              </a:lnSpc>
              <a:spcBef>
                <a:spcPts val="780"/>
              </a:spcBef>
            </a:pPr>
            <a:r>
              <a:rPr lang="fr-CA" sz="1600" i="1" noProof="0" dirty="0">
                <a:solidFill>
                  <a:srgbClr val="EF3D42"/>
                </a:solidFill>
                <a:latin typeface="Calibri"/>
                <a:cs typeface="Calibri"/>
              </a:rPr>
              <a:t>Beaucoup</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progrès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ont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été</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faits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pour</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inclure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minorités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dans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le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domaine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du</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génie,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mais,</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malgré</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cela,</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il</a:t>
            </a:r>
            <a:r>
              <a:rPr lang="fr-CA" sz="1600" i="1" spc="-20" noProof="0" dirty="0">
                <a:solidFill>
                  <a:srgbClr val="EF3D42"/>
                </a:solidFill>
                <a:latin typeface="Calibri"/>
                <a:cs typeface="Calibri"/>
              </a:rPr>
              <a:t> </a:t>
            </a:r>
            <a:r>
              <a:rPr lang="fr-CA" sz="1600" i="1" spc="-10" noProof="0" dirty="0">
                <a:solidFill>
                  <a:srgbClr val="EF3D42"/>
                </a:solidFill>
                <a:latin typeface="Calibri"/>
                <a:cs typeface="Calibri"/>
              </a:rPr>
              <a:t>existe </a:t>
            </a:r>
            <a:r>
              <a:rPr lang="fr-CA" sz="1600" i="1" noProof="0" dirty="0">
                <a:solidFill>
                  <a:srgbClr val="EF3D42"/>
                </a:solidFill>
                <a:latin typeface="Calibri"/>
                <a:cs typeface="Calibri"/>
              </a:rPr>
              <a:t>encore</a:t>
            </a:r>
            <a:r>
              <a:rPr lang="fr-CA" sz="1600" i="1" spc="-15" noProof="0" dirty="0">
                <a:solidFill>
                  <a:srgbClr val="EF3D42"/>
                </a:solidFill>
                <a:latin typeface="Calibri"/>
                <a:cs typeface="Calibri"/>
              </a:rPr>
              <a:t> </a:t>
            </a:r>
            <a:r>
              <a:rPr lang="fr-CA" sz="1600" i="1" spc="-25" noProof="0" dirty="0">
                <a:solidFill>
                  <a:srgbClr val="EF3D42"/>
                </a:solidFill>
                <a:latin typeface="Calibri"/>
                <a:cs typeface="Calibri"/>
              </a:rPr>
              <a:t>de </a:t>
            </a:r>
            <a:r>
              <a:rPr lang="fr-CA" sz="1600" i="1" noProof="0" dirty="0">
                <a:solidFill>
                  <a:srgbClr val="EF3D42"/>
                </a:solidFill>
                <a:latin typeface="Calibri"/>
                <a:cs typeface="Calibri"/>
              </a:rPr>
              <a:t>la</a:t>
            </a:r>
            <a:r>
              <a:rPr lang="fr-CA" sz="1600" i="1" spc="-10" noProof="0" dirty="0">
                <a:solidFill>
                  <a:srgbClr val="EF3D42"/>
                </a:solidFill>
                <a:latin typeface="Calibri"/>
                <a:cs typeface="Calibri"/>
              </a:rPr>
              <a:t> discrimination.</a:t>
            </a:r>
            <a:endParaRPr lang="fr-CA" sz="1600" noProof="0" dirty="0">
              <a:latin typeface="Calibri"/>
              <a:cs typeface="Calibri"/>
            </a:endParaRPr>
          </a:p>
        </p:txBody>
      </p:sp>
      <p:sp>
        <p:nvSpPr>
          <p:cNvPr id="73" name="ZoneTexte 72">
            <a:extLst>
              <a:ext uri="{FF2B5EF4-FFF2-40B4-BE49-F238E27FC236}">
                <a16:creationId xmlns:a16="http://schemas.microsoft.com/office/drawing/2014/main" id="{3B0A7AA3-A67E-DE46-B857-B9559666794F}"/>
              </a:ext>
            </a:extLst>
          </p:cNvPr>
          <p:cNvSpPr txBox="1"/>
          <p:nvPr/>
        </p:nvSpPr>
        <p:spPr>
          <a:xfrm>
            <a:off x="2228409" y="5003203"/>
            <a:ext cx="10025484" cy="460639"/>
          </a:xfrm>
          <a:prstGeom prst="rect">
            <a:avLst/>
          </a:prstGeom>
          <a:noFill/>
        </p:spPr>
        <p:txBody>
          <a:bodyPr wrap="square" rtlCol="0">
            <a:spAutoFit/>
          </a:bodyPr>
          <a:lstStyle/>
          <a:p>
            <a:pPr marL="370840" indent="-285750">
              <a:lnSpc>
                <a:spcPts val="1420"/>
              </a:lnSpc>
              <a:spcBef>
                <a:spcPts val="900"/>
              </a:spcBef>
              <a:buFont typeface="Arial" panose="020B0604020202020204" pitchFamily="34" charset="0"/>
              <a:buChar char="•"/>
            </a:pPr>
            <a:r>
              <a:rPr lang="fr-CA" sz="1600" i="1" noProof="0" dirty="0">
                <a:solidFill>
                  <a:srgbClr val="EF3D42"/>
                </a:solidFill>
                <a:latin typeface="Calibri"/>
                <a:cs typeface="Calibri"/>
              </a:rPr>
              <a:t>Le</a:t>
            </a:r>
            <a:r>
              <a:rPr lang="fr-CA" sz="1600" i="1" spc="-30" noProof="0" dirty="0">
                <a:solidFill>
                  <a:srgbClr val="EF3D42"/>
                </a:solidFill>
                <a:latin typeface="Calibri"/>
                <a:cs typeface="Calibri"/>
              </a:rPr>
              <a:t> </a:t>
            </a:r>
            <a:r>
              <a:rPr lang="fr-CA" sz="1600" i="1" noProof="0" dirty="0">
                <a:solidFill>
                  <a:srgbClr val="EF3D42"/>
                </a:solidFill>
                <a:latin typeface="Calibri"/>
                <a:cs typeface="Calibri"/>
              </a:rPr>
              <a:t>sexisme</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dans</a:t>
            </a:r>
            <a:r>
              <a:rPr lang="fr-CA" sz="1600" i="1" spc="-30" noProof="0" dirty="0">
                <a:solidFill>
                  <a:srgbClr val="EF3D42"/>
                </a:solidFill>
                <a:latin typeface="Calibri"/>
                <a:cs typeface="Calibri"/>
              </a:rPr>
              <a:t> </a:t>
            </a:r>
            <a:r>
              <a:rPr lang="fr-CA" sz="1600" i="1" noProof="0" dirty="0">
                <a:solidFill>
                  <a:srgbClr val="EF3D42"/>
                </a:solidFill>
                <a:latin typeface="Calibri"/>
                <a:cs typeface="Calibri"/>
              </a:rPr>
              <a:t>l’industrie</a:t>
            </a:r>
            <a:r>
              <a:rPr lang="fr-CA" sz="1600" i="1" spc="-30" noProof="0" dirty="0">
                <a:solidFill>
                  <a:srgbClr val="EF3D42"/>
                </a:solidFill>
                <a:latin typeface="Calibri"/>
                <a:cs typeface="Calibri"/>
              </a:rPr>
              <a:t> </a:t>
            </a:r>
            <a:r>
              <a:rPr lang="fr-CA" sz="1600" i="1" noProof="0" dirty="0">
                <a:solidFill>
                  <a:srgbClr val="EF3D42"/>
                </a:solidFill>
                <a:latin typeface="Calibri"/>
                <a:cs typeface="Calibri"/>
              </a:rPr>
              <a:t>du</a:t>
            </a:r>
            <a:r>
              <a:rPr lang="fr-CA" sz="1600" i="1" spc="-30" noProof="0" dirty="0">
                <a:solidFill>
                  <a:srgbClr val="EF3D42"/>
                </a:solidFill>
                <a:latin typeface="Calibri"/>
                <a:cs typeface="Calibri"/>
              </a:rPr>
              <a:t> </a:t>
            </a:r>
            <a:r>
              <a:rPr lang="fr-CA" sz="1600" i="1" spc="-10" noProof="0" dirty="0">
                <a:solidFill>
                  <a:srgbClr val="EF3D42"/>
                </a:solidFill>
                <a:latin typeface="Calibri"/>
                <a:cs typeface="Calibri"/>
              </a:rPr>
              <a:t>génie.</a:t>
            </a:r>
            <a:endParaRPr lang="fr-CA" sz="1600" noProof="0" dirty="0">
              <a:latin typeface="Calibri"/>
              <a:cs typeface="Calibri"/>
            </a:endParaRPr>
          </a:p>
          <a:p>
            <a:pPr marL="370840" indent="-285750">
              <a:lnSpc>
                <a:spcPts val="1255"/>
              </a:lnSpc>
              <a:buFont typeface="Arial" panose="020B0604020202020204" pitchFamily="34" charset="0"/>
              <a:buChar char="•"/>
            </a:pPr>
            <a:r>
              <a:rPr lang="fr-CA" sz="1600" i="1" noProof="0" dirty="0">
                <a:solidFill>
                  <a:srgbClr val="EF3D42"/>
                </a:solidFill>
                <a:latin typeface="Calibri"/>
                <a:cs typeface="Calibri"/>
              </a:rPr>
              <a:t>À</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la</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mine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diamants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d’</a:t>
            </a:r>
            <a:r>
              <a:rPr lang="fr-CA" sz="1600" i="1" spc="-10" noProof="0" dirty="0" err="1">
                <a:solidFill>
                  <a:srgbClr val="EF3D42"/>
                </a:solidFill>
                <a:latin typeface="Calibri"/>
                <a:cs typeface="Calibri"/>
              </a:rPr>
              <a:t>Ekati</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caméras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ont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été</a:t>
            </a:r>
            <a:r>
              <a:rPr lang="fr-CA" sz="1600" i="1" spc="-10" noProof="0" dirty="0">
                <a:solidFill>
                  <a:srgbClr val="EF3D42"/>
                </a:solidFill>
                <a:latin typeface="Calibri"/>
                <a:cs typeface="Calibri"/>
              </a:rPr>
              <a:t> installées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dans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toilettes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femmes.</a:t>
            </a:r>
            <a:endParaRPr lang="fr-CA" sz="1600" noProof="0" dirty="0">
              <a:latin typeface="Calibri"/>
              <a:cs typeface="Calibri"/>
            </a:endParaRPr>
          </a:p>
        </p:txBody>
      </p:sp>
      <p:sp>
        <p:nvSpPr>
          <p:cNvPr id="74" name="ZoneTexte 73">
            <a:extLst>
              <a:ext uri="{FF2B5EF4-FFF2-40B4-BE49-F238E27FC236}">
                <a16:creationId xmlns:a16="http://schemas.microsoft.com/office/drawing/2014/main" id="{B4688379-4FF0-544D-889E-C9639737B3DC}"/>
              </a:ext>
            </a:extLst>
          </p:cNvPr>
          <p:cNvSpPr txBox="1"/>
          <p:nvPr/>
        </p:nvSpPr>
        <p:spPr>
          <a:xfrm>
            <a:off x="2234806" y="6330447"/>
            <a:ext cx="10025484" cy="460639"/>
          </a:xfrm>
          <a:prstGeom prst="rect">
            <a:avLst/>
          </a:prstGeom>
          <a:noFill/>
        </p:spPr>
        <p:txBody>
          <a:bodyPr wrap="square" rtlCol="0">
            <a:spAutoFit/>
          </a:bodyPr>
          <a:lstStyle/>
          <a:p>
            <a:pPr marL="85090">
              <a:lnSpc>
                <a:spcPts val="1420"/>
              </a:lnSpc>
              <a:spcBef>
                <a:spcPts val="855"/>
              </a:spcBef>
            </a:pP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dirigeantes </a:t>
            </a:r>
            <a:r>
              <a:rPr lang="fr-CA" sz="1600" i="1" noProof="0" dirty="0">
                <a:solidFill>
                  <a:srgbClr val="EF3D42"/>
                </a:solidFill>
                <a:latin typeface="Calibri"/>
                <a:cs typeface="Calibri"/>
              </a:rPr>
              <a:t>et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dirigeants</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l’industrie, pa</a:t>
            </a:r>
            <a:r>
              <a:rPr lang="fr-CA" sz="1600" i="1" noProof="0" dirty="0">
                <a:solidFill>
                  <a:srgbClr val="EF3D42"/>
                </a:solidFill>
                <a:latin typeface="Calibri"/>
                <a:cs typeface="Calibri"/>
              </a:rPr>
              <a:t>rce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qu’elles et ils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ont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pouvoir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décider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priorités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leur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entreprise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la</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gestion</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leurs</a:t>
            </a:r>
            <a:r>
              <a:rPr lang="fr-CA" sz="1600" i="1" spc="-20" noProof="0" dirty="0">
                <a:solidFill>
                  <a:srgbClr val="EF3D42"/>
                </a:solidFill>
                <a:latin typeface="Calibri"/>
                <a:cs typeface="Calibri"/>
              </a:rPr>
              <a:t> </a:t>
            </a:r>
            <a:r>
              <a:rPr lang="fr-CA" sz="1600" i="1" spc="-10" noProof="0" dirty="0">
                <a:solidFill>
                  <a:srgbClr val="EF3D42"/>
                </a:solidFill>
                <a:latin typeface="Calibri"/>
                <a:cs typeface="Calibri"/>
              </a:rPr>
              <a:t>ressources.</a:t>
            </a:r>
            <a:endParaRPr lang="fr-CA" sz="1600" noProof="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extLst>
              <p:ext uri="{D42A27DB-BD31-4B8C-83A1-F6EECF244321}">
                <p14:modId xmlns:p14="http://schemas.microsoft.com/office/powerpoint/2010/main" val="956855340"/>
              </p:ext>
            </p:extLst>
          </p:nvPr>
        </p:nvGraphicFramePr>
        <p:xfrm>
          <a:off x="1600200" y="1502651"/>
          <a:ext cx="10473894" cy="1760855"/>
        </p:xfrm>
        <a:graphic>
          <a:graphicData uri="http://schemas.openxmlformats.org/drawingml/2006/table">
            <a:tbl>
              <a:tblPr firstRow="1" bandRow="1">
                <a:tableStyleId>{2D5ABB26-0587-4C30-8999-92F81FD0307C}</a:tableStyleId>
              </a:tblPr>
              <a:tblGrid>
                <a:gridCol w="10473894">
                  <a:extLst>
                    <a:ext uri="{9D8B030D-6E8A-4147-A177-3AD203B41FA5}">
                      <a16:colId xmlns:a16="http://schemas.microsoft.com/office/drawing/2014/main" val="20000"/>
                    </a:ext>
                  </a:extLst>
                </a:gridCol>
              </a:tblGrid>
              <a:tr h="39606">
                <a:tc>
                  <a:txBody>
                    <a:bodyPr/>
                    <a:lstStyle/>
                    <a:p>
                      <a:pPr>
                        <a:lnSpc>
                          <a:spcPts val="1140"/>
                        </a:lnSpc>
                      </a:pPr>
                      <a:r>
                        <a:rPr lang="fr-CA" sz="1600" b="1" noProof="0" dirty="0">
                          <a:solidFill>
                            <a:srgbClr val="5FA056"/>
                          </a:solidFill>
                          <a:latin typeface="Calibri"/>
                          <a:cs typeface="Calibri"/>
                        </a:rPr>
                        <a:t>5.</a:t>
                      </a:r>
                      <a:r>
                        <a:rPr lang="fr-CA" sz="1600" b="1" spc="-15" noProof="0" dirty="0">
                          <a:solidFill>
                            <a:srgbClr val="5FA056"/>
                          </a:solidFill>
                          <a:latin typeface="Calibri"/>
                          <a:cs typeface="Calibri"/>
                        </a:rPr>
                        <a:t> </a:t>
                      </a:r>
                      <a:r>
                        <a:rPr lang="fr-CA" sz="1600" spc="-25" noProof="0" dirty="0">
                          <a:solidFill>
                            <a:srgbClr val="231F20"/>
                          </a:solidFill>
                          <a:latin typeface="Calibri"/>
                          <a:cs typeface="Calibri"/>
                        </a:rPr>
                        <a:t>L’auteure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mentionne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autre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groupe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personnes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auprès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duquel</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changement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doit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être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fait</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relativement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à</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l’inclusion</a:t>
                      </a:r>
                      <a:endParaRPr lang="fr-CA" sz="1600" noProof="0" dirty="0">
                        <a:latin typeface="Calibri"/>
                        <a:cs typeface="Calibri"/>
                      </a:endParaRPr>
                    </a:p>
                    <a:p>
                      <a:pPr marL="152400">
                        <a:lnSpc>
                          <a:spcPct val="100000"/>
                        </a:lnSpc>
                      </a:pPr>
                      <a:r>
                        <a:rPr lang="fr-CA" sz="1600" noProof="0" dirty="0">
                          <a:solidFill>
                            <a:srgbClr val="231F20"/>
                          </a:solidFill>
                          <a:latin typeface="Calibri"/>
                          <a:cs typeface="Calibri"/>
                        </a:rPr>
                        <a:t>et à la </a:t>
                      </a:r>
                      <a:r>
                        <a:rPr lang="fr-CA" sz="1600" spc="-10" noProof="0" dirty="0">
                          <a:solidFill>
                            <a:srgbClr val="231F20"/>
                          </a:solidFill>
                          <a:latin typeface="Calibri"/>
                          <a:cs typeface="Calibri"/>
                        </a:rPr>
                        <a:t>diversité.</a:t>
                      </a:r>
                      <a:r>
                        <a:rPr lang="fr-CA" sz="1600" noProof="0" dirty="0">
                          <a:solidFill>
                            <a:srgbClr val="231F20"/>
                          </a:solidFill>
                          <a:latin typeface="Calibri"/>
                          <a:cs typeface="Calibri"/>
                        </a:rPr>
                        <a:t> De</a:t>
                      </a:r>
                      <a:r>
                        <a:rPr lang="fr-CA" sz="1600" spc="5" noProof="0" dirty="0">
                          <a:solidFill>
                            <a:srgbClr val="231F20"/>
                          </a:solidFill>
                          <a:latin typeface="Calibri"/>
                          <a:cs typeface="Calibri"/>
                        </a:rPr>
                        <a:t> </a:t>
                      </a:r>
                      <a:r>
                        <a:rPr lang="fr-CA" sz="1600" noProof="0" dirty="0">
                          <a:solidFill>
                            <a:srgbClr val="231F20"/>
                          </a:solidFill>
                          <a:latin typeface="Calibri"/>
                          <a:cs typeface="Calibri"/>
                        </a:rPr>
                        <a:t>quel groupe</a:t>
                      </a:r>
                      <a:r>
                        <a:rPr lang="fr-CA" sz="1600" spc="5" noProof="0" dirty="0">
                          <a:solidFill>
                            <a:srgbClr val="231F20"/>
                          </a:solidFill>
                          <a:latin typeface="Calibri"/>
                          <a:cs typeface="Calibri"/>
                        </a:rPr>
                        <a:t> </a:t>
                      </a:r>
                      <a:r>
                        <a:rPr lang="fr-CA" sz="1600" spc="-30" noProof="0" dirty="0">
                          <a:solidFill>
                            <a:srgbClr val="231F20"/>
                          </a:solidFill>
                          <a:latin typeface="Calibri"/>
                          <a:cs typeface="Calibri"/>
                        </a:rPr>
                        <a:t>s’agit-</a:t>
                      </a:r>
                      <a:r>
                        <a:rPr lang="fr-CA" sz="1600" spc="-25" noProof="0" dirty="0">
                          <a:solidFill>
                            <a:srgbClr val="231F20"/>
                          </a:solidFill>
                          <a:latin typeface="Calibri"/>
                          <a:cs typeface="Calibri"/>
                        </a:rPr>
                        <a:t>il?</a:t>
                      </a:r>
                      <a:endParaRPr lang="fr-CA" sz="1600" noProof="0" dirty="0">
                        <a:latin typeface="Calibri"/>
                        <a:cs typeface="Calibri"/>
                      </a:endParaRPr>
                    </a:p>
                  </a:txBody>
                  <a:tcPr marL="0" marR="0" marT="0" marB="0"/>
                </a:tc>
                <a:extLst>
                  <a:ext uri="{0D108BD9-81ED-4DB2-BD59-A6C34878D82A}">
                    <a16:rowId xmlns:a16="http://schemas.microsoft.com/office/drawing/2014/main" val="10000"/>
                  </a:ext>
                </a:extLst>
              </a:tr>
              <a:tr h="301625">
                <a:tc>
                  <a:txBody>
                    <a:bodyPr/>
                    <a:lstStyle/>
                    <a:p>
                      <a:pPr>
                        <a:lnSpc>
                          <a:spcPts val="1275"/>
                        </a:lnSpc>
                        <a:spcBef>
                          <a:spcPts val="875"/>
                        </a:spcBef>
                      </a:pPr>
                      <a:endParaRPr lang="fr-CA" sz="1600" noProof="0" dirty="0">
                        <a:latin typeface="Calibri"/>
                        <a:cs typeface="Calibri"/>
                      </a:endParaRPr>
                    </a:p>
                  </a:txBody>
                  <a:tcPr marL="0" marR="0" marT="111125" marB="0">
                    <a:lnB w="12700">
                      <a:solidFill>
                        <a:srgbClr val="5E9F55"/>
                      </a:solidFill>
                      <a:prstDash val="solid"/>
                    </a:lnB>
                  </a:tcPr>
                </a:tc>
                <a:extLst>
                  <a:ext uri="{0D108BD9-81ED-4DB2-BD59-A6C34878D82A}">
                    <a16:rowId xmlns:a16="http://schemas.microsoft.com/office/drawing/2014/main" val="10001"/>
                  </a:ext>
                </a:extLst>
              </a:tr>
              <a:tr h="609600">
                <a:tc>
                  <a:txBody>
                    <a:bodyPr/>
                    <a:lstStyle/>
                    <a:p>
                      <a:pPr>
                        <a:lnSpc>
                          <a:spcPct val="100000"/>
                        </a:lnSpc>
                        <a:spcBef>
                          <a:spcPts val="844"/>
                        </a:spcBef>
                      </a:pPr>
                      <a:endParaRPr lang="fr-CA" sz="1600" noProof="0" dirty="0">
                        <a:latin typeface="Times New Roman"/>
                        <a:cs typeface="Times New Roman"/>
                      </a:endParaRPr>
                    </a:p>
                    <a:p>
                      <a:pPr>
                        <a:lnSpc>
                          <a:spcPct val="100000"/>
                        </a:lnSpc>
                      </a:pPr>
                      <a:r>
                        <a:rPr lang="fr-CA" sz="1600" b="1" noProof="0" dirty="0">
                          <a:solidFill>
                            <a:srgbClr val="5FA056"/>
                          </a:solidFill>
                          <a:latin typeface="Calibri"/>
                          <a:cs typeface="Calibri"/>
                        </a:rPr>
                        <a:t>6.</a:t>
                      </a:r>
                      <a:r>
                        <a:rPr lang="fr-CA" sz="1600" b="1" spc="-15" noProof="0" dirty="0">
                          <a:solidFill>
                            <a:srgbClr val="5FA056"/>
                          </a:solidFill>
                          <a:latin typeface="Calibri"/>
                          <a:cs typeface="Calibri"/>
                        </a:rPr>
                        <a:t> </a:t>
                      </a:r>
                      <a:r>
                        <a:rPr lang="fr-CA" sz="1600" noProof="0" dirty="0">
                          <a:solidFill>
                            <a:srgbClr val="231F20"/>
                          </a:solidFill>
                          <a:latin typeface="Calibri"/>
                          <a:cs typeface="Calibri"/>
                        </a:rPr>
                        <a:t>À</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fin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texte,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Mme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Price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fait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appel</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à</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l’ouverture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d’esprit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malgré</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nos</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différences.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Quels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termes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utilise-</a:t>
                      </a:r>
                      <a:r>
                        <a:rPr lang="fr-CA" sz="1600" spc="-30" noProof="0" dirty="0">
                          <a:solidFill>
                            <a:srgbClr val="231F20"/>
                          </a:solidFill>
                          <a:latin typeface="Calibri"/>
                          <a:cs typeface="Calibri"/>
                        </a:rPr>
                        <a:t>t-</a:t>
                      </a:r>
                      <a:r>
                        <a:rPr lang="fr-CA" sz="1600" spc="-10" noProof="0" dirty="0">
                          <a:solidFill>
                            <a:srgbClr val="231F20"/>
                          </a:solidFill>
                          <a:latin typeface="Calibri"/>
                          <a:cs typeface="Calibri"/>
                        </a:rPr>
                        <a:t>elle?</a:t>
                      </a:r>
                      <a:endParaRPr lang="fr-CA" sz="1600" noProof="0" dirty="0">
                        <a:latin typeface="Calibri"/>
                        <a:cs typeface="Calibri"/>
                      </a:endParaRPr>
                    </a:p>
                  </a:txBody>
                  <a:tcPr marL="0" marR="0" marT="107314" marB="0">
                    <a:lnT w="12700">
                      <a:solidFill>
                        <a:srgbClr val="5E9F55"/>
                      </a:solidFill>
                      <a:prstDash val="solid"/>
                    </a:lnT>
                  </a:tcPr>
                </a:tc>
                <a:extLst>
                  <a:ext uri="{0D108BD9-81ED-4DB2-BD59-A6C34878D82A}">
                    <a16:rowId xmlns:a16="http://schemas.microsoft.com/office/drawing/2014/main" val="10002"/>
                  </a:ext>
                </a:extLst>
              </a:tr>
              <a:tr h="466090">
                <a:tc>
                  <a:txBody>
                    <a:bodyPr/>
                    <a:lstStyle/>
                    <a:p>
                      <a:pPr marR="345440">
                        <a:lnSpc>
                          <a:spcPts val="1400"/>
                        </a:lnSpc>
                        <a:spcBef>
                          <a:spcPts val="780"/>
                        </a:spcBef>
                      </a:pPr>
                      <a:endParaRPr lang="fr-CA" sz="1600" noProof="0" dirty="0">
                        <a:latin typeface="Calibri"/>
                        <a:cs typeface="Calibri"/>
                      </a:endParaRPr>
                    </a:p>
                  </a:txBody>
                  <a:tcPr marL="0" marR="0" marT="99060" marB="0">
                    <a:lnB w="12700">
                      <a:solidFill>
                        <a:srgbClr val="5E9F55"/>
                      </a:solidFill>
                      <a:prstDash val="solid"/>
                    </a:lnB>
                  </a:tcPr>
                </a:tc>
                <a:extLst>
                  <a:ext uri="{0D108BD9-81ED-4DB2-BD59-A6C34878D82A}">
                    <a16:rowId xmlns:a16="http://schemas.microsoft.com/office/drawing/2014/main" val="10003"/>
                  </a:ext>
                </a:extLst>
              </a:tr>
            </a:tbl>
          </a:graphicData>
        </a:graphic>
      </p:graphicFrame>
      <p:sp>
        <p:nvSpPr>
          <p:cNvPr id="5" name="object 5"/>
          <p:cNvSpPr txBox="1"/>
          <p:nvPr/>
        </p:nvSpPr>
        <p:spPr>
          <a:xfrm>
            <a:off x="1600140" y="3506170"/>
            <a:ext cx="3352860" cy="289823"/>
          </a:xfrm>
          <a:prstGeom prst="rect">
            <a:avLst/>
          </a:prstGeom>
        </p:spPr>
        <p:txBody>
          <a:bodyPr vert="horz" wrap="square" lIns="0" tIns="12700" rIns="0" bIns="0" rtlCol="0">
            <a:spAutoFit/>
          </a:bodyPr>
          <a:lstStyle/>
          <a:p>
            <a:pPr marL="12700">
              <a:lnSpc>
                <a:spcPct val="100000"/>
              </a:lnSpc>
              <a:spcBef>
                <a:spcPts val="100"/>
              </a:spcBef>
            </a:pPr>
            <a:r>
              <a:rPr lang="fr-CA" b="1" spc="10" noProof="0" dirty="0">
                <a:solidFill>
                  <a:srgbClr val="5FA056"/>
                </a:solidFill>
                <a:latin typeface="Calibri"/>
                <a:cs typeface="Calibri"/>
              </a:rPr>
              <a:t>COMPRÉHENSION</a:t>
            </a:r>
            <a:r>
              <a:rPr lang="fr-CA" b="1" spc="350" noProof="0" dirty="0">
                <a:solidFill>
                  <a:srgbClr val="5FA056"/>
                </a:solidFill>
                <a:latin typeface="Calibri"/>
                <a:cs typeface="Calibri"/>
              </a:rPr>
              <a:t> </a:t>
            </a:r>
            <a:r>
              <a:rPr lang="fr-CA" b="1" spc="-10" noProof="0" dirty="0">
                <a:solidFill>
                  <a:srgbClr val="5FA056"/>
                </a:solidFill>
                <a:latin typeface="Calibri"/>
                <a:cs typeface="Calibri"/>
              </a:rPr>
              <a:t>DÉTAILLÉE</a:t>
            </a:r>
            <a:endParaRPr lang="fr-CA" noProof="0" dirty="0">
              <a:latin typeface="Calibri"/>
              <a:cs typeface="Calibri"/>
            </a:endParaRPr>
          </a:p>
        </p:txBody>
      </p:sp>
      <p:graphicFrame>
        <p:nvGraphicFramePr>
          <p:cNvPr id="8" name="object 8"/>
          <p:cNvGraphicFramePr>
            <a:graphicFrameLocks noGrp="1"/>
          </p:cNvGraphicFramePr>
          <p:nvPr>
            <p:extLst>
              <p:ext uri="{D42A27DB-BD31-4B8C-83A1-F6EECF244321}">
                <p14:modId xmlns:p14="http://schemas.microsoft.com/office/powerpoint/2010/main" val="393275604"/>
              </p:ext>
            </p:extLst>
          </p:nvPr>
        </p:nvGraphicFramePr>
        <p:xfrm>
          <a:off x="1600200" y="3949509"/>
          <a:ext cx="10473894" cy="2033270"/>
        </p:xfrm>
        <a:graphic>
          <a:graphicData uri="http://schemas.openxmlformats.org/drawingml/2006/table">
            <a:tbl>
              <a:tblPr firstRow="1" bandRow="1">
                <a:tableStyleId>{2D5ABB26-0587-4C30-8999-92F81FD0307C}</a:tableStyleId>
              </a:tblPr>
              <a:tblGrid>
                <a:gridCol w="10473894">
                  <a:extLst>
                    <a:ext uri="{9D8B030D-6E8A-4147-A177-3AD203B41FA5}">
                      <a16:colId xmlns:a16="http://schemas.microsoft.com/office/drawing/2014/main" val="20000"/>
                    </a:ext>
                  </a:extLst>
                </a:gridCol>
              </a:tblGrid>
              <a:tr h="484505">
                <a:tc>
                  <a:txBody>
                    <a:bodyPr/>
                    <a:lstStyle/>
                    <a:p>
                      <a:pPr>
                        <a:lnSpc>
                          <a:spcPts val="1140"/>
                        </a:lnSpc>
                      </a:pPr>
                      <a:r>
                        <a:rPr lang="fr-CA" sz="1600" b="1" noProof="0" dirty="0">
                          <a:solidFill>
                            <a:srgbClr val="5FA056"/>
                          </a:solidFill>
                          <a:latin typeface="Calibri"/>
                          <a:cs typeface="Calibri"/>
                        </a:rPr>
                        <a:t>1.</a:t>
                      </a:r>
                      <a:r>
                        <a:rPr lang="fr-CA" sz="1600" b="1" spc="-15" noProof="0" dirty="0">
                          <a:solidFill>
                            <a:srgbClr val="5FA056"/>
                          </a:solidFill>
                          <a:latin typeface="Calibri"/>
                          <a:cs typeface="Calibri"/>
                        </a:rPr>
                        <a:t> </a:t>
                      </a:r>
                      <a:r>
                        <a:rPr lang="fr-CA" sz="1600" spc="-10" noProof="0" dirty="0">
                          <a:solidFill>
                            <a:srgbClr val="231F20"/>
                          </a:solidFill>
                          <a:latin typeface="Calibri"/>
                          <a:cs typeface="Calibri"/>
                        </a:rPr>
                        <a:t>Pourquoi</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Mme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Price</a:t>
                      </a:r>
                      <a:r>
                        <a:rPr lang="fr-CA" sz="1600" spc="-10" noProof="0" dirty="0">
                          <a:solidFill>
                            <a:srgbClr val="231F20"/>
                          </a:solidFill>
                          <a:latin typeface="Calibri"/>
                          <a:cs typeface="Calibri"/>
                        </a:rPr>
                        <a:t> utilise-</a:t>
                      </a:r>
                      <a:r>
                        <a:rPr lang="fr-CA" sz="1600" spc="-30" noProof="0" dirty="0">
                          <a:solidFill>
                            <a:srgbClr val="231F20"/>
                          </a:solidFill>
                          <a:latin typeface="Calibri"/>
                          <a:cs typeface="Calibri"/>
                        </a:rPr>
                        <a:t>t-</a:t>
                      </a:r>
                      <a:r>
                        <a:rPr lang="fr-CA" sz="1600" noProof="0" dirty="0">
                          <a:solidFill>
                            <a:srgbClr val="231F20"/>
                          </a:solidFill>
                          <a:latin typeface="Calibri"/>
                          <a:cs typeface="Calibri"/>
                        </a:rPr>
                        <a:t>elle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mot</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a:t>
                      </a:r>
                      <a:r>
                        <a:rPr lang="fr-CA" sz="1600" spc="-45" noProof="0" dirty="0">
                          <a:solidFill>
                            <a:srgbClr val="231F20"/>
                          </a:solidFill>
                          <a:latin typeface="Calibri"/>
                          <a:cs typeface="Calibri"/>
                        </a:rPr>
                        <a:t> </a:t>
                      </a:r>
                      <a:r>
                        <a:rPr lang="fr-CA" sz="1600" spc="-10" noProof="0" dirty="0">
                          <a:solidFill>
                            <a:srgbClr val="231F20"/>
                          </a:solidFill>
                          <a:latin typeface="Calibri"/>
                          <a:cs typeface="Calibri"/>
                        </a:rPr>
                        <a:t>combat</a:t>
                      </a:r>
                      <a:r>
                        <a:rPr lang="fr-CA" sz="1600" spc="-45" noProof="0" dirty="0">
                          <a:solidFill>
                            <a:srgbClr val="231F20"/>
                          </a:solidFill>
                          <a:latin typeface="Calibri"/>
                          <a:cs typeface="Calibri"/>
                        </a:rPr>
                        <a:t> </a:t>
                      </a:r>
                      <a:r>
                        <a:rPr lang="fr-CA" sz="1600" noProof="0" dirty="0">
                          <a:solidFill>
                            <a:srgbClr val="231F20"/>
                          </a:solidFill>
                          <a:latin typeface="Calibri"/>
                          <a:cs typeface="Calibri"/>
                        </a:rPr>
                        <a: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traiter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sujet</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minorités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domaines</a:t>
                      </a:r>
                      <a:endParaRPr lang="fr-CA" sz="1600" noProof="0" dirty="0">
                        <a:latin typeface="Calibri"/>
                        <a:cs typeface="Calibri"/>
                      </a:endParaRPr>
                    </a:p>
                    <a:p>
                      <a:pPr marL="152400">
                        <a:lnSpc>
                          <a:spcPct val="100000"/>
                        </a:lnSpc>
                      </a:pPr>
                      <a:r>
                        <a:rPr lang="fr-CA" sz="1600" noProof="0" dirty="0">
                          <a:solidFill>
                            <a:srgbClr val="231F20"/>
                          </a:solidFill>
                          <a:latin typeface="Calibri"/>
                          <a:cs typeface="Calibri"/>
                        </a:rPr>
                        <a:t>du</a:t>
                      </a:r>
                      <a:r>
                        <a:rPr lang="fr-CA" sz="1600" spc="-10" noProof="0" dirty="0">
                          <a:solidFill>
                            <a:srgbClr val="231F20"/>
                          </a:solidFill>
                          <a:latin typeface="Calibri"/>
                          <a:cs typeface="Calibri"/>
                        </a:rPr>
                        <a:t> génie?</a:t>
                      </a:r>
                      <a:endParaRPr lang="fr-CA" sz="1600" noProof="0" dirty="0">
                        <a:latin typeface="Calibri"/>
                        <a:cs typeface="Calibri"/>
                      </a:endParaRPr>
                    </a:p>
                  </a:txBody>
                  <a:tcPr marL="0" marR="0" marT="0" marB="0"/>
                </a:tc>
                <a:extLst>
                  <a:ext uri="{0D108BD9-81ED-4DB2-BD59-A6C34878D82A}">
                    <a16:rowId xmlns:a16="http://schemas.microsoft.com/office/drawing/2014/main" val="10000"/>
                  </a:ext>
                </a:extLst>
              </a:tr>
              <a:tr h="479425">
                <a:tc>
                  <a:txBody>
                    <a:bodyPr/>
                    <a:lstStyle/>
                    <a:p>
                      <a:pPr marR="203835">
                        <a:lnSpc>
                          <a:spcPts val="1400"/>
                        </a:lnSpc>
                        <a:spcBef>
                          <a:spcPts val="755"/>
                        </a:spcBef>
                      </a:pPr>
                      <a:endParaRPr lang="fr-CA" sz="1600" noProof="0" dirty="0">
                        <a:latin typeface="Calibri"/>
                        <a:cs typeface="Calibri"/>
                      </a:endParaRPr>
                    </a:p>
                  </a:txBody>
                  <a:tcPr marL="0" marR="0" marT="95885" marB="0">
                    <a:lnB w="12700">
                      <a:solidFill>
                        <a:srgbClr val="5E9F55"/>
                      </a:solidFill>
                      <a:prstDash val="solid"/>
                    </a:lnB>
                  </a:tcPr>
                </a:tc>
                <a:extLst>
                  <a:ext uri="{0D108BD9-81ED-4DB2-BD59-A6C34878D82A}">
                    <a16:rowId xmlns:a16="http://schemas.microsoft.com/office/drawing/2014/main" val="10001"/>
                  </a:ext>
                </a:extLst>
              </a:tr>
              <a:tr h="603250">
                <a:tc>
                  <a:txBody>
                    <a:bodyPr/>
                    <a:lstStyle/>
                    <a:p>
                      <a:pPr>
                        <a:lnSpc>
                          <a:spcPct val="100000"/>
                        </a:lnSpc>
                        <a:spcBef>
                          <a:spcPts val="795"/>
                        </a:spcBef>
                      </a:pPr>
                      <a:endParaRPr lang="fr-CA" sz="1600" noProof="0" dirty="0">
                        <a:latin typeface="Times New Roman"/>
                        <a:cs typeface="Times New Roman"/>
                      </a:endParaRPr>
                    </a:p>
                    <a:p>
                      <a:pPr>
                        <a:lnSpc>
                          <a:spcPct val="100000"/>
                        </a:lnSpc>
                      </a:pPr>
                      <a:r>
                        <a:rPr lang="fr-CA" sz="1600" b="1" noProof="0" dirty="0">
                          <a:solidFill>
                            <a:srgbClr val="5FA056"/>
                          </a:solidFill>
                          <a:latin typeface="Calibri"/>
                          <a:cs typeface="Calibri"/>
                        </a:rPr>
                        <a:t>2.</a:t>
                      </a:r>
                      <a:r>
                        <a:rPr lang="fr-CA" sz="1600" b="1" spc="-20" noProof="0" dirty="0">
                          <a:solidFill>
                            <a:srgbClr val="5FA056"/>
                          </a:solidFill>
                          <a:latin typeface="Calibri"/>
                          <a:cs typeface="Calibri"/>
                        </a:rPr>
                        <a:t> </a:t>
                      </a:r>
                      <a:r>
                        <a:rPr lang="fr-CA" sz="1600" spc="-10" noProof="0" dirty="0">
                          <a:solidFill>
                            <a:srgbClr val="231F20"/>
                          </a:solidFill>
                          <a:latin typeface="Calibri"/>
                          <a:cs typeface="Calibri"/>
                        </a:rPr>
                        <a:t>Pourquoi</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l’auteure</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garde-</a:t>
                      </a:r>
                      <a:r>
                        <a:rPr lang="fr-CA" sz="1600" spc="-30" noProof="0" dirty="0">
                          <a:solidFill>
                            <a:srgbClr val="231F20"/>
                          </a:solidFill>
                          <a:latin typeface="Calibri"/>
                          <a:cs typeface="Calibri"/>
                        </a:rPr>
                        <a:t>t-</a:t>
                      </a:r>
                      <a:r>
                        <a:rPr lang="fr-CA" sz="1600" noProof="0" dirty="0">
                          <a:solidFill>
                            <a:srgbClr val="231F20"/>
                          </a:solidFill>
                          <a:latin typeface="Calibri"/>
                          <a:cs typeface="Calibri"/>
                        </a:rPr>
                        <a:t>elle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espoir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malgré</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incidents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sexistes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qu’elle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remarqués?</a:t>
                      </a:r>
                      <a:endParaRPr lang="fr-CA" sz="1600" noProof="0" dirty="0">
                        <a:latin typeface="Calibri"/>
                        <a:cs typeface="Calibri"/>
                      </a:endParaRPr>
                    </a:p>
                  </a:txBody>
                  <a:tcPr marL="0" marR="0" marT="100965" marB="0">
                    <a:lnT w="12700">
                      <a:solidFill>
                        <a:srgbClr val="5E9F55"/>
                      </a:solidFill>
                      <a:prstDash val="solid"/>
                    </a:lnT>
                  </a:tcPr>
                </a:tc>
                <a:extLst>
                  <a:ext uri="{0D108BD9-81ED-4DB2-BD59-A6C34878D82A}">
                    <a16:rowId xmlns:a16="http://schemas.microsoft.com/office/drawing/2014/main" val="10002"/>
                  </a:ext>
                </a:extLst>
              </a:tr>
              <a:tr h="466090">
                <a:tc>
                  <a:txBody>
                    <a:bodyPr/>
                    <a:lstStyle/>
                    <a:p>
                      <a:pPr marR="286385">
                        <a:lnSpc>
                          <a:spcPts val="1400"/>
                        </a:lnSpc>
                        <a:spcBef>
                          <a:spcPts val="780"/>
                        </a:spcBef>
                      </a:pPr>
                      <a:endParaRPr lang="fr-CA" sz="1600" noProof="0" dirty="0">
                        <a:latin typeface="Calibri"/>
                        <a:cs typeface="Calibri"/>
                      </a:endParaRPr>
                    </a:p>
                  </a:txBody>
                  <a:tcPr marL="0" marR="0" marT="99060" marB="0">
                    <a:lnB w="12700">
                      <a:solidFill>
                        <a:srgbClr val="5E9F55"/>
                      </a:solidFill>
                      <a:prstDash val="solid"/>
                    </a:lnB>
                  </a:tcPr>
                </a:tc>
                <a:extLst>
                  <a:ext uri="{0D108BD9-81ED-4DB2-BD59-A6C34878D82A}">
                    <a16:rowId xmlns:a16="http://schemas.microsoft.com/office/drawing/2014/main" val="10003"/>
                  </a:ext>
                </a:extLst>
              </a:tr>
            </a:tbl>
          </a:graphicData>
        </a:graphic>
      </p:graphicFrame>
      <p:graphicFrame>
        <p:nvGraphicFramePr>
          <p:cNvPr id="12" name="object 4"/>
          <p:cNvGraphicFramePr>
            <a:graphicFrameLocks noGrp="1"/>
          </p:cNvGraphicFramePr>
          <p:nvPr>
            <p:extLst>
              <p:ext uri="{D42A27DB-BD31-4B8C-83A1-F6EECF244321}">
                <p14:modId xmlns:p14="http://schemas.microsoft.com/office/powerpoint/2010/main" val="4232905713"/>
              </p:ext>
            </p:extLst>
          </p:nvPr>
        </p:nvGraphicFramePr>
        <p:xfrm>
          <a:off x="1630791" y="6328148"/>
          <a:ext cx="10904698" cy="948055"/>
        </p:xfrm>
        <a:graphic>
          <a:graphicData uri="http://schemas.openxmlformats.org/drawingml/2006/table">
            <a:tbl>
              <a:tblPr firstRow="1" bandRow="1">
                <a:tableStyleId>{2D5ABB26-0587-4C30-8999-92F81FD0307C}</a:tableStyleId>
              </a:tblPr>
              <a:tblGrid>
                <a:gridCol w="10904698">
                  <a:extLst>
                    <a:ext uri="{9D8B030D-6E8A-4147-A177-3AD203B41FA5}">
                      <a16:colId xmlns:a16="http://schemas.microsoft.com/office/drawing/2014/main" val="20000"/>
                    </a:ext>
                  </a:extLst>
                </a:gridCol>
              </a:tblGrid>
              <a:tr h="484505">
                <a:tc>
                  <a:txBody>
                    <a:bodyPr/>
                    <a:lstStyle/>
                    <a:p>
                      <a:pPr>
                        <a:lnSpc>
                          <a:spcPts val="1140"/>
                        </a:lnSpc>
                      </a:pPr>
                      <a:r>
                        <a:rPr lang="fr-CA" sz="1600" b="1" noProof="0" dirty="0">
                          <a:solidFill>
                            <a:srgbClr val="5FA056"/>
                          </a:solidFill>
                          <a:latin typeface="Calibri"/>
                          <a:cs typeface="Calibri"/>
                        </a:rPr>
                        <a:t>3.</a:t>
                      </a:r>
                      <a:r>
                        <a:rPr lang="fr-CA" sz="1600" b="1" spc="-20" noProof="0" dirty="0">
                          <a:solidFill>
                            <a:srgbClr val="5FA056"/>
                          </a:solidFill>
                          <a:latin typeface="Calibri"/>
                          <a:cs typeface="Calibri"/>
                        </a:rPr>
                        <a:t> </a:t>
                      </a:r>
                      <a:r>
                        <a:rPr lang="fr-CA" sz="1600" noProof="0" dirty="0">
                          <a:solidFill>
                            <a:srgbClr val="231F20"/>
                          </a:solidFill>
                          <a:latin typeface="Calibri"/>
                          <a:cs typeface="Calibri"/>
                        </a:rPr>
                        <a:t>Selon</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l’auteure,</a:t>
                      </a:r>
                      <a:r>
                        <a:rPr lang="fr-CA" sz="1600" spc="-15" noProof="0" dirty="0">
                          <a:solidFill>
                            <a:srgbClr val="231F20"/>
                          </a:solidFill>
                          <a:latin typeface="Calibri"/>
                          <a:cs typeface="Calibri"/>
                        </a:rPr>
                        <a:t> </a:t>
                      </a:r>
                      <a:r>
                        <a:rPr lang="fr-CA" sz="1600" spc="-25" noProof="0" dirty="0">
                          <a:solidFill>
                            <a:srgbClr val="231F20"/>
                          </a:solidFill>
                          <a:latin typeface="Calibri"/>
                          <a:cs typeface="Calibri"/>
                        </a:rPr>
                        <a:t>est-</a:t>
                      </a:r>
                      <a:r>
                        <a:rPr lang="fr-CA" sz="1600" noProof="0" dirty="0">
                          <a:solidFill>
                            <a:srgbClr val="231F20"/>
                          </a:solidFill>
                          <a:latin typeface="Calibri"/>
                          <a:cs typeface="Calibri"/>
                        </a:rPr>
                        <a:t>ce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l’implication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dirigeantes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dirigeants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suffisante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combat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20" noProof="0" dirty="0">
                          <a:solidFill>
                            <a:srgbClr val="231F20"/>
                          </a:solidFill>
                          <a:latin typeface="Calibri"/>
                          <a:cs typeface="Calibri"/>
                        </a:rPr>
                        <a:t> </a:t>
                      </a:r>
                      <a:r>
                        <a:rPr lang="fr-CA" sz="1600" spc="-25" noProof="0" dirty="0">
                          <a:solidFill>
                            <a:srgbClr val="231F20"/>
                          </a:solidFill>
                          <a:latin typeface="Calibri"/>
                          <a:cs typeface="Calibri"/>
                        </a:rPr>
                        <a:t>des</a:t>
                      </a:r>
                      <a:endParaRPr lang="fr-CA" sz="1600" noProof="0" dirty="0">
                        <a:latin typeface="Calibri"/>
                        <a:cs typeface="Calibri"/>
                      </a:endParaRPr>
                    </a:p>
                    <a:p>
                      <a:pPr marL="152400">
                        <a:lnSpc>
                          <a:spcPct val="100000"/>
                        </a:lnSpc>
                      </a:pPr>
                      <a:r>
                        <a:rPr lang="fr-CA" sz="1600" noProof="0" dirty="0">
                          <a:solidFill>
                            <a:srgbClr val="231F20"/>
                          </a:solidFill>
                          <a:latin typeface="Calibri"/>
                          <a:cs typeface="Calibri"/>
                        </a:rPr>
                        <a:t>minorités?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5" noProof="0" dirty="0">
                          <a:solidFill>
                            <a:srgbClr val="231F20"/>
                          </a:solidFill>
                          <a:latin typeface="Calibri"/>
                          <a:cs typeface="Calibri"/>
                        </a:rPr>
                        <a:t> </a:t>
                      </a:r>
                      <a:r>
                        <a:rPr lang="fr-CA" sz="1600" spc="-10" noProof="0" dirty="0">
                          <a:solidFill>
                            <a:srgbClr val="231F20"/>
                          </a:solidFill>
                          <a:latin typeface="Calibri"/>
                          <a:cs typeface="Calibri"/>
                        </a:rPr>
                        <a:t>propose-</a:t>
                      </a:r>
                      <a:r>
                        <a:rPr lang="fr-CA" sz="1600" spc="-30" noProof="0" dirty="0">
                          <a:solidFill>
                            <a:srgbClr val="231F20"/>
                          </a:solidFill>
                          <a:latin typeface="Calibri"/>
                          <a:cs typeface="Calibri"/>
                        </a:rPr>
                        <a:t>t-</a:t>
                      </a:r>
                      <a:r>
                        <a:rPr lang="fr-CA" sz="1600" noProof="0" dirty="0">
                          <a:solidFill>
                            <a:srgbClr val="231F20"/>
                          </a:solidFill>
                          <a:latin typeface="Calibri"/>
                          <a:cs typeface="Calibri"/>
                        </a:rPr>
                        <a:t>elle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5" noProof="0" dirty="0">
                          <a:solidFill>
                            <a:srgbClr val="231F20"/>
                          </a:solidFill>
                          <a:latin typeface="Calibri"/>
                          <a:cs typeface="Calibri"/>
                        </a:rPr>
                        <a:t> </a:t>
                      </a:r>
                      <a:r>
                        <a:rPr lang="fr-CA" sz="1600" spc="-10" noProof="0" dirty="0">
                          <a:solidFill>
                            <a:srgbClr val="231F20"/>
                          </a:solidFill>
                          <a:latin typeface="Calibri"/>
                          <a:cs typeface="Calibri"/>
                        </a:rPr>
                        <a:t>faire?</a:t>
                      </a:r>
                      <a:endParaRPr lang="fr-CA" sz="1600" noProof="0" dirty="0">
                        <a:latin typeface="Calibri"/>
                        <a:cs typeface="Calibri"/>
                      </a:endParaRPr>
                    </a:p>
                  </a:txBody>
                  <a:tcPr marL="0" marR="0" marT="0" marB="0"/>
                </a:tc>
                <a:extLst>
                  <a:ext uri="{0D108BD9-81ED-4DB2-BD59-A6C34878D82A}">
                    <a16:rowId xmlns:a16="http://schemas.microsoft.com/office/drawing/2014/main" val="10000"/>
                  </a:ext>
                </a:extLst>
              </a:tr>
              <a:tr h="463550">
                <a:tc>
                  <a:txBody>
                    <a:bodyPr/>
                    <a:lstStyle/>
                    <a:p>
                      <a:pPr marL="0" marR="0" lvl="0" indent="0" defTabSz="914400" eaLnBrk="1" fontAlgn="auto" latinLnBrk="0" hangingPunct="1">
                        <a:lnSpc>
                          <a:spcPts val="1420"/>
                        </a:lnSpc>
                        <a:spcBef>
                          <a:spcPts val="875"/>
                        </a:spcBef>
                        <a:spcAft>
                          <a:spcPts val="0"/>
                        </a:spcAft>
                        <a:buClrTx/>
                        <a:buSzTx/>
                        <a:buFontTx/>
                        <a:buNone/>
                        <a:tabLst/>
                        <a:defRPr/>
                      </a:pPr>
                      <a:endParaRPr lang="fr-CA" sz="1600" noProof="0" dirty="0">
                        <a:latin typeface="+mn-lt"/>
                        <a:cs typeface="Calibri"/>
                      </a:endParaRPr>
                    </a:p>
                  </a:txBody>
                  <a:tcPr marL="0" marR="0" marT="111125" marB="0">
                    <a:lnB w="12700">
                      <a:solidFill>
                        <a:srgbClr val="5E9F55"/>
                      </a:solidFill>
                      <a:prstDash val="solid"/>
                    </a:lnB>
                  </a:tcPr>
                </a:tc>
                <a:extLst>
                  <a:ext uri="{0D108BD9-81ED-4DB2-BD59-A6C34878D82A}">
                    <a16:rowId xmlns:a16="http://schemas.microsoft.com/office/drawing/2014/main" val="10001"/>
                  </a:ext>
                </a:extLst>
              </a:tr>
            </a:tbl>
          </a:graphicData>
        </a:graphic>
      </p:graphicFrame>
      <p:sp>
        <p:nvSpPr>
          <p:cNvPr id="13" name="object 2">
            <a:extLst>
              <a:ext uri="{FF2B5EF4-FFF2-40B4-BE49-F238E27FC236}">
                <a16:creationId xmlns:a16="http://schemas.microsoft.com/office/drawing/2014/main" id="{93378889-7C3A-A827-0851-1C6736B8AB58}"/>
              </a:ext>
            </a:extLst>
          </p:cNvPr>
          <p:cNvSpPr txBox="1"/>
          <p:nvPr/>
        </p:nvSpPr>
        <p:spPr>
          <a:xfrm>
            <a:off x="6206173" y="498071"/>
            <a:ext cx="2218055" cy="587981"/>
          </a:xfrm>
          <a:prstGeom prst="rect">
            <a:avLst/>
          </a:prstGeom>
        </p:spPr>
        <p:txBody>
          <a:bodyPr vert="horz" wrap="square" lIns="0" tIns="20955" rIns="0" bIns="0" rtlCol="0">
            <a:spAutoFit/>
          </a:bodyPr>
          <a:lstStyle/>
          <a:p>
            <a:pPr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algn="ctr">
              <a:lnSpc>
                <a:spcPct val="100000"/>
              </a:lnSpc>
              <a:spcBef>
                <a:spcPts val="100"/>
              </a:spcBef>
            </a:pPr>
            <a:r>
              <a:rPr lang="fr-CA" sz="2000" b="1" spc="-10" noProof="0" dirty="0">
                <a:solidFill>
                  <a:srgbClr val="007569"/>
                </a:solidFill>
                <a:latin typeface="Calibri"/>
                <a:cs typeface="Calibri"/>
              </a:rPr>
              <a:t>ACTIVITÉS</a:t>
            </a:r>
            <a:endParaRPr lang="fr-CA" sz="2000" noProof="0" dirty="0">
              <a:latin typeface="Calibri"/>
              <a:cs typeface="Calibri"/>
            </a:endParaRPr>
          </a:p>
        </p:txBody>
      </p:sp>
      <p:sp>
        <p:nvSpPr>
          <p:cNvPr id="2" name="object 12">
            <a:extLst>
              <a:ext uri="{FF2B5EF4-FFF2-40B4-BE49-F238E27FC236}">
                <a16:creationId xmlns:a16="http://schemas.microsoft.com/office/drawing/2014/main" id="{6BF2C618-A533-CAEE-7D64-9D067683A2B0}"/>
              </a:ext>
            </a:extLst>
          </p:cNvPr>
          <p:cNvSpPr/>
          <p:nvPr/>
        </p:nvSpPr>
        <p:spPr>
          <a:xfrm>
            <a:off x="14594412" y="3129815"/>
            <a:ext cx="36195" cy="37855"/>
          </a:xfrm>
          <a:custGeom>
            <a:avLst/>
            <a:gdLst/>
            <a:ahLst/>
            <a:cxnLst/>
            <a:rect l="l" t="t" r="r" b="b"/>
            <a:pathLst>
              <a:path w="36194" h="36194">
                <a:moveTo>
                  <a:pt x="35987" y="0"/>
                </a:moveTo>
                <a:lnTo>
                  <a:pt x="0" y="35988"/>
                </a:lnTo>
                <a:lnTo>
                  <a:pt x="35987" y="0"/>
                </a:lnTo>
              </a:path>
            </a:pathLst>
          </a:custGeom>
          <a:ln w="11303">
            <a:solidFill>
              <a:srgbClr val="71BC68"/>
            </a:solidFill>
          </a:ln>
        </p:spPr>
        <p:txBody>
          <a:bodyPr wrap="square" lIns="0" tIns="0" rIns="0" bIns="0" rtlCol="0"/>
          <a:lstStyle/>
          <a:p>
            <a:endParaRPr lang="fr-CA" noProof="0" dirty="0"/>
          </a:p>
        </p:txBody>
      </p:sp>
      <p:sp>
        <p:nvSpPr>
          <p:cNvPr id="9" name="object 13">
            <a:extLst>
              <a:ext uri="{FF2B5EF4-FFF2-40B4-BE49-F238E27FC236}">
                <a16:creationId xmlns:a16="http://schemas.microsoft.com/office/drawing/2014/main" id="{6138ED76-28D5-7CFB-2902-F407629A4C6B}"/>
              </a:ext>
            </a:extLst>
          </p:cNvPr>
          <p:cNvSpPr/>
          <p:nvPr/>
        </p:nvSpPr>
        <p:spPr>
          <a:xfrm>
            <a:off x="14417038" y="2768198"/>
            <a:ext cx="213360" cy="0"/>
          </a:xfrm>
          <a:custGeom>
            <a:avLst/>
            <a:gdLst/>
            <a:ahLst/>
            <a:cxnLst/>
            <a:rect l="l" t="t" r="r" b="b"/>
            <a:pathLst>
              <a:path w="213359">
                <a:moveTo>
                  <a:pt x="213360" y="0"/>
                </a:moveTo>
                <a:lnTo>
                  <a:pt x="0" y="0"/>
                </a:lnTo>
                <a:lnTo>
                  <a:pt x="213360" y="0"/>
                </a:lnTo>
              </a:path>
            </a:pathLst>
          </a:custGeom>
          <a:ln w="11417">
            <a:solidFill>
              <a:srgbClr val="71BC68"/>
            </a:solidFill>
          </a:ln>
        </p:spPr>
        <p:txBody>
          <a:bodyPr wrap="square" lIns="0" tIns="0" rIns="0" bIns="0" rtlCol="0"/>
          <a:lstStyle/>
          <a:p>
            <a:endParaRPr lang="fr-CA" noProof="0" dirty="0"/>
          </a:p>
        </p:txBody>
      </p:sp>
      <p:sp>
        <p:nvSpPr>
          <p:cNvPr id="10" name="object 14">
            <a:extLst>
              <a:ext uri="{FF2B5EF4-FFF2-40B4-BE49-F238E27FC236}">
                <a16:creationId xmlns:a16="http://schemas.microsoft.com/office/drawing/2014/main" id="{D08D422A-E4E7-345A-393B-553AD39C5C72}"/>
              </a:ext>
            </a:extLst>
          </p:cNvPr>
          <p:cNvSpPr/>
          <p:nvPr/>
        </p:nvSpPr>
        <p:spPr>
          <a:xfrm>
            <a:off x="14568394" y="2169623"/>
            <a:ext cx="0" cy="769058"/>
          </a:xfrm>
          <a:custGeom>
            <a:avLst/>
            <a:gdLst/>
            <a:ahLst/>
            <a:cxnLst/>
            <a:rect l="l" t="t" r="r" b="b"/>
            <a:pathLst>
              <a:path h="735330">
                <a:moveTo>
                  <a:pt x="0" y="0"/>
                </a:moveTo>
                <a:lnTo>
                  <a:pt x="0" y="734898"/>
                </a:lnTo>
                <a:lnTo>
                  <a:pt x="0" y="0"/>
                </a:lnTo>
                <a:close/>
              </a:path>
            </a:pathLst>
          </a:custGeom>
          <a:ln w="11417">
            <a:solidFill>
              <a:srgbClr val="71BC68"/>
            </a:solidFill>
          </a:ln>
        </p:spPr>
        <p:txBody>
          <a:bodyPr wrap="square" lIns="0" tIns="0" rIns="0" bIns="0" rtlCol="0"/>
          <a:lstStyle/>
          <a:p>
            <a:endParaRPr lang="fr-CA" noProof="0" dirty="0"/>
          </a:p>
        </p:txBody>
      </p:sp>
      <p:sp>
        <p:nvSpPr>
          <p:cNvPr id="14" name="object 15">
            <a:extLst>
              <a:ext uri="{FF2B5EF4-FFF2-40B4-BE49-F238E27FC236}">
                <a16:creationId xmlns:a16="http://schemas.microsoft.com/office/drawing/2014/main" id="{95B1D2D9-46EF-EDA9-52C9-FCB026ADC93C}"/>
              </a:ext>
            </a:extLst>
          </p:cNvPr>
          <p:cNvSpPr/>
          <p:nvPr/>
        </p:nvSpPr>
        <p:spPr>
          <a:xfrm>
            <a:off x="13704847" y="1862931"/>
            <a:ext cx="925830" cy="968295"/>
          </a:xfrm>
          <a:custGeom>
            <a:avLst/>
            <a:gdLst/>
            <a:ahLst/>
            <a:cxnLst/>
            <a:rect l="l" t="t" r="r" b="b"/>
            <a:pathLst>
              <a:path w="925830" h="925830">
                <a:moveTo>
                  <a:pt x="925551" y="925587"/>
                </a:moveTo>
                <a:lnTo>
                  <a:pt x="0" y="0"/>
                </a:lnTo>
                <a:lnTo>
                  <a:pt x="925551" y="925587"/>
                </a:lnTo>
              </a:path>
            </a:pathLst>
          </a:custGeom>
          <a:ln w="11303">
            <a:solidFill>
              <a:srgbClr val="71BC68"/>
            </a:solidFill>
          </a:ln>
        </p:spPr>
        <p:txBody>
          <a:bodyPr wrap="square" lIns="0" tIns="0" rIns="0" bIns="0" rtlCol="0"/>
          <a:lstStyle/>
          <a:p>
            <a:endParaRPr lang="fr-CA" noProof="0" dirty="0"/>
          </a:p>
        </p:txBody>
      </p:sp>
      <p:sp>
        <p:nvSpPr>
          <p:cNvPr id="15" name="object 16">
            <a:extLst>
              <a:ext uri="{FF2B5EF4-FFF2-40B4-BE49-F238E27FC236}">
                <a16:creationId xmlns:a16="http://schemas.microsoft.com/office/drawing/2014/main" id="{76E2C17F-454A-3D35-F02C-19773E09D777}"/>
              </a:ext>
            </a:extLst>
          </p:cNvPr>
          <p:cNvSpPr/>
          <p:nvPr/>
        </p:nvSpPr>
        <p:spPr>
          <a:xfrm>
            <a:off x="14173199" y="2339639"/>
            <a:ext cx="457200" cy="0"/>
          </a:xfrm>
          <a:custGeom>
            <a:avLst/>
            <a:gdLst/>
            <a:ahLst/>
            <a:cxnLst/>
            <a:rect l="l" t="t" r="r" b="b"/>
            <a:pathLst>
              <a:path w="457200">
                <a:moveTo>
                  <a:pt x="0" y="0"/>
                </a:moveTo>
                <a:lnTo>
                  <a:pt x="457200" y="0"/>
                </a:lnTo>
              </a:path>
            </a:pathLst>
          </a:custGeom>
          <a:ln w="11302">
            <a:solidFill>
              <a:srgbClr val="71BC68"/>
            </a:solidFill>
          </a:ln>
        </p:spPr>
        <p:txBody>
          <a:bodyPr wrap="square" lIns="0" tIns="0" rIns="0" bIns="0" rtlCol="0"/>
          <a:lstStyle/>
          <a:p>
            <a:endParaRPr lang="fr-CA" noProof="0" dirty="0"/>
          </a:p>
        </p:txBody>
      </p:sp>
      <p:sp>
        <p:nvSpPr>
          <p:cNvPr id="16" name="object 17">
            <a:extLst>
              <a:ext uri="{FF2B5EF4-FFF2-40B4-BE49-F238E27FC236}">
                <a16:creationId xmlns:a16="http://schemas.microsoft.com/office/drawing/2014/main" id="{EE44F453-F1F9-6436-8179-99481417C3EE}"/>
              </a:ext>
            </a:extLst>
          </p:cNvPr>
          <p:cNvSpPr/>
          <p:nvPr/>
        </p:nvSpPr>
        <p:spPr>
          <a:xfrm>
            <a:off x="14570369" y="2166259"/>
            <a:ext cx="0" cy="775699"/>
          </a:xfrm>
          <a:custGeom>
            <a:avLst/>
            <a:gdLst/>
            <a:ahLst/>
            <a:cxnLst/>
            <a:rect l="l" t="t" r="r" b="b"/>
            <a:pathLst>
              <a:path h="741680">
                <a:moveTo>
                  <a:pt x="0" y="741324"/>
                </a:moveTo>
                <a:lnTo>
                  <a:pt x="0" y="0"/>
                </a:lnTo>
                <a:lnTo>
                  <a:pt x="0" y="741324"/>
                </a:lnTo>
                <a:close/>
              </a:path>
            </a:pathLst>
          </a:custGeom>
          <a:ln w="11303">
            <a:solidFill>
              <a:srgbClr val="71BC68"/>
            </a:solidFill>
          </a:ln>
        </p:spPr>
        <p:txBody>
          <a:bodyPr wrap="square" lIns="0" tIns="0" rIns="0" bIns="0" rtlCol="0"/>
          <a:lstStyle/>
          <a:p>
            <a:endParaRPr lang="fr-CA" noProof="0" dirty="0"/>
          </a:p>
        </p:txBody>
      </p:sp>
      <p:sp>
        <p:nvSpPr>
          <p:cNvPr id="17" name="object 18">
            <a:extLst>
              <a:ext uri="{FF2B5EF4-FFF2-40B4-BE49-F238E27FC236}">
                <a16:creationId xmlns:a16="http://schemas.microsoft.com/office/drawing/2014/main" id="{41A6A982-8624-D279-F72C-177446CF1224}"/>
              </a:ext>
            </a:extLst>
          </p:cNvPr>
          <p:cNvSpPr/>
          <p:nvPr/>
        </p:nvSpPr>
        <p:spPr>
          <a:xfrm>
            <a:off x="14162617" y="2386648"/>
            <a:ext cx="0" cy="816210"/>
          </a:xfrm>
          <a:custGeom>
            <a:avLst/>
            <a:gdLst/>
            <a:ahLst/>
            <a:cxnLst/>
            <a:rect l="l" t="t" r="r" b="b"/>
            <a:pathLst>
              <a:path h="780414">
                <a:moveTo>
                  <a:pt x="0" y="0"/>
                </a:moveTo>
                <a:lnTo>
                  <a:pt x="0" y="780141"/>
                </a:lnTo>
              </a:path>
            </a:pathLst>
          </a:custGeom>
          <a:ln w="11302">
            <a:solidFill>
              <a:srgbClr val="71BC68"/>
            </a:solidFill>
          </a:ln>
        </p:spPr>
        <p:txBody>
          <a:bodyPr wrap="square" lIns="0" tIns="0" rIns="0" bIns="0" rtlCol="0"/>
          <a:lstStyle/>
          <a:p>
            <a:endParaRPr lang="fr-CA" noProof="0" dirty="0"/>
          </a:p>
        </p:txBody>
      </p:sp>
      <p:sp>
        <p:nvSpPr>
          <p:cNvPr id="18" name="object 19">
            <a:extLst>
              <a:ext uri="{FF2B5EF4-FFF2-40B4-BE49-F238E27FC236}">
                <a16:creationId xmlns:a16="http://schemas.microsoft.com/office/drawing/2014/main" id="{2B05A5AE-94BE-293F-D3D4-7F68BD8C9223}"/>
              </a:ext>
            </a:extLst>
          </p:cNvPr>
          <p:cNvSpPr/>
          <p:nvPr/>
        </p:nvSpPr>
        <p:spPr>
          <a:xfrm>
            <a:off x="13632633" y="2768186"/>
            <a:ext cx="650240" cy="0"/>
          </a:xfrm>
          <a:custGeom>
            <a:avLst/>
            <a:gdLst/>
            <a:ahLst/>
            <a:cxnLst/>
            <a:rect l="l" t="t" r="r" b="b"/>
            <a:pathLst>
              <a:path w="650240">
                <a:moveTo>
                  <a:pt x="0" y="0"/>
                </a:moveTo>
                <a:lnTo>
                  <a:pt x="650214" y="0"/>
                </a:lnTo>
                <a:lnTo>
                  <a:pt x="0" y="0"/>
                </a:lnTo>
                <a:close/>
              </a:path>
            </a:pathLst>
          </a:custGeom>
          <a:ln w="11303">
            <a:solidFill>
              <a:srgbClr val="71BC68"/>
            </a:solidFill>
          </a:ln>
        </p:spPr>
        <p:txBody>
          <a:bodyPr wrap="square" lIns="0" tIns="0" rIns="0" bIns="0" rtlCol="0"/>
          <a:lstStyle/>
          <a:p>
            <a:endParaRPr lang="fr-CA" noProof="0" dirty="0"/>
          </a:p>
        </p:txBody>
      </p:sp>
      <p:sp>
        <p:nvSpPr>
          <p:cNvPr id="19" name="object 20">
            <a:extLst>
              <a:ext uri="{FF2B5EF4-FFF2-40B4-BE49-F238E27FC236}">
                <a16:creationId xmlns:a16="http://schemas.microsoft.com/office/drawing/2014/main" id="{CA4D4FFE-F9F0-7102-9D84-57BAE2B3970B}"/>
              </a:ext>
            </a:extLst>
          </p:cNvPr>
          <p:cNvSpPr/>
          <p:nvPr/>
        </p:nvSpPr>
        <p:spPr>
          <a:xfrm>
            <a:off x="12894163" y="1867989"/>
            <a:ext cx="1311910" cy="1372084"/>
          </a:xfrm>
          <a:custGeom>
            <a:avLst/>
            <a:gdLst/>
            <a:ahLst/>
            <a:cxnLst/>
            <a:rect l="l" t="t" r="r" b="b"/>
            <a:pathLst>
              <a:path w="1311909" h="1311910">
                <a:moveTo>
                  <a:pt x="0" y="0"/>
                </a:moveTo>
                <a:lnTo>
                  <a:pt x="1311617" y="1311694"/>
                </a:lnTo>
                <a:lnTo>
                  <a:pt x="0" y="0"/>
                </a:lnTo>
                <a:close/>
              </a:path>
            </a:pathLst>
          </a:custGeom>
          <a:ln w="11417">
            <a:solidFill>
              <a:srgbClr val="71BC68"/>
            </a:solidFill>
          </a:ln>
        </p:spPr>
        <p:txBody>
          <a:bodyPr wrap="square" lIns="0" tIns="0" rIns="0" bIns="0" rtlCol="0"/>
          <a:lstStyle/>
          <a:p>
            <a:endParaRPr lang="fr-CA" noProof="0" dirty="0"/>
          </a:p>
        </p:txBody>
      </p:sp>
      <p:sp>
        <p:nvSpPr>
          <p:cNvPr id="24" name="object 25">
            <a:extLst>
              <a:ext uri="{FF2B5EF4-FFF2-40B4-BE49-F238E27FC236}">
                <a16:creationId xmlns:a16="http://schemas.microsoft.com/office/drawing/2014/main" id="{F0AD8729-AD5A-DD06-0729-E4A4040481C6}"/>
              </a:ext>
            </a:extLst>
          </p:cNvPr>
          <p:cNvSpPr/>
          <p:nvPr/>
        </p:nvSpPr>
        <p:spPr>
          <a:xfrm>
            <a:off x="14610079" y="2766116"/>
            <a:ext cx="20320" cy="0"/>
          </a:xfrm>
          <a:custGeom>
            <a:avLst/>
            <a:gdLst/>
            <a:ahLst/>
            <a:cxnLst/>
            <a:rect l="l" t="t" r="r" b="b"/>
            <a:pathLst>
              <a:path w="20319">
                <a:moveTo>
                  <a:pt x="20319" y="0"/>
                </a:moveTo>
                <a:lnTo>
                  <a:pt x="0" y="0"/>
                </a:lnTo>
                <a:lnTo>
                  <a:pt x="20319" y="0"/>
                </a:lnTo>
              </a:path>
            </a:pathLst>
          </a:custGeom>
          <a:ln w="11417">
            <a:solidFill>
              <a:srgbClr val="71BC68"/>
            </a:solidFill>
          </a:ln>
        </p:spPr>
        <p:txBody>
          <a:bodyPr wrap="square" lIns="0" tIns="0" rIns="0" bIns="0" rtlCol="0"/>
          <a:lstStyle/>
          <a:p>
            <a:endParaRPr lang="fr-CA" noProof="0" dirty="0"/>
          </a:p>
        </p:txBody>
      </p:sp>
      <p:sp>
        <p:nvSpPr>
          <p:cNvPr id="25" name="object 26">
            <a:extLst>
              <a:ext uri="{FF2B5EF4-FFF2-40B4-BE49-F238E27FC236}">
                <a16:creationId xmlns:a16="http://schemas.microsoft.com/office/drawing/2014/main" id="{563E38BF-2B6A-5B05-9B47-ED68A333B2EF}"/>
              </a:ext>
            </a:extLst>
          </p:cNvPr>
          <p:cNvSpPr/>
          <p:nvPr/>
        </p:nvSpPr>
        <p:spPr>
          <a:xfrm>
            <a:off x="14540790" y="3129810"/>
            <a:ext cx="90170" cy="94306"/>
          </a:xfrm>
          <a:custGeom>
            <a:avLst/>
            <a:gdLst/>
            <a:ahLst/>
            <a:cxnLst/>
            <a:rect l="l" t="t" r="r" b="b"/>
            <a:pathLst>
              <a:path w="90169" h="90169">
                <a:moveTo>
                  <a:pt x="89609" y="0"/>
                </a:moveTo>
                <a:lnTo>
                  <a:pt x="0" y="89609"/>
                </a:lnTo>
                <a:lnTo>
                  <a:pt x="89609" y="0"/>
                </a:lnTo>
              </a:path>
            </a:pathLst>
          </a:custGeom>
          <a:ln w="11417">
            <a:solidFill>
              <a:srgbClr val="71BC68"/>
            </a:solidFill>
          </a:ln>
        </p:spPr>
        <p:txBody>
          <a:bodyPr wrap="square" lIns="0" tIns="0" rIns="0" bIns="0" rtlCol="0"/>
          <a:lstStyle/>
          <a:p>
            <a:endParaRPr lang="fr-CA" noProof="0" dirty="0"/>
          </a:p>
        </p:txBody>
      </p:sp>
      <p:sp>
        <p:nvSpPr>
          <p:cNvPr id="26" name="object 27">
            <a:extLst>
              <a:ext uri="{FF2B5EF4-FFF2-40B4-BE49-F238E27FC236}">
                <a16:creationId xmlns:a16="http://schemas.microsoft.com/office/drawing/2014/main" id="{543B6348-C966-883A-3EDC-D561D8AA028F}"/>
              </a:ext>
            </a:extLst>
          </p:cNvPr>
          <p:cNvSpPr/>
          <p:nvPr/>
        </p:nvSpPr>
        <p:spPr>
          <a:xfrm>
            <a:off x="13758944" y="2703347"/>
            <a:ext cx="871855" cy="911845"/>
          </a:xfrm>
          <a:custGeom>
            <a:avLst/>
            <a:gdLst/>
            <a:ahLst/>
            <a:cxnLst/>
            <a:rect l="l" t="t" r="r" b="b"/>
            <a:pathLst>
              <a:path w="871855" h="871854">
                <a:moveTo>
                  <a:pt x="871456" y="0"/>
                </a:moveTo>
                <a:lnTo>
                  <a:pt x="0" y="871392"/>
                </a:lnTo>
                <a:lnTo>
                  <a:pt x="871456" y="0"/>
                </a:lnTo>
              </a:path>
            </a:pathLst>
          </a:custGeom>
          <a:ln w="11417">
            <a:solidFill>
              <a:srgbClr val="71BC68"/>
            </a:solidFill>
          </a:ln>
        </p:spPr>
        <p:txBody>
          <a:bodyPr wrap="square" lIns="0" tIns="0" rIns="0" bIns="0" rtlCol="0"/>
          <a:lstStyle/>
          <a:p>
            <a:endParaRPr lang="fr-CA" noProof="0" dirty="0"/>
          </a:p>
        </p:txBody>
      </p:sp>
      <p:sp>
        <p:nvSpPr>
          <p:cNvPr id="27" name="object 28">
            <a:extLst>
              <a:ext uri="{FF2B5EF4-FFF2-40B4-BE49-F238E27FC236}">
                <a16:creationId xmlns:a16="http://schemas.microsoft.com/office/drawing/2014/main" id="{E4A6F4A3-C96D-5EE4-2633-4506E2D6E5D4}"/>
              </a:ext>
            </a:extLst>
          </p:cNvPr>
          <p:cNvSpPr/>
          <p:nvPr/>
        </p:nvSpPr>
        <p:spPr>
          <a:xfrm>
            <a:off x="14570380" y="2478185"/>
            <a:ext cx="0" cy="1004822"/>
          </a:xfrm>
          <a:custGeom>
            <a:avLst/>
            <a:gdLst/>
            <a:ahLst/>
            <a:cxnLst/>
            <a:rect l="l" t="t" r="r" b="b"/>
            <a:pathLst>
              <a:path h="960754">
                <a:moveTo>
                  <a:pt x="0" y="960335"/>
                </a:moveTo>
                <a:lnTo>
                  <a:pt x="0" y="0"/>
                </a:lnTo>
                <a:lnTo>
                  <a:pt x="0" y="960335"/>
                </a:lnTo>
                <a:close/>
              </a:path>
            </a:pathLst>
          </a:custGeom>
          <a:ln w="11417">
            <a:solidFill>
              <a:srgbClr val="71BC68"/>
            </a:solidFill>
          </a:ln>
        </p:spPr>
        <p:txBody>
          <a:bodyPr wrap="square" lIns="0" tIns="0" rIns="0" bIns="0" rtlCol="0"/>
          <a:lstStyle/>
          <a:p>
            <a:endParaRPr lang="fr-CA" noProof="0" dirty="0"/>
          </a:p>
        </p:txBody>
      </p:sp>
      <p:sp>
        <p:nvSpPr>
          <p:cNvPr id="28" name="object 29">
            <a:extLst>
              <a:ext uri="{FF2B5EF4-FFF2-40B4-BE49-F238E27FC236}">
                <a16:creationId xmlns:a16="http://schemas.microsoft.com/office/drawing/2014/main" id="{74E94D14-6ADA-AF55-D39E-C72F0EA78D76}"/>
              </a:ext>
            </a:extLst>
          </p:cNvPr>
          <p:cNvSpPr/>
          <p:nvPr/>
        </p:nvSpPr>
        <p:spPr>
          <a:xfrm>
            <a:off x="13218922" y="2766104"/>
            <a:ext cx="1411605" cy="0"/>
          </a:xfrm>
          <a:custGeom>
            <a:avLst/>
            <a:gdLst/>
            <a:ahLst/>
            <a:cxnLst/>
            <a:rect l="l" t="t" r="r" b="b"/>
            <a:pathLst>
              <a:path w="1411605">
                <a:moveTo>
                  <a:pt x="1411478" y="0"/>
                </a:moveTo>
                <a:lnTo>
                  <a:pt x="0" y="0"/>
                </a:lnTo>
                <a:lnTo>
                  <a:pt x="1411478" y="0"/>
                </a:lnTo>
              </a:path>
            </a:pathLst>
          </a:custGeom>
          <a:ln w="11417">
            <a:solidFill>
              <a:srgbClr val="71BC68"/>
            </a:solidFill>
          </a:ln>
        </p:spPr>
        <p:txBody>
          <a:bodyPr wrap="square" lIns="0" tIns="0" rIns="0" bIns="0" rtlCol="0"/>
          <a:lstStyle/>
          <a:p>
            <a:endParaRPr lang="fr-CA" noProof="0" dirty="0"/>
          </a:p>
        </p:txBody>
      </p:sp>
      <p:sp>
        <p:nvSpPr>
          <p:cNvPr id="29" name="object 30">
            <a:extLst>
              <a:ext uri="{FF2B5EF4-FFF2-40B4-BE49-F238E27FC236}">
                <a16:creationId xmlns:a16="http://schemas.microsoft.com/office/drawing/2014/main" id="{4868CE83-970B-5961-9B66-EA61E70E95BC}"/>
              </a:ext>
            </a:extLst>
          </p:cNvPr>
          <p:cNvSpPr/>
          <p:nvPr/>
        </p:nvSpPr>
        <p:spPr>
          <a:xfrm>
            <a:off x="14162607" y="2577483"/>
            <a:ext cx="0" cy="806249"/>
          </a:xfrm>
          <a:custGeom>
            <a:avLst/>
            <a:gdLst/>
            <a:ahLst/>
            <a:cxnLst/>
            <a:rect l="l" t="t" r="r" b="b"/>
            <a:pathLst>
              <a:path h="770889">
                <a:moveTo>
                  <a:pt x="0" y="770445"/>
                </a:moveTo>
                <a:lnTo>
                  <a:pt x="0" y="0"/>
                </a:lnTo>
                <a:lnTo>
                  <a:pt x="0" y="770445"/>
                </a:lnTo>
                <a:close/>
              </a:path>
            </a:pathLst>
          </a:custGeom>
          <a:ln w="11417">
            <a:solidFill>
              <a:srgbClr val="71BC68"/>
            </a:solidFill>
          </a:ln>
        </p:spPr>
        <p:txBody>
          <a:bodyPr wrap="square" lIns="0" tIns="0" rIns="0" bIns="0" rtlCol="0"/>
          <a:lstStyle/>
          <a:p>
            <a:endParaRPr lang="fr-CA" noProof="0" dirty="0"/>
          </a:p>
        </p:txBody>
      </p:sp>
      <p:sp>
        <p:nvSpPr>
          <p:cNvPr id="31" name="object 32">
            <a:extLst>
              <a:ext uri="{FF2B5EF4-FFF2-40B4-BE49-F238E27FC236}">
                <a16:creationId xmlns:a16="http://schemas.microsoft.com/office/drawing/2014/main" id="{E92F0B93-8281-E50A-C532-F2324ECBB12C}"/>
              </a:ext>
            </a:extLst>
          </p:cNvPr>
          <p:cNvSpPr/>
          <p:nvPr/>
        </p:nvSpPr>
        <p:spPr>
          <a:xfrm>
            <a:off x="14394306" y="3556268"/>
            <a:ext cx="236220" cy="247055"/>
          </a:xfrm>
          <a:custGeom>
            <a:avLst/>
            <a:gdLst/>
            <a:ahLst/>
            <a:cxnLst/>
            <a:rect l="l" t="t" r="r" b="b"/>
            <a:pathLst>
              <a:path w="236219" h="236220">
                <a:moveTo>
                  <a:pt x="236094" y="0"/>
                </a:moveTo>
                <a:lnTo>
                  <a:pt x="0" y="236094"/>
                </a:lnTo>
                <a:lnTo>
                  <a:pt x="236094" y="0"/>
                </a:lnTo>
              </a:path>
            </a:pathLst>
          </a:custGeom>
          <a:ln w="11303">
            <a:solidFill>
              <a:srgbClr val="71BC68"/>
            </a:solidFill>
          </a:ln>
        </p:spPr>
        <p:txBody>
          <a:bodyPr wrap="square" lIns="0" tIns="0" rIns="0" bIns="0" rtlCol="0"/>
          <a:lstStyle/>
          <a:p>
            <a:endParaRPr lang="fr-CA" noProof="0" dirty="0"/>
          </a:p>
        </p:txBody>
      </p:sp>
      <p:sp>
        <p:nvSpPr>
          <p:cNvPr id="32" name="object 33">
            <a:extLst>
              <a:ext uri="{FF2B5EF4-FFF2-40B4-BE49-F238E27FC236}">
                <a16:creationId xmlns:a16="http://schemas.microsoft.com/office/drawing/2014/main" id="{AC3B1712-D135-9BCD-3487-19D513FEF165}"/>
              </a:ext>
            </a:extLst>
          </p:cNvPr>
          <p:cNvSpPr/>
          <p:nvPr/>
        </p:nvSpPr>
        <p:spPr>
          <a:xfrm>
            <a:off x="14027150" y="3621112"/>
            <a:ext cx="603250" cy="0"/>
          </a:xfrm>
          <a:custGeom>
            <a:avLst/>
            <a:gdLst/>
            <a:ahLst/>
            <a:cxnLst/>
            <a:rect l="l" t="t" r="r" b="b"/>
            <a:pathLst>
              <a:path w="603250">
                <a:moveTo>
                  <a:pt x="603250" y="5"/>
                </a:moveTo>
                <a:lnTo>
                  <a:pt x="0" y="0"/>
                </a:lnTo>
                <a:lnTo>
                  <a:pt x="603250" y="5"/>
                </a:lnTo>
              </a:path>
            </a:pathLst>
          </a:custGeom>
          <a:ln w="11303">
            <a:solidFill>
              <a:srgbClr val="71BC68"/>
            </a:solidFill>
          </a:ln>
        </p:spPr>
        <p:txBody>
          <a:bodyPr wrap="square" lIns="0" tIns="0" rIns="0" bIns="0" rtlCol="0"/>
          <a:lstStyle/>
          <a:p>
            <a:endParaRPr lang="fr-CA" noProof="0" dirty="0"/>
          </a:p>
        </p:txBody>
      </p:sp>
      <p:sp>
        <p:nvSpPr>
          <p:cNvPr id="33" name="object 34">
            <a:extLst>
              <a:ext uri="{FF2B5EF4-FFF2-40B4-BE49-F238E27FC236}">
                <a16:creationId xmlns:a16="http://schemas.microsoft.com/office/drawing/2014/main" id="{2C6C3ECC-E42C-9017-78AF-84CC861EEEDD}"/>
              </a:ext>
            </a:extLst>
          </p:cNvPr>
          <p:cNvSpPr/>
          <p:nvPr/>
        </p:nvSpPr>
        <p:spPr>
          <a:xfrm>
            <a:off x="13693521" y="3129805"/>
            <a:ext cx="937260" cy="980250"/>
          </a:xfrm>
          <a:custGeom>
            <a:avLst/>
            <a:gdLst/>
            <a:ahLst/>
            <a:cxnLst/>
            <a:rect l="l" t="t" r="r" b="b"/>
            <a:pathLst>
              <a:path w="937259" h="937260">
                <a:moveTo>
                  <a:pt x="936877" y="0"/>
                </a:moveTo>
                <a:lnTo>
                  <a:pt x="0" y="936833"/>
                </a:lnTo>
                <a:lnTo>
                  <a:pt x="936877" y="0"/>
                </a:lnTo>
              </a:path>
            </a:pathLst>
          </a:custGeom>
          <a:ln w="11417">
            <a:solidFill>
              <a:srgbClr val="71BC68"/>
            </a:solidFill>
          </a:ln>
        </p:spPr>
        <p:txBody>
          <a:bodyPr wrap="square" lIns="0" tIns="0" rIns="0" bIns="0" rtlCol="0"/>
          <a:lstStyle/>
          <a:p>
            <a:endParaRPr lang="fr-CA" noProof="0" dirty="0"/>
          </a:p>
        </p:txBody>
      </p:sp>
      <p:sp>
        <p:nvSpPr>
          <p:cNvPr id="34" name="object 35">
            <a:extLst>
              <a:ext uri="{FF2B5EF4-FFF2-40B4-BE49-F238E27FC236}">
                <a16:creationId xmlns:a16="http://schemas.microsoft.com/office/drawing/2014/main" id="{FDC2E829-8282-181B-14CD-BDDAB01BB9E6}"/>
              </a:ext>
            </a:extLst>
          </p:cNvPr>
          <p:cNvSpPr/>
          <p:nvPr/>
        </p:nvSpPr>
        <p:spPr>
          <a:xfrm>
            <a:off x="14570380" y="2850070"/>
            <a:ext cx="0" cy="1113739"/>
          </a:xfrm>
          <a:custGeom>
            <a:avLst/>
            <a:gdLst/>
            <a:ahLst/>
            <a:cxnLst/>
            <a:rect l="l" t="t" r="r" b="b"/>
            <a:pathLst>
              <a:path h="1064895">
                <a:moveTo>
                  <a:pt x="0" y="1064704"/>
                </a:moveTo>
                <a:lnTo>
                  <a:pt x="0" y="0"/>
                </a:lnTo>
                <a:lnTo>
                  <a:pt x="0" y="1064704"/>
                </a:lnTo>
                <a:close/>
              </a:path>
            </a:pathLst>
          </a:custGeom>
          <a:ln w="11417">
            <a:solidFill>
              <a:srgbClr val="71BC68"/>
            </a:solidFill>
          </a:ln>
        </p:spPr>
        <p:txBody>
          <a:bodyPr wrap="square" lIns="0" tIns="0" rIns="0" bIns="0" rtlCol="0"/>
          <a:lstStyle/>
          <a:p>
            <a:endParaRPr lang="fr-CA" noProof="0" dirty="0"/>
          </a:p>
        </p:txBody>
      </p:sp>
      <p:sp>
        <p:nvSpPr>
          <p:cNvPr id="35" name="object 36">
            <a:extLst>
              <a:ext uri="{FF2B5EF4-FFF2-40B4-BE49-F238E27FC236}">
                <a16:creationId xmlns:a16="http://schemas.microsoft.com/office/drawing/2014/main" id="{0D051656-F15E-B52E-A080-DC0E53ED9764}"/>
              </a:ext>
            </a:extLst>
          </p:cNvPr>
          <p:cNvSpPr/>
          <p:nvPr/>
        </p:nvSpPr>
        <p:spPr>
          <a:xfrm>
            <a:off x="14162617" y="3071211"/>
            <a:ext cx="0" cy="671431"/>
          </a:xfrm>
          <a:custGeom>
            <a:avLst/>
            <a:gdLst/>
            <a:ahLst/>
            <a:cxnLst/>
            <a:rect l="l" t="t" r="r" b="b"/>
            <a:pathLst>
              <a:path h="641985">
                <a:moveTo>
                  <a:pt x="0" y="641832"/>
                </a:moveTo>
                <a:lnTo>
                  <a:pt x="0" y="0"/>
                </a:lnTo>
                <a:lnTo>
                  <a:pt x="0" y="641832"/>
                </a:lnTo>
                <a:close/>
              </a:path>
            </a:pathLst>
          </a:custGeom>
          <a:ln w="11417">
            <a:solidFill>
              <a:srgbClr val="71BC68"/>
            </a:solidFill>
          </a:ln>
        </p:spPr>
        <p:txBody>
          <a:bodyPr wrap="square" lIns="0" tIns="0" rIns="0" bIns="0" rtlCol="0"/>
          <a:lstStyle/>
          <a:p>
            <a:endParaRPr lang="fr-CA" noProof="0" dirty="0"/>
          </a:p>
        </p:txBody>
      </p:sp>
      <p:sp>
        <p:nvSpPr>
          <p:cNvPr id="36" name="object 37">
            <a:extLst>
              <a:ext uri="{FF2B5EF4-FFF2-40B4-BE49-F238E27FC236}">
                <a16:creationId xmlns:a16="http://schemas.microsoft.com/office/drawing/2014/main" id="{0380D85F-46A1-8CA8-753B-1707C7BAF2C6}"/>
              </a:ext>
            </a:extLst>
          </p:cNvPr>
          <p:cNvSpPr/>
          <p:nvPr/>
        </p:nvSpPr>
        <p:spPr>
          <a:xfrm>
            <a:off x="13183869" y="3621112"/>
            <a:ext cx="1446530" cy="0"/>
          </a:xfrm>
          <a:custGeom>
            <a:avLst/>
            <a:gdLst/>
            <a:ahLst/>
            <a:cxnLst/>
            <a:rect l="l" t="t" r="r" b="b"/>
            <a:pathLst>
              <a:path w="1446530">
                <a:moveTo>
                  <a:pt x="1446530" y="0"/>
                </a:moveTo>
                <a:lnTo>
                  <a:pt x="0" y="0"/>
                </a:lnTo>
                <a:lnTo>
                  <a:pt x="1446530" y="0"/>
                </a:lnTo>
              </a:path>
            </a:pathLst>
          </a:custGeom>
          <a:ln w="11417">
            <a:solidFill>
              <a:srgbClr val="71BC68"/>
            </a:solidFill>
          </a:ln>
        </p:spPr>
        <p:txBody>
          <a:bodyPr wrap="square" lIns="0" tIns="0" rIns="0" bIns="0" rtlCol="0"/>
          <a:lstStyle/>
          <a:p>
            <a:endParaRPr lang="fr-CA" noProof="0" dirty="0"/>
          </a:p>
        </p:txBody>
      </p:sp>
      <p:sp>
        <p:nvSpPr>
          <p:cNvPr id="37" name="object 38">
            <a:extLst>
              <a:ext uri="{FF2B5EF4-FFF2-40B4-BE49-F238E27FC236}">
                <a16:creationId xmlns:a16="http://schemas.microsoft.com/office/drawing/2014/main" id="{B1A75CC5-A35D-410E-6DE2-3421B7366805}"/>
              </a:ext>
            </a:extLst>
          </p:cNvPr>
          <p:cNvSpPr/>
          <p:nvPr/>
        </p:nvSpPr>
        <p:spPr>
          <a:xfrm>
            <a:off x="12962023" y="2791896"/>
            <a:ext cx="1176020" cy="1229961"/>
          </a:xfrm>
          <a:custGeom>
            <a:avLst/>
            <a:gdLst/>
            <a:ahLst/>
            <a:cxnLst/>
            <a:rect l="l" t="t" r="r" b="b"/>
            <a:pathLst>
              <a:path w="1176019" h="1176020">
                <a:moveTo>
                  <a:pt x="1175893" y="1175956"/>
                </a:moveTo>
                <a:lnTo>
                  <a:pt x="0" y="0"/>
                </a:lnTo>
                <a:lnTo>
                  <a:pt x="1175893" y="1175956"/>
                </a:lnTo>
                <a:close/>
              </a:path>
            </a:pathLst>
          </a:custGeom>
          <a:ln w="11303">
            <a:solidFill>
              <a:srgbClr val="71BC68"/>
            </a:solidFill>
          </a:ln>
        </p:spPr>
        <p:txBody>
          <a:bodyPr wrap="square" lIns="0" tIns="0" rIns="0" bIns="0" rtlCol="0"/>
          <a:lstStyle/>
          <a:p>
            <a:endParaRPr lang="fr-CA" noProof="0" dirty="0"/>
          </a:p>
        </p:txBody>
      </p:sp>
      <p:sp>
        <p:nvSpPr>
          <p:cNvPr id="42" name="object 43">
            <a:extLst>
              <a:ext uri="{FF2B5EF4-FFF2-40B4-BE49-F238E27FC236}">
                <a16:creationId xmlns:a16="http://schemas.microsoft.com/office/drawing/2014/main" id="{ADE9FE7B-B3D1-0508-E45E-4B382BD72059}"/>
              </a:ext>
            </a:extLst>
          </p:cNvPr>
          <p:cNvSpPr/>
          <p:nvPr/>
        </p:nvSpPr>
        <p:spPr>
          <a:xfrm>
            <a:off x="14577923" y="3202546"/>
            <a:ext cx="52705" cy="55122"/>
          </a:xfrm>
          <a:custGeom>
            <a:avLst/>
            <a:gdLst/>
            <a:ahLst/>
            <a:cxnLst/>
            <a:rect l="l" t="t" r="r" b="b"/>
            <a:pathLst>
              <a:path w="52705" h="52705">
                <a:moveTo>
                  <a:pt x="52476" y="52476"/>
                </a:moveTo>
                <a:lnTo>
                  <a:pt x="0" y="0"/>
                </a:lnTo>
                <a:lnTo>
                  <a:pt x="52476" y="52476"/>
                </a:lnTo>
              </a:path>
            </a:pathLst>
          </a:custGeom>
          <a:ln w="11302">
            <a:solidFill>
              <a:srgbClr val="71BC68"/>
            </a:solidFill>
          </a:ln>
        </p:spPr>
        <p:txBody>
          <a:bodyPr wrap="square" lIns="0" tIns="0" rIns="0" bIns="0" rtlCol="0"/>
          <a:lstStyle/>
          <a:p>
            <a:endParaRPr lang="fr-CA" noProof="0" dirty="0"/>
          </a:p>
        </p:txBody>
      </p:sp>
      <p:sp>
        <p:nvSpPr>
          <p:cNvPr id="43" name="object 44">
            <a:extLst>
              <a:ext uri="{FF2B5EF4-FFF2-40B4-BE49-F238E27FC236}">
                <a16:creationId xmlns:a16="http://schemas.microsoft.com/office/drawing/2014/main" id="{7E95AFCA-E478-704F-A641-792D99347AE8}"/>
              </a:ext>
            </a:extLst>
          </p:cNvPr>
          <p:cNvSpPr/>
          <p:nvPr/>
        </p:nvSpPr>
        <p:spPr>
          <a:xfrm>
            <a:off x="14620366" y="4047590"/>
            <a:ext cx="10160" cy="0"/>
          </a:xfrm>
          <a:custGeom>
            <a:avLst/>
            <a:gdLst/>
            <a:ahLst/>
            <a:cxnLst/>
            <a:rect l="l" t="t" r="r" b="b"/>
            <a:pathLst>
              <a:path w="10159">
                <a:moveTo>
                  <a:pt x="10033" y="0"/>
                </a:moveTo>
                <a:lnTo>
                  <a:pt x="0" y="0"/>
                </a:lnTo>
                <a:lnTo>
                  <a:pt x="10033" y="0"/>
                </a:lnTo>
              </a:path>
            </a:pathLst>
          </a:custGeom>
          <a:ln w="11303">
            <a:solidFill>
              <a:srgbClr val="71BC68"/>
            </a:solidFill>
          </a:ln>
        </p:spPr>
        <p:txBody>
          <a:bodyPr wrap="square" lIns="0" tIns="0" rIns="0" bIns="0" rtlCol="0"/>
          <a:lstStyle/>
          <a:p>
            <a:endParaRPr lang="fr-CA" noProof="0" dirty="0"/>
          </a:p>
        </p:txBody>
      </p:sp>
      <p:sp>
        <p:nvSpPr>
          <p:cNvPr id="44" name="object 45">
            <a:extLst>
              <a:ext uri="{FF2B5EF4-FFF2-40B4-BE49-F238E27FC236}">
                <a16:creationId xmlns:a16="http://schemas.microsoft.com/office/drawing/2014/main" id="{5E858C37-7302-CA85-4CD8-182ADEAFE7A1}"/>
              </a:ext>
            </a:extLst>
          </p:cNvPr>
          <p:cNvSpPr/>
          <p:nvPr/>
        </p:nvSpPr>
        <p:spPr>
          <a:xfrm>
            <a:off x="14475060" y="3982748"/>
            <a:ext cx="155575" cy="162711"/>
          </a:xfrm>
          <a:custGeom>
            <a:avLst/>
            <a:gdLst/>
            <a:ahLst/>
            <a:cxnLst/>
            <a:rect l="l" t="t" r="r" b="b"/>
            <a:pathLst>
              <a:path w="155575" h="155575">
                <a:moveTo>
                  <a:pt x="155340" y="0"/>
                </a:moveTo>
                <a:lnTo>
                  <a:pt x="0" y="155346"/>
                </a:lnTo>
                <a:lnTo>
                  <a:pt x="155340" y="0"/>
                </a:lnTo>
              </a:path>
            </a:pathLst>
          </a:custGeom>
          <a:ln w="11417">
            <a:solidFill>
              <a:srgbClr val="71BC68"/>
            </a:solidFill>
          </a:ln>
        </p:spPr>
        <p:txBody>
          <a:bodyPr wrap="square" lIns="0" tIns="0" rIns="0" bIns="0" rtlCol="0"/>
          <a:lstStyle/>
          <a:p>
            <a:endParaRPr lang="fr-CA" noProof="0" dirty="0"/>
          </a:p>
        </p:txBody>
      </p:sp>
      <p:sp>
        <p:nvSpPr>
          <p:cNvPr id="45" name="object 46">
            <a:extLst>
              <a:ext uri="{FF2B5EF4-FFF2-40B4-BE49-F238E27FC236}">
                <a16:creationId xmlns:a16="http://schemas.microsoft.com/office/drawing/2014/main" id="{766B52E2-73A4-2BE9-B26D-243B940A9D73}"/>
              </a:ext>
            </a:extLst>
          </p:cNvPr>
          <p:cNvSpPr/>
          <p:nvPr/>
        </p:nvSpPr>
        <p:spPr>
          <a:xfrm>
            <a:off x="14193138" y="4047590"/>
            <a:ext cx="437515" cy="0"/>
          </a:xfrm>
          <a:custGeom>
            <a:avLst/>
            <a:gdLst/>
            <a:ahLst/>
            <a:cxnLst/>
            <a:rect l="l" t="t" r="r" b="b"/>
            <a:pathLst>
              <a:path w="437515">
                <a:moveTo>
                  <a:pt x="437261" y="0"/>
                </a:moveTo>
                <a:lnTo>
                  <a:pt x="0" y="0"/>
                </a:lnTo>
                <a:lnTo>
                  <a:pt x="437261" y="0"/>
                </a:lnTo>
              </a:path>
            </a:pathLst>
          </a:custGeom>
          <a:ln w="11417">
            <a:solidFill>
              <a:srgbClr val="71BC68"/>
            </a:solidFill>
          </a:ln>
        </p:spPr>
        <p:txBody>
          <a:bodyPr wrap="square" lIns="0" tIns="0" rIns="0" bIns="0" rtlCol="0"/>
          <a:lstStyle/>
          <a:p>
            <a:endParaRPr lang="fr-CA" noProof="0" dirty="0"/>
          </a:p>
        </p:txBody>
      </p:sp>
      <p:sp>
        <p:nvSpPr>
          <p:cNvPr id="46" name="object 47">
            <a:extLst>
              <a:ext uri="{FF2B5EF4-FFF2-40B4-BE49-F238E27FC236}">
                <a16:creationId xmlns:a16="http://schemas.microsoft.com/office/drawing/2014/main" id="{859F9694-F1F7-93C4-04ED-3F6E3B26B4D7}"/>
              </a:ext>
            </a:extLst>
          </p:cNvPr>
          <p:cNvSpPr/>
          <p:nvPr/>
        </p:nvSpPr>
        <p:spPr>
          <a:xfrm>
            <a:off x="13828649" y="4047600"/>
            <a:ext cx="802005" cy="0"/>
          </a:xfrm>
          <a:custGeom>
            <a:avLst/>
            <a:gdLst/>
            <a:ahLst/>
            <a:cxnLst/>
            <a:rect l="l" t="t" r="r" b="b"/>
            <a:pathLst>
              <a:path w="802005">
                <a:moveTo>
                  <a:pt x="801751" y="0"/>
                </a:moveTo>
                <a:lnTo>
                  <a:pt x="0" y="0"/>
                </a:lnTo>
                <a:lnTo>
                  <a:pt x="801751" y="0"/>
                </a:lnTo>
              </a:path>
            </a:pathLst>
          </a:custGeom>
          <a:ln w="11303">
            <a:solidFill>
              <a:srgbClr val="71BC68"/>
            </a:solidFill>
          </a:ln>
        </p:spPr>
        <p:txBody>
          <a:bodyPr wrap="square" lIns="0" tIns="0" rIns="0" bIns="0" rtlCol="0"/>
          <a:lstStyle/>
          <a:p>
            <a:endParaRPr lang="fr-CA" noProof="0" dirty="0"/>
          </a:p>
        </p:txBody>
      </p:sp>
      <p:sp>
        <p:nvSpPr>
          <p:cNvPr id="47" name="object 48">
            <a:extLst>
              <a:ext uri="{FF2B5EF4-FFF2-40B4-BE49-F238E27FC236}">
                <a16:creationId xmlns:a16="http://schemas.microsoft.com/office/drawing/2014/main" id="{B2B8CE85-4D62-A74E-53DE-9AEA45F8DB25}"/>
              </a:ext>
            </a:extLst>
          </p:cNvPr>
          <p:cNvSpPr/>
          <p:nvPr/>
        </p:nvSpPr>
        <p:spPr>
          <a:xfrm>
            <a:off x="14160626" y="3249596"/>
            <a:ext cx="0" cy="1167533"/>
          </a:xfrm>
          <a:custGeom>
            <a:avLst/>
            <a:gdLst/>
            <a:ahLst/>
            <a:cxnLst/>
            <a:rect l="l" t="t" r="r" b="b"/>
            <a:pathLst>
              <a:path h="1116329">
                <a:moveTo>
                  <a:pt x="0" y="0"/>
                </a:moveTo>
                <a:lnTo>
                  <a:pt x="0" y="1116241"/>
                </a:lnTo>
                <a:lnTo>
                  <a:pt x="0" y="0"/>
                </a:lnTo>
                <a:close/>
              </a:path>
            </a:pathLst>
          </a:custGeom>
          <a:ln w="11303">
            <a:solidFill>
              <a:srgbClr val="71BC68"/>
            </a:solidFill>
          </a:ln>
        </p:spPr>
        <p:txBody>
          <a:bodyPr wrap="square" lIns="0" tIns="0" rIns="0" bIns="0" rtlCol="0"/>
          <a:lstStyle/>
          <a:p>
            <a:endParaRPr lang="fr-CA" noProof="0" dirty="0"/>
          </a:p>
        </p:txBody>
      </p:sp>
      <p:sp>
        <p:nvSpPr>
          <p:cNvPr id="50" name="object 51">
            <a:extLst>
              <a:ext uri="{FF2B5EF4-FFF2-40B4-BE49-F238E27FC236}">
                <a16:creationId xmlns:a16="http://schemas.microsoft.com/office/drawing/2014/main" id="{5B6B45EB-74E4-3BD5-82B3-90A1920350FD}"/>
              </a:ext>
            </a:extLst>
          </p:cNvPr>
          <p:cNvSpPr/>
          <p:nvPr/>
        </p:nvSpPr>
        <p:spPr>
          <a:xfrm>
            <a:off x="14399895" y="4474061"/>
            <a:ext cx="230504" cy="0"/>
          </a:xfrm>
          <a:custGeom>
            <a:avLst/>
            <a:gdLst/>
            <a:ahLst/>
            <a:cxnLst/>
            <a:rect l="l" t="t" r="r" b="b"/>
            <a:pathLst>
              <a:path w="230505">
                <a:moveTo>
                  <a:pt x="230505" y="0"/>
                </a:moveTo>
                <a:lnTo>
                  <a:pt x="0" y="0"/>
                </a:lnTo>
                <a:lnTo>
                  <a:pt x="230505" y="0"/>
                </a:lnTo>
              </a:path>
            </a:pathLst>
          </a:custGeom>
          <a:ln w="11417">
            <a:solidFill>
              <a:srgbClr val="71BC68"/>
            </a:solidFill>
          </a:ln>
        </p:spPr>
        <p:txBody>
          <a:bodyPr wrap="square" lIns="0" tIns="0" rIns="0" bIns="0" rtlCol="0"/>
          <a:lstStyle/>
          <a:p>
            <a:endParaRPr lang="fr-CA" noProof="0" dirty="0"/>
          </a:p>
        </p:txBody>
      </p:sp>
      <p:sp>
        <p:nvSpPr>
          <p:cNvPr id="51" name="object 52">
            <a:extLst>
              <a:ext uri="{FF2B5EF4-FFF2-40B4-BE49-F238E27FC236}">
                <a16:creationId xmlns:a16="http://schemas.microsoft.com/office/drawing/2014/main" id="{3A50F34F-9973-0D94-4CA9-04C78B31EC2E}"/>
              </a:ext>
            </a:extLst>
          </p:cNvPr>
          <p:cNvSpPr/>
          <p:nvPr/>
        </p:nvSpPr>
        <p:spPr>
          <a:xfrm>
            <a:off x="12930005" y="4474066"/>
            <a:ext cx="1240155" cy="0"/>
          </a:xfrm>
          <a:custGeom>
            <a:avLst/>
            <a:gdLst/>
            <a:ahLst/>
            <a:cxnLst/>
            <a:rect l="l" t="t" r="r" b="b"/>
            <a:pathLst>
              <a:path w="1240155">
                <a:moveTo>
                  <a:pt x="0" y="0"/>
                </a:moveTo>
                <a:lnTo>
                  <a:pt x="1239939" y="0"/>
                </a:lnTo>
                <a:lnTo>
                  <a:pt x="0" y="0"/>
                </a:lnTo>
                <a:close/>
              </a:path>
            </a:pathLst>
          </a:custGeom>
          <a:ln w="11303">
            <a:solidFill>
              <a:srgbClr val="71BC68"/>
            </a:solidFill>
          </a:ln>
        </p:spPr>
        <p:txBody>
          <a:bodyPr wrap="square" lIns="0" tIns="0" rIns="0" bIns="0" rtlCol="0"/>
          <a:lstStyle/>
          <a:p>
            <a:endParaRPr lang="fr-CA" noProof="0" dirty="0"/>
          </a:p>
        </p:txBody>
      </p:sp>
      <p:sp>
        <p:nvSpPr>
          <p:cNvPr id="55" name="object 56">
            <a:extLst>
              <a:ext uri="{FF2B5EF4-FFF2-40B4-BE49-F238E27FC236}">
                <a16:creationId xmlns:a16="http://schemas.microsoft.com/office/drawing/2014/main" id="{74A38B05-6A36-3FA0-D673-D21DC9F763C1}"/>
              </a:ext>
            </a:extLst>
          </p:cNvPr>
          <p:cNvSpPr/>
          <p:nvPr/>
        </p:nvSpPr>
        <p:spPr>
          <a:xfrm>
            <a:off x="13347130" y="4047635"/>
            <a:ext cx="1221740" cy="1277778"/>
          </a:xfrm>
          <a:custGeom>
            <a:avLst/>
            <a:gdLst/>
            <a:ahLst/>
            <a:cxnLst/>
            <a:rect l="l" t="t" r="r" b="b"/>
            <a:pathLst>
              <a:path w="1221740" h="1221739">
                <a:moveTo>
                  <a:pt x="0" y="0"/>
                </a:moveTo>
                <a:lnTo>
                  <a:pt x="1221206" y="1221219"/>
                </a:lnTo>
                <a:lnTo>
                  <a:pt x="0" y="0"/>
                </a:lnTo>
                <a:close/>
              </a:path>
            </a:pathLst>
          </a:custGeom>
          <a:ln w="11417">
            <a:solidFill>
              <a:srgbClr val="71BC68"/>
            </a:solidFill>
          </a:ln>
        </p:spPr>
        <p:txBody>
          <a:bodyPr wrap="square" lIns="0" tIns="0" rIns="0" bIns="0" rtlCol="0"/>
          <a:lstStyle/>
          <a:p>
            <a:endParaRPr lang="fr-CA" noProof="0" dirty="0"/>
          </a:p>
        </p:txBody>
      </p:sp>
      <p:sp>
        <p:nvSpPr>
          <p:cNvPr id="56" name="object 57">
            <a:extLst>
              <a:ext uri="{FF2B5EF4-FFF2-40B4-BE49-F238E27FC236}">
                <a16:creationId xmlns:a16="http://schemas.microsoft.com/office/drawing/2014/main" id="{C0231214-7351-8860-EB69-4DB72205EA52}"/>
              </a:ext>
            </a:extLst>
          </p:cNvPr>
          <p:cNvSpPr/>
          <p:nvPr/>
        </p:nvSpPr>
        <p:spPr>
          <a:xfrm>
            <a:off x="13298094" y="4471984"/>
            <a:ext cx="1319530" cy="0"/>
          </a:xfrm>
          <a:custGeom>
            <a:avLst/>
            <a:gdLst/>
            <a:ahLst/>
            <a:cxnLst/>
            <a:rect l="l" t="t" r="r" b="b"/>
            <a:pathLst>
              <a:path w="1319530">
                <a:moveTo>
                  <a:pt x="1319276" y="0"/>
                </a:moveTo>
                <a:lnTo>
                  <a:pt x="0" y="0"/>
                </a:lnTo>
                <a:lnTo>
                  <a:pt x="1319276" y="0"/>
                </a:lnTo>
                <a:close/>
              </a:path>
            </a:pathLst>
          </a:custGeom>
          <a:ln w="11417">
            <a:solidFill>
              <a:srgbClr val="71BC68"/>
            </a:solidFill>
          </a:ln>
        </p:spPr>
        <p:txBody>
          <a:bodyPr wrap="square" lIns="0" tIns="0" rIns="0" bIns="0" rtlCol="0"/>
          <a:lstStyle/>
          <a:p>
            <a:endParaRPr lang="fr-CA" noProof="0" dirty="0"/>
          </a:p>
        </p:txBody>
      </p:sp>
      <p:sp>
        <p:nvSpPr>
          <p:cNvPr id="57" name="object 58">
            <a:extLst>
              <a:ext uri="{FF2B5EF4-FFF2-40B4-BE49-F238E27FC236}">
                <a16:creationId xmlns:a16="http://schemas.microsoft.com/office/drawing/2014/main" id="{EAAF844F-F560-5640-9F42-44A81E813FA4}"/>
              </a:ext>
            </a:extLst>
          </p:cNvPr>
          <p:cNvSpPr/>
          <p:nvPr/>
        </p:nvSpPr>
        <p:spPr>
          <a:xfrm>
            <a:off x="14162607" y="3855795"/>
            <a:ext cx="0" cy="1660978"/>
          </a:xfrm>
          <a:custGeom>
            <a:avLst/>
            <a:gdLst/>
            <a:ahLst/>
            <a:cxnLst/>
            <a:rect l="l" t="t" r="r" b="b"/>
            <a:pathLst>
              <a:path h="1588135">
                <a:moveTo>
                  <a:pt x="0" y="1588084"/>
                </a:moveTo>
                <a:lnTo>
                  <a:pt x="0" y="0"/>
                </a:lnTo>
                <a:lnTo>
                  <a:pt x="0" y="1588084"/>
                </a:lnTo>
                <a:close/>
              </a:path>
            </a:pathLst>
          </a:custGeom>
          <a:ln w="11417">
            <a:solidFill>
              <a:srgbClr val="71BC68"/>
            </a:solidFill>
          </a:ln>
        </p:spPr>
        <p:txBody>
          <a:bodyPr wrap="square" lIns="0" tIns="0" rIns="0" bIns="0" rtlCol="0"/>
          <a:lstStyle/>
          <a:p>
            <a:endParaRPr lang="fr-CA" noProof="0" dirty="0"/>
          </a:p>
        </p:txBody>
      </p:sp>
      <p:sp>
        <p:nvSpPr>
          <p:cNvPr id="59" name="object 60">
            <a:extLst>
              <a:ext uri="{FF2B5EF4-FFF2-40B4-BE49-F238E27FC236}">
                <a16:creationId xmlns:a16="http://schemas.microsoft.com/office/drawing/2014/main" id="{3B6665AA-FA37-3F3E-BC82-DD65606EE20A}"/>
              </a:ext>
            </a:extLst>
          </p:cNvPr>
          <p:cNvSpPr/>
          <p:nvPr/>
        </p:nvSpPr>
        <p:spPr>
          <a:xfrm>
            <a:off x="13161863" y="4706825"/>
            <a:ext cx="776605" cy="812226"/>
          </a:xfrm>
          <a:custGeom>
            <a:avLst/>
            <a:gdLst/>
            <a:ahLst/>
            <a:cxnLst/>
            <a:rect l="l" t="t" r="r" b="b"/>
            <a:pathLst>
              <a:path w="776605" h="776604">
                <a:moveTo>
                  <a:pt x="0" y="776173"/>
                </a:moveTo>
                <a:lnTo>
                  <a:pt x="776224" y="0"/>
                </a:lnTo>
                <a:lnTo>
                  <a:pt x="0" y="776173"/>
                </a:lnTo>
                <a:close/>
              </a:path>
            </a:pathLst>
          </a:custGeom>
          <a:ln w="11303">
            <a:solidFill>
              <a:srgbClr val="71BC68"/>
            </a:solidFill>
          </a:ln>
        </p:spPr>
        <p:txBody>
          <a:bodyPr wrap="square" lIns="0" tIns="0" rIns="0" bIns="0" rtlCol="0"/>
          <a:lstStyle/>
          <a:p>
            <a:endParaRPr lang="fr-CA" noProof="0" dirty="0"/>
          </a:p>
        </p:txBody>
      </p:sp>
      <p:sp>
        <p:nvSpPr>
          <p:cNvPr id="60" name="object 61">
            <a:extLst>
              <a:ext uri="{FF2B5EF4-FFF2-40B4-BE49-F238E27FC236}">
                <a16:creationId xmlns:a16="http://schemas.microsoft.com/office/drawing/2014/main" id="{60B4FD8B-1300-FC89-3BBF-1A26ADF17BBB}"/>
              </a:ext>
            </a:extLst>
          </p:cNvPr>
          <p:cNvSpPr/>
          <p:nvPr/>
        </p:nvSpPr>
        <p:spPr>
          <a:xfrm>
            <a:off x="14365859" y="5324920"/>
            <a:ext cx="264795" cy="0"/>
          </a:xfrm>
          <a:custGeom>
            <a:avLst/>
            <a:gdLst/>
            <a:ahLst/>
            <a:cxnLst/>
            <a:rect l="l" t="t" r="r" b="b"/>
            <a:pathLst>
              <a:path w="264794">
                <a:moveTo>
                  <a:pt x="264540" y="0"/>
                </a:moveTo>
                <a:lnTo>
                  <a:pt x="0" y="0"/>
                </a:lnTo>
                <a:lnTo>
                  <a:pt x="264540" y="0"/>
                </a:lnTo>
              </a:path>
            </a:pathLst>
          </a:custGeom>
          <a:ln w="11303">
            <a:solidFill>
              <a:srgbClr val="71BC68"/>
            </a:solidFill>
          </a:ln>
        </p:spPr>
        <p:txBody>
          <a:bodyPr wrap="square" lIns="0" tIns="0" rIns="0" bIns="0" rtlCol="0"/>
          <a:lstStyle/>
          <a:p>
            <a:endParaRPr lang="fr-CA" noProof="0" dirty="0"/>
          </a:p>
        </p:txBody>
      </p:sp>
      <p:sp>
        <p:nvSpPr>
          <p:cNvPr id="61" name="object 62">
            <a:extLst>
              <a:ext uri="{FF2B5EF4-FFF2-40B4-BE49-F238E27FC236}">
                <a16:creationId xmlns:a16="http://schemas.microsoft.com/office/drawing/2014/main" id="{A05A8DF3-E6C5-CF0A-4E04-E50D2017F022}"/>
              </a:ext>
            </a:extLst>
          </p:cNvPr>
          <p:cNvSpPr/>
          <p:nvPr/>
        </p:nvSpPr>
        <p:spPr>
          <a:xfrm>
            <a:off x="13638306" y="5324915"/>
            <a:ext cx="639445" cy="0"/>
          </a:xfrm>
          <a:custGeom>
            <a:avLst/>
            <a:gdLst/>
            <a:ahLst/>
            <a:cxnLst/>
            <a:rect l="l" t="t" r="r" b="b"/>
            <a:pathLst>
              <a:path w="639444">
                <a:moveTo>
                  <a:pt x="638848" y="0"/>
                </a:moveTo>
                <a:lnTo>
                  <a:pt x="0" y="0"/>
                </a:lnTo>
                <a:lnTo>
                  <a:pt x="638848" y="0"/>
                </a:lnTo>
                <a:close/>
              </a:path>
            </a:pathLst>
          </a:custGeom>
          <a:ln w="11303">
            <a:solidFill>
              <a:srgbClr val="71BC68"/>
            </a:solidFill>
          </a:ln>
        </p:spPr>
        <p:txBody>
          <a:bodyPr wrap="square" lIns="0" tIns="0" rIns="0" bIns="0" rtlCol="0"/>
          <a:lstStyle/>
          <a:p>
            <a:endParaRPr lang="fr-CA" noProof="0" dirty="0"/>
          </a:p>
        </p:txBody>
      </p:sp>
      <p:sp>
        <p:nvSpPr>
          <p:cNvPr id="62" name="object 63">
            <a:extLst>
              <a:ext uri="{FF2B5EF4-FFF2-40B4-BE49-F238E27FC236}">
                <a16:creationId xmlns:a16="http://schemas.microsoft.com/office/drawing/2014/main" id="{1A0A13C1-D2A3-AD7F-E9FC-7C93B1A0EBF3}"/>
              </a:ext>
            </a:extLst>
          </p:cNvPr>
          <p:cNvSpPr/>
          <p:nvPr/>
        </p:nvSpPr>
        <p:spPr>
          <a:xfrm>
            <a:off x="14162607" y="5064731"/>
            <a:ext cx="0" cy="949036"/>
          </a:xfrm>
          <a:custGeom>
            <a:avLst/>
            <a:gdLst/>
            <a:ahLst/>
            <a:cxnLst/>
            <a:rect l="l" t="t" r="r" b="b"/>
            <a:pathLst>
              <a:path h="907414">
                <a:moveTo>
                  <a:pt x="0" y="907313"/>
                </a:moveTo>
                <a:lnTo>
                  <a:pt x="0" y="0"/>
                </a:lnTo>
                <a:lnTo>
                  <a:pt x="0" y="907313"/>
                </a:lnTo>
                <a:close/>
              </a:path>
            </a:pathLst>
          </a:custGeom>
          <a:ln w="11303">
            <a:solidFill>
              <a:srgbClr val="71BC68"/>
            </a:solidFill>
          </a:ln>
        </p:spPr>
        <p:txBody>
          <a:bodyPr wrap="square" lIns="0" tIns="0" rIns="0" bIns="0" rtlCol="0"/>
          <a:lstStyle/>
          <a:p>
            <a:endParaRPr lang="fr-CA" noProof="0" dirty="0"/>
          </a:p>
        </p:txBody>
      </p:sp>
      <p:sp>
        <p:nvSpPr>
          <p:cNvPr id="67" name="object 68">
            <a:extLst>
              <a:ext uri="{FF2B5EF4-FFF2-40B4-BE49-F238E27FC236}">
                <a16:creationId xmlns:a16="http://schemas.microsoft.com/office/drawing/2014/main" id="{9E257C3C-E686-D206-FDA0-578E32D6B23B}"/>
              </a:ext>
            </a:extLst>
          </p:cNvPr>
          <p:cNvSpPr/>
          <p:nvPr/>
        </p:nvSpPr>
        <p:spPr>
          <a:xfrm>
            <a:off x="14375492" y="5549606"/>
            <a:ext cx="255270" cy="266979"/>
          </a:xfrm>
          <a:custGeom>
            <a:avLst/>
            <a:gdLst/>
            <a:ahLst/>
            <a:cxnLst/>
            <a:rect l="l" t="t" r="r" b="b"/>
            <a:pathLst>
              <a:path w="255269" h="255270">
                <a:moveTo>
                  <a:pt x="254908" y="254914"/>
                </a:moveTo>
                <a:lnTo>
                  <a:pt x="0" y="0"/>
                </a:lnTo>
                <a:lnTo>
                  <a:pt x="254908" y="254914"/>
                </a:lnTo>
              </a:path>
            </a:pathLst>
          </a:custGeom>
          <a:ln w="11417">
            <a:solidFill>
              <a:srgbClr val="71BC68"/>
            </a:solidFill>
          </a:ln>
        </p:spPr>
        <p:txBody>
          <a:bodyPr wrap="square" lIns="0" tIns="0" rIns="0" bIns="0" rtlCol="0"/>
          <a:lstStyle/>
          <a:p>
            <a:endParaRPr lang="fr-CA" noProof="0" dirty="0"/>
          </a:p>
        </p:txBody>
      </p:sp>
      <p:sp>
        <p:nvSpPr>
          <p:cNvPr id="68" name="object 69">
            <a:extLst>
              <a:ext uri="{FF2B5EF4-FFF2-40B4-BE49-F238E27FC236}">
                <a16:creationId xmlns:a16="http://schemas.microsoft.com/office/drawing/2014/main" id="{10FA942A-B684-31E4-B55E-4F35EB182170}"/>
              </a:ext>
            </a:extLst>
          </p:cNvPr>
          <p:cNvSpPr/>
          <p:nvPr/>
        </p:nvSpPr>
        <p:spPr>
          <a:xfrm>
            <a:off x="14034388" y="6606363"/>
            <a:ext cx="596265" cy="664"/>
          </a:xfrm>
          <a:custGeom>
            <a:avLst/>
            <a:gdLst/>
            <a:ahLst/>
            <a:cxnLst/>
            <a:rect l="l" t="t" r="r" b="b"/>
            <a:pathLst>
              <a:path w="596265" h="635">
                <a:moveTo>
                  <a:pt x="596011" y="15"/>
                </a:moveTo>
                <a:lnTo>
                  <a:pt x="0" y="0"/>
                </a:lnTo>
                <a:lnTo>
                  <a:pt x="596011" y="15"/>
                </a:lnTo>
              </a:path>
            </a:pathLst>
          </a:custGeom>
          <a:ln w="11417">
            <a:solidFill>
              <a:srgbClr val="71BC68"/>
            </a:solidFill>
          </a:ln>
        </p:spPr>
        <p:txBody>
          <a:bodyPr wrap="square" lIns="0" tIns="0" rIns="0" bIns="0" rtlCol="0"/>
          <a:lstStyle/>
          <a:p>
            <a:endParaRPr lang="fr-CA" noProof="0" dirty="0"/>
          </a:p>
        </p:txBody>
      </p:sp>
      <p:sp>
        <p:nvSpPr>
          <p:cNvPr id="69" name="object 70">
            <a:extLst>
              <a:ext uri="{FF2B5EF4-FFF2-40B4-BE49-F238E27FC236}">
                <a16:creationId xmlns:a16="http://schemas.microsoft.com/office/drawing/2014/main" id="{45F2E895-B899-BCCE-27F4-6ADF9C4BEF44}"/>
              </a:ext>
            </a:extLst>
          </p:cNvPr>
          <p:cNvSpPr/>
          <p:nvPr/>
        </p:nvSpPr>
        <p:spPr>
          <a:xfrm>
            <a:off x="14065513" y="6078344"/>
            <a:ext cx="565150" cy="591072"/>
          </a:xfrm>
          <a:custGeom>
            <a:avLst/>
            <a:gdLst/>
            <a:ahLst/>
            <a:cxnLst/>
            <a:rect l="l" t="t" r="r" b="b"/>
            <a:pathLst>
              <a:path w="565150" h="565150">
                <a:moveTo>
                  <a:pt x="564885" y="564945"/>
                </a:moveTo>
                <a:lnTo>
                  <a:pt x="0" y="0"/>
                </a:lnTo>
                <a:lnTo>
                  <a:pt x="564885" y="564945"/>
                </a:lnTo>
              </a:path>
            </a:pathLst>
          </a:custGeom>
          <a:ln w="11417">
            <a:solidFill>
              <a:srgbClr val="71BC68"/>
            </a:solidFill>
          </a:ln>
        </p:spPr>
        <p:txBody>
          <a:bodyPr wrap="square" lIns="0" tIns="0" rIns="0" bIns="0" rtlCol="0"/>
          <a:lstStyle/>
          <a:p>
            <a:endParaRPr lang="fr-CA" noProof="0" dirty="0"/>
          </a:p>
        </p:txBody>
      </p:sp>
      <p:sp>
        <p:nvSpPr>
          <p:cNvPr id="70" name="object 71">
            <a:extLst>
              <a:ext uri="{FF2B5EF4-FFF2-40B4-BE49-F238E27FC236}">
                <a16:creationId xmlns:a16="http://schemas.microsoft.com/office/drawing/2014/main" id="{25D19347-AC8B-15F9-D20A-E4CB17E10D8E}"/>
              </a:ext>
            </a:extLst>
          </p:cNvPr>
          <p:cNvSpPr/>
          <p:nvPr/>
        </p:nvSpPr>
        <p:spPr>
          <a:xfrm>
            <a:off x="14107809" y="6606411"/>
            <a:ext cx="515620" cy="0"/>
          </a:xfrm>
          <a:custGeom>
            <a:avLst/>
            <a:gdLst/>
            <a:ahLst/>
            <a:cxnLst/>
            <a:rect l="l" t="t" r="r" b="b"/>
            <a:pathLst>
              <a:path w="515619">
                <a:moveTo>
                  <a:pt x="0" y="0"/>
                </a:moveTo>
                <a:lnTo>
                  <a:pt x="515378" y="0"/>
                </a:lnTo>
                <a:lnTo>
                  <a:pt x="0" y="0"/>
                </a:lnTo>
                <a:close/>
              </a:path>
            </a:pathLst>
          </a:custGeom>
          <a:ln w="11417">
            <a:solidFill>
              <a:srgbClr val="71BC68"/>
            </a:solidFill>
          </a:ln>
        </p:spPr>
        <p:txBody>
          <a:bodyPr wrap="square" lIns="0" tIns="0" rIns="0" bIns="0" rtlCol="0"/>
          <a:lstStyle/>
          <a:p>
            <a:endParaRPr lang="fr-CA" noProof="0" dirty="0"/>
          </a:p>
        </p:txBody>
      </p:sp>
      <p:sp>
        <p:nvSpPr>
          <p:cNvPr id="71" name="object 72">
            <a:extLst>
              <a:ext uri="{FF2B5EF4-FFF2-40B4-BE49-F238E27FC236}">
                <a16:creationId xmlns:a16="http://schemas.microsoft.com/office/drawing/2014/main" id="{F1D63B81-ED9F-B730-210B-FF5C08633748}"/>
              </a:ext>
            </a:extLst>
          </p:cNvPr>
          <p:cNvSpPr/>
          <p:nvPr/>
        </p:nvSpPr>
        <p:spPr>
          <a:xfrm>
            <a:off x="14390750" y="7032835"/>
            <a:ext cx="240029" cy="0"/>
          </a:xfrm>
          <a:custGeom>
            <a:avLst/>
            <a:gdLst/>
            <a:ahLst/>
            <a:cxnLst/>
            <a:rect l="l" t="t" r="r" b="b"/>
            <a:pathLst>
              <a:path w="240030">
                <a:moveTo>
                  <a:pt x="239648" y="0"/>
                </a:moveTo>
                <a:lnTo>
                  <a:pt x="0" y="0"/>
                </a:lnTo>
                <a:lnTo>
                  <a:pt x="239648" y="0"/>
                </a:lnTo>
              </a:path>
            </a:pathLst>
          </a:custGeom>
          <a:ln w="11303">
            <a:solidFill>
              <a:srgbClr val="71BC68"/>
            </a:solidFill>
          </a:ln>
        </p:spPr>
        <p:txBody>
          <a:bodyPr wrap="square" lIns="0" tIns="0" rIns="0" bIns="0" rtlCol="0"/>
          <a:lstStyle/>
          <a:p>
            <a:endParaRPr lang="fr-CA" noProof="0" dirty="0"/>
          </a:p>
        </p:txBody>
      </p:sp>
      <p:sp>
        <p:nvSpPr>
          <p:cNvPr id="72" name="object 73">
            <a:extLst>
              <a:ext uri="{FF2B5EF4-FFF2-40B4-BE49-F238E27FC236}">
                <a16:creationId xmlns:a16="http://schemas.microsoft.com/office/drawing/2014/main" id="{0B8428D9-F0CB-1098-6C42-BA3A77A4A90B}"/>
              </a:ext>
            </a:extLst>
          </p:cNvPr>
          <p:cNvSpPr/>
          <p:nvPr/>
        </p:nvSpPr>
        <p:spPr>
          <a:xfrm>
            <a:off x="14268371" y="6967987"/>
            <a:ext cx="362585" cy="379216"/>
          </a:xfrm>
          <a:custGeom>
            <a:avLst/>
            <a:gdLst/>
            <a:ahLst/>
            <a:cxnLst/>
            <a:rect l="l" t="t" r="r" b="b"/>
            <a:pathLst>
              <a:path w="362584" h="362584">
                <a:moveTo>
                  <a:pt x="362028" y="0"/>
                </a:moveTo>
                <a:lnTo>
                  <a:pt x="0" y="361983"/>
                </a:lnTo>
                <a:lnTo>
                  <a:pt x="362028" y="0"/>
                </a:lnTo>
              </a:path>
            </a:pathLst>
          </a:custGeom>
          <a:ln w="11417">
            <a:solidFill>
              <a:srgbClr val="71BC68"/>
            </a:solidFill>
          </a:ln>
        </p:spPr>
        <p:txBody>
          <a:bodyPr wrap="square" lIns="0" tIns="0" rIns="0" bIns="0" rtlCol="0"/>
          <a:lstStyle/>
          <a:p>
            <a:endParaRPr lang="fr-CA" noProof="0" dirty="0"/>
          </a:p>
        </p:txBody>
      </p:sp>
      <p:sp>
        <p:nvSpPr>
          <p:cNvPr id="73" name="object 74">
            <a:extLst>
              <a:ext uri="{FF2B5EF4-FFF2-40B4-BE49-F238E27FC236}">
                <a16:creationId xmlns:a16="http://schemas.microsoft.com/office/drawing/2014/main" id="{39A56249-6093-7D71-833C-99C588611F4E}"/>
              </a:ext>
            </a:extLst>
          </p:cNvPr>
          <p:cNvSpPr/>
          <p:nvPr/>
        </p:nvSpPr>
        <p:spPr>
          <a:xfrm>
            <a:off x="14568394" y="6010476"/>
            <a:ext cx="0" cy="1616482"/>
          </a:xfrm>
          <a:custGeom>
            <a:avLst/>
            <a:gdLst/>
            <a:ahLst/>
            <a:cxnLst/>
            <a:rect l="l" t="t" r="r" b="b"/>
            <a:pathLst>
              <a:path h="1545590">
                <a:moveTo>
                  <a:pt x="0" y="0"/>
                </a:moveTo>
                <a:lnTo>
                  <a:pt x="0" y="1545323"/>
                </a:lnTo>
                <a:lnTo>
                  <a:pt x="0" y="0"/>
                </a:lnTo>
                <a:close/>
              </a:path>
            </a:pathLst>
          </a:custGeom>
          <a:ln w="11417">
            <a:solidFill>
              <a:srgbClr val="71BC68"/>
            </a:solidFill>
          </a:ln>
        </p:spPr>
        <p:txBody>
          <a:bodyPr wrap="square" lIns="0" tIns="0" rIns="0" bIns="0" rtlCol="0"/>
          <a:lstStyle/>
          <a:p>
            <a:endParaRPr lang="fr-CA" noProof="0" dirty="0"/>
          </a:p>
        </p:txBody>
      </p:sp>
      <p:sp>
        <p:nvSpPr>
          <p:cNvPr id="74" name="object 75">
            <a:extLst>
              <a:ext uri="{FF2B5EF4-FFF2-40B4-BE49-F238E27FC236}">
                <a16:creationId xmlns:a16="http://schemas.microsoft.com/office/drawing/2014/main" id="{C271E6F6-ACD9-867D-53CB-6CE3CBA6E616}"/>
              </a:ext>
            </a:extLst>
          </p:cNvPr>
          <p:cNvSpPr/>
          <p:nvPr/>
        </p:nvSpPr>
        <p:spPr>
          <a:xfrm>
            <a:off x="14383003" y="6604333"/>
            <a:ext cx="247650" cy="0"/>
          </a:xfrm>
          <a:custGeom>
            <a:avLst/>
            <a:gdLst/>
            <a:ahLst/>
            <a:cxnLst/>
            <a:rect l="l" t="t" r="r" b="b"/>
            <a:pathLst>
              <a:path w="247650">
                <a:moveTo>
                  <a:pt x="247395" y="0"/>
                </a:moveTo>
                <a:lnTo>
                  <a:pt x="0" y="0"/>
                </a:lnTo>
                <a:lnTo>
                  <a:pt x="247395" y="0"/>
                </a:lnTo>
              </a:path>
            </a:pathLst>
          </a:custGeom>
          <a:ln w="11417">
            <a:solidFill>
              <a:srgbClr val="71BC68"/>
            </a:solidFill>
          </a:ln>
        </p:spPr>
        <p:txBody>
          <a:bodyPr wrap="square" lIns="0" tIns="0" rIns="0" bIns="0" rtlCol="0"/>
          <a:lstStyle/>
          <a:p>
            <a:endParaRPr lang="fr-CA" noProof="0" dirty="0"/>
          </a:p>
        </p:txBody>
      </p:sp>
      <p:sp>
        <p:nvSpPr>
          <p:cNvPr id="75" name="object 76">
            <a:extLst>
              <a:ext uri="{FF2B5EF4-FFF2-40B4-BE49-F238E27FC236}">
                <a16:creationId xmlns:a16="http://schemas.microsoft.com/office/drawing/2014/main" id="{40D9BA9C-8CCE-587C-8CAC-85D27682C49F}"/>
              </a:ext>
            </a:extLst>
          </p:cNvPr>
          <p:cNvSpPr/>
          <p:nvPr/>
        </p:nvSpPr>
        <p:spPr>
          <a:xfrm>
            <a:off x="13977828" y="7394479"/>
            <a:ext cx="652780" cy="682721"/>
          </a:xfrm>
          <a:custGeom>
            <a:avLst/>
            <a:gdLst/>
            <a:ahLst/>
            <a:cxnLst/>
            <a:rect l="l" t="t" r="r" b="b"/>
            <a:pathLst>
              <a:path w="652780" h="652779">
                <a:moveTo>
                  <a:pt x="652570" y="0"/>
                </a:moveTo>
                <a:lnTo>
                  <a:pt x="0" y="652580"/>
                </a:lnTo>
                <a:lnTo>
                  <a:pt x="652570" y="0"/>
                </a:lnTo>
              </a:path>
            </a:pathLst>
          </a:custGeom>
          <a:ln w="11303">
            <a:solidFill>
              <a:srgbClr val="71BC68"/>
            </a:solidFill>
          </a:ln>
        </p:spPr>
        <p:txBody>
          <a:bodyPr wrap="square" lIns="0" tIns="0" rIns="0" bIns="0" rtlCol="0"/>
          <a:lstStyle/>
          <a:p>
            <a:endParaRPr lang="fr-CA" noProof="0" dirty="0"/>
          </a:p>
        </p:txBody>
      </p:sp>
      <p:sp>
        <p:nvSpPr>
          <p:cNvPr id="76" name="object 77">
            <a:extLst>
              <a:ext uri="{FF2B5EF4-FFF2-40B4-BE49-F238E27FC236}">
                <a16:creationId xmlns:a16="http://schemas.microsoft.com/office/drawing/2014/main" id="{BFE7C6F4-FF4D-8067-4458-B10E4AA1DA7C}"/>
              </a:ext>
            </a:extLst>
          </p:cNvPr>
          <p:cNvSpPr/>
          <p:nvPr/>
        </p:nvSpPr>
        <p:spPr>
          <a:xfrm>
            <a:off x="14434946" y="7885789"/>
            <a:ext cx="195580" cy="0"/>
          </a:xfrm>
          <a:custGeom>
            <a:avLst/>
            <a:gdLst/>
            <a:ahLst/>
            <a:cxnLst/>
            <a:rect l="l" t="t" r="r" b="b"/>
            <a:pathLst>
              <a:path w="195580">
                <a:moveTo>
                  <a:pt x="195453" y="0"/>
                </a:moveTo>
                <a:lnTo>
                  <a:pt x="0" y="0"/>
                </a:lnTo>
                <a:lnTo>
                  <a:pt x="195453" y="0"/>
                </a:lnTo>
              </a:path>
            </a:pathLst>
          </a:custGeom>
          <a:ln w="11417">
            <a:solidFill>
              <a:srgbClr val="71BC68"/>
            </a:solidFill>
          </a:ln>
        </p:spPr>
        <p:txBody>
          <a:bodyPr wrap="square" lIns="0" tIns="0" rIns="0" bIns="0" rtlCol="0"/>
          <a:lstStyle/>
          <a:p>
            <a:endParaRPr lang="fr-CA" noProof="0" dirty="0"/>
          </a:p>
        </p:txBody>
      </p:sp>
      <p:sp>
        <p:nvSpPr>
          <p:cNvPr id="77" name="object 78">
            <a:extLst>
              <a:ext uri="{FF2B5EF4-FFF2-40B4-BE49-F238E27FC236}">
                <a16:creationId xmlns:a16="http://schemas.microsoft.com/office/drawing/2014/main" id="{AC2CAFFD-DAE4-86B5-D1D0-FD6902CCE285}"/>
              </a:ext>
            </a:extLst>
          </p:cNvPr>
          <p:cNvSpPr/>
          <p:nvPr/>
        </p:nvSpPr>
        <p:spPr>
          <a:xfrm>
            <a:off x="14400234" y="7281388"/>
            <a:ext cx="230504" cy="241077"/>
          </a:xfrm>
          <a:custGeom>
            <a:avLst/>
            <a:gdLst/>
            <a:ahLst/>
            <a:cxnLst/>
            <a:rect l="l" t="t" r="r" b="b"/>
            <a:pathLst>
              <a:path w="230505" h="230504">
                <a:moveTo>
                  <a:pt x="230164" y="230160"/>
                </a:moveTo>
                <a:lnTo>
                  <a:pt x="0" y="0"/>
                </a:lnTo>
                <a:lnTo>
                  <a:pt x="230164" y="230160"/>
                </a:lnTo>
              </a:path>
            </a:pathLst>
          </a:custGeom>
          <a:ln w="11417">
            <a:solidFill>
              <a:srgbClr val="71BC68"/>
            </a:solidFill>
          </a:ln>
        </p:spPr>
        <p:txBody>
          <a:bodyPr wrap="square" lIns="0" tIns="0" rIns="0" bIns="0" rtlCol="0"/>
          <a:lstStyle/>
          <a:p>
            <a:endParaRPr lang="fr-CA" noProof="0" dirty="0"/>
          </a:p>
        </p:txBody>
      </p:sp>
      <p:sp>
        <p:nvSpPr>
          <p:cNvPr id="78" name="object 79">
            <a:extLst>
              <a:ext uri="{FF2B5EF4-FFF2-40B4-BE49-F238E27FC236}">
                <a16:creationId xmlns:a16="http://schemas.microsoft.com/office/drawing/2014/main" id="{63D02A93-0000-65A7-B8E4-3370E8A3096A}"/>
              </a:ext>
            </a:extLst>
          </p:cNvPr>
          <p:cNvSpPr/>
          <p:nvPr/>
        </p:nvSpPr>
        <p:spPr>
          <a:xfrm>
            <a:off x="14260957" y="7457252"/>
            <a:ext cx="369570" cy="0"/>
          </a:xfrm>
          <a:custGeom>
            <a:avLst/>
            <a:gdLst/>
            <a:ahLst/>
            <a:cxnLst/>
            <a:rect l="l" t="t" r="r" b="b"/>
            <a:pathLst>
              <a:path w="369569">
                <a:moveTo>
                  <a:pt x="369442" y="0"/>
                </a:moveTo>
                <a:lnTo>
                  <a:pt x="0" y="0"/>
                </a:lnTo>
                <a:lnTo>
                  <a:pt x="369442" y="0"/>
                </a:lnTo>
              </a:path>
            </a:pathLst>
          </a:custGeom>
          <a:ln w="11417">
            <a:solidFill>
              <a:srgbClr val="71BC68"/>
            </a:solidFill>
          </a:ln>
        </p:spPr>
        <p:txBody>
          <a:bodyPr wrap="square" lIns="0" tIns="0" rIns="0" bIns="0" rtlCol="0"/>
          <a:lstStyle/>
          <a:p>
            <a:endParaRPr lang="fr-CA" noProof="0" dirty="0"/>
          </a:p>
        </p:txBody>
      </p:sp>
      <p:sp>
        <p:nvSpPr>
          <p:cNvPr id="79" name="object 80">
            <a:extLst>
              <a:ext uri="{FF2B5EF4-FFF2-40B4-BE49-F238E27FC236}">
                <a16:creationId xmlns:a16="http://schemas.microsoft.com/office/drawing/2014/main" id="{0702DDB3-3FD7-30A7-5234-BC7B9EA05088}"/>
              </a:ext>
            </a:extLst>
          </p:cNvPr>
          <p:cNvSpPr/>
          <p:nvPr/>
        </p:nvSpPr>
        <p:spPr>
          <a:xfrm>
            <a:off x="12505398" y="2322812"/>
            <a:ext cx="2088514" cy="5162249"/>
          </a:xfrm>
          <a:custGeom>
            <a:avLst/>
            <a:gdLst/>
            <a:ahLst/>
            <a:cxnLst/>
            <a:rect l="l" t="t" r="r" b="b"/>
            <a:pathLst>
              <a:path w="2088515" h="4935855">
                <a:moveTo>
                  <a:pt x="48336" y="1241374"/>
                </a:moveTo>
                <a:lnTo>
                  <a:pt x="46431" y="1231963"/>
                </a:lnTo>
                <a:lnTo>
                  <a:pt x="41249" y="1224280"/>
                </a:lnTo>
                <a:lnTo>
                  <a:pt x="33566" y="1219098"/>
                </a:lnTo>
                <a:lnTo>
                  <a:pt x="24168" y="1217206"/>
                </a:lnTo>
                <a:lnTo>
                  <a:pt x="14757" y="1219098"/>
                </a:lnTo>
                <a:lnTo>
                  <a:pt x="7073" y="1224280"/>
                </a:lnTo>
                <a:lnTo>
                  <a:pt x="1892" y="1231963"/>
                </a:lnTo>
                <a:lnTo>
                  <a:pt x="0" y="1241374"/>
                </a:lnTo>
                <a:lnTo>
                  <a:pt x="1892" y="1250772"/>
                </a:lnTo>
                <a:lnTo>
                  <a:pt x="7073" y="1258455"/>
                </a:lnTo>
                <a:lnTo>
                  <a:pt x="14757" y="1263624"/>
                </a:lnTo>
                <a:lnTo>
                  <a:pt x="24168" y="1265529"/>
                </a:lnTo>
                <a:lnTo>
                  <a:pt x="33566" y="1263624"/>
                </a:lnTo>
                <a:lnTo>
                  <a:pt x="41249" y="1258455"/>
                </a:lnTo>
                <a:lnTo>
                  <a:pt x="46431" y="1250772"/>
                </a:lnTo>
                <a:lnTo>
                  <a:pt x="48336" y="1241374"/>
                </a:lnTo>
                <a:close/>
              </a:path>
              <a:path w="2088515" h="4935855">
                <a:moveTo>
                  <a:pt x="451459" y="1239380"/>
                </a:moveTo>
                <a:lnTo>
                  <a:pt x="449922" y="1231785"/>
                </a:lnTo>
                <a:lnTo>
                  <a:pt x="445731" y="1225588"/>
                </a:lnTo>
                <a:lnTo>
                  <a:pt x="439534" y="1221397"/>
                </a:lnTo>
                <a:lnTo>
                  <a:pt x="431939" y="1219860"/>
                </a:lnTo>
                <a:lnTo>
                  <a:pt x="424332" y="1221397"/>
                </a:lnTo>
                <a:lnTo>
                  <a:pt x="418134" y="1225588"/>
                </a:lnTo>
                <a:lnTo>
                  <a:pt x="413943" y="1231785"/>
                </a:lnTo>
                <a:lnTo>
                  <a:pt x="412419" y="1239380"/>
                </a:lnTo>
                <a:lnTo>
                  <a:pt x="413943" y="1246987"/>
                </a:lnTo>
                <a:lnTo>
                  <a:pt x="418134" y="1253185"/>
                </a:lnTo>
                <a:lnTo>
                  <a:pt x="424332" y="1257376"/>
                </a:lnTo>
                <a:lnTo>
                  <a:pt x="431939" y="1258900"/>
                </a:lnTo>
                <a:lnTo>
                  <a:pt x="439534" y="1257376"/>
                </a:lnTo>
                <a:lnTo>
                  <a:pt x="445731" y="1253185"/>
                </a:lnTo>
                <a:lnTo>
                  <a:pt x="449922" y="1246987"/>
                </a:lnTo>
                <a:lnTo>
                  <a:pt x="451459" y="1239380"/>
                </a:lnTo>
                <a:close/>
              </a:path>
              <a:path w="2088515" h="4935855">
                <a:moveTo>
                  <a:pt x="452602" y="1647139"/>
                </a:moveTo>
                <a:lnTo>
                  <a:pt x="450977" y="1639100"/>
                </a:lnTo>
                <a:lnTo>
                  <a:pt x="446544" y="1632546"/>
                </a:lnTo>
                <a:lnTo>
                  <a:pt x="439978" y="1628114"/>
                </a:lnTo>
                <a:lnTo>
                  <a:pt x="431939" y="1626489"/>
                </a:lnTo>
                <a:lnTo>
                  <a:pt x="423900" y="1628114"/>
                </a:lnTo>
                <a:lnTo>
                  <a:pt x="417322" y="1632546"/>
                </a:lnTo>
                <a:lnTo>
                  <a:pt x="412902" y="1639100"/>
                </a:lnTo>
                <a:lnTo>
                  <a:pt x="411276" y="1647139"/>
                </a:lnTo>
                <a:lnTo>
                  <a:pt x="412902" y="1655191"/>
                </a:lnTo>
                <a:lnTo>
                  <a:pt x="417322" y="1661756"/>
                </a:lnTo>
                <a:lnTo>
                  <a:pt x="423900" y="1666189"/>
                </a:lnTo>
                <a:lnTo>
                  <a:pt x="431939" y="1667802"/>
                </a:lnTo>
                <a:lnTo>
                  <a:pt x="439978" y="1666189"/>
                </a:lnTo>
                <a:lnTo>
                  <a:pt x="446544" y="1661756"/>
                </a:lnTo>
                <a:lnTo>
                  <a:pt x="450977" y="1655191"/>
                </a:lnTo>
                <a:lnTo>
                  <a:pt x="452602" y="1647139"/>
                </a:lnTo>
                <a:close/>
              </a:path>
              <a:path w="2088515" h="4935855">
                <a:moveTo>
                  <a:pt x="453199" y="3278200"/>
                </a:moveTo>
                <a:lnTo>
                  <a:pt x="451523" y="3269919"/>
                </a:lnTo>
                <a:lnTo>
                  <a:pt x="446963" y="3263163"/>
                </a:lnTo>
                <a:lnTo>
                  <a:pt x="440207" y="3258604"/>
                </a:lnTo>
                <a:lnTo>
                  <a:pt x="431939" y="3256927"/>
                </a:lnTo>
                <a:lnTo>
                  <a:pt x="423659" y="3258604"/>
                </a:lnTo>
                <a:lnTo>
                  <a:pt x="416902" y="3263163"/>
                </a:lnTo>
                <a:lnTo>
                  <a:pt x="412343" y="3269919"/>
                </a:lnTo>
                <a:lnTo>
                  <a:pt x="410679" y="3278200"/>
                </a:lnTo>
                <a:lnTo>
                  <a:pt x="410679" y="3279902"/>
                </a:lnTo>
                <a:lnTo>
                  <a:pt x="431927" y="3301111"/>
                </a:lnTo>
                <a:lnTo>
                  <a:pt x="439369" y="3299739"/>
                </a:lnTo>
                <a:lnTo>
                  <a:pt x="453199" y="3279927"/>
                </a:lnTo>
                <a:lnTo>
                  <a:pt x="453199" y="3278200"/>
                </a:lnTo>
                <a:close/>
              </a:path>
              <a:path w="2088515" h="4935855">
                <a:moveTo>
                  <a:pt x="861263" y="423875"/>
                </a:moveTo>
                <a:lnTo>
                  <a:pt x="859713" y="416255"/>
                </a:lnTo>
                <a:lnTo>
                  <a:pt x="855522" y="410032"/>
                </a:lnTo>
                <a:lnTo>
                  <a:pt x="849299" y="405828"/>
                </a:lnTo>
                <a:lnTo>
                  <a:pt x="841692" y="404291"/>
                </a:lnTo>
                <a:lnTo>
                  <a:pt x="834072" y="405828"/>
                </a:lnTo>
                <a:lnTo>
                  <a:pt x="827849" y="410032"/>
                </a:lnTo>
                <a:lnTo>
                  <a:pt x="823658" y="416255"/>
                </a:lnTo>
                <a:lnTo>
                  <a:pt x="822121" y="423875"/>
                </a:lnTo>
                <a:lnTo>
                  <a:pt x="823658" y="431495"/>
                </a:lnTo>
                <a:lnTo>
                  <a:pt x="827849" y="437705"/>
                </a:lnTo>
                <a:lnTo>
                  <a:pt x="834072" y="441896"/>
                </a:lnTo>
                <a:lnTo>
                  <a:pt x="841692" y="443433"/>
                </a:lnTo>
                <a:lnTo>
                  <a:pt x="849299" y="441896"/>
                </a:lnTo>
                <a:lnTo>
                  <a:pt x="855522" y="437705"/>
                </a:lnTo>
                <a:lnTo>
                  <a:pt x="859713" y="431495"/>
                </a:lnTo>
                <a:lnTo>
                  <a:pt x="861263" y="423875"/>
                </a:lnTo>
                <a:close/>
              </a:path>
              <a:path w="2088515" h="4935855">
                <a:moveTo>
                  <a:pt x="861288" y="3278200"/>
                </a:moveTo>
                <a:lnTo>
                  <a:pt x="859751" y="3270554"/>
                </a:lnTo>
                <a:lnTo>
                  <a:pt x="855548" y="3264331"/>
                </a:lnTo>
                <a:lnTo>
                  <a:pt x="849312" y="3260128"/>
                </a:lnTo>
                <a:lnTo>
                  <a:pt x="841679" y="3258591"/>
                </a:lnTo>
                <a:lnTo>
                  <a:pt x="834047" y="3260128"/>
                </a:lnTo>
                <a:lnTo>
                  <a:pt x="827811" y="3264331"/>
                </a:lnTo>
                <a:lnTo>
                  <a:pt x="823607" y="3270554"/>
                </a:lnTo>
                <a:lnTo>
                  <a:pt x="822071" y="3278200"/>
                </a:lnTo>
                <a:lnTo>
                  <a:pt x="823607" y="3285833"/>
                </a:lnTo>
                <a:lnTo>
                  <a:pt x="827811" y="3292068"/>
                </a:lnTo>
                <a:lnTo>
                  <a:pt x="834047" y="3296272"/>
                </a:lnTo>
                <a:lnTo>
                  <a:pt x="841679" y="3297809"/>
                </a:lnTo>
                <a:lnTo>
                  <a:pt x="849312" y="3296272"/>
                </a:lnTo>
                <a:lnTo>
                  <a:pt x="855548" y="3292068"/>
                </a:lnTo>
                <a:lnTo>
                  <a:pt x="859751" y="3285833"/>
                </a:lnTo>
                <a:lnTo>
                  <a:pt x="861288" y="3278200"/>
                </a:lnTo>
                <a:close/>
              </a:path>
              <a:path w="2088515" h="4935855">
                <a:moveTo>
                  <a:pt x="861593" y="3687953"/>
                </a:moveTo>
                <a:lnTo>
                  <a:pt x="860031" y="3680206"/>
                </a:lnTo>
                <a:lnTo>
                  <a:pt x="855764" y="3673881"/>
                </a:lnTo>
                <a:lnTo>
                  <a:pt x="849426" y="3669614"/>
                </a:lnTo>
                <a:lnTo>
                  <a:pt x="841679" y="3668039"/>
                </a:lnTo>
                <a:lnTo>
                  <a:pt x="833920" y="3669614"/>
                </a:lnTo>
                <a:lnTo>
                  <a:pt x="827595" y="3673881"/>
                </a:lnTo>
                <a:lnTo>
                  <a:pt x="823328" y="3680206"/>
                </a:lnTo>
                <a:lnTo>
                  <a:pt x="821766" y="3687953"/>
                </a:lnTo>
                <a:lnTo>
                  <a:pt x="823328" y="3695712"/>
                </a:lnTo>
                <a:lnTo>
                  <a:pt x="827595" y="3702050"/>
                </a:lnTo>
                <a:lnTo>
                  <a:pt x="833920" y="3706317"/>
                </a:lnTo>
                <a:lnTo>
                  <a:pt x="841679" y="3707879"/>
                </a:lnTo>
                <a:lnTo>
                  <a:pt x="849426" y="3706317"/>
                </a:lnTo>
                <a:lnTo>
                  <a:pt x="855764" y="3702050"/>
                </a:lnTo>
                <a:lnTo>
                  <a:pt x="860031" y="3695712"/>
                </a:lnTo>
                <a:lnTo>
                  <a:pt x="861593" y="3687953"/>
                </a:lnTo>
                <a:close/>
              </a:path>
              <a:path w="2088515" h="4935855">
                <a:moveTo>
                  <a:pt x="861707" y="1647151"/>
                </a:moveTo>
                <a:lnTo>
                  <a:pt x="860132" y="1639354"/>
                </a:lnTo>
                <a:lnTo>
                  <a:pt x="855840" y="1632978"/>
                </a:lnTo>
                <a:lnTo>
                  <a:pt x="849477" y="1628698"/>
                </a:lnTo>
                <a:lnTo>
                  <a:pt x="841679" y="1627124"/>
                </a:lnTo>
                <a:lnTo>
                  <a:pt x="833882" y="1628698"/>
                </a:lnTo>
                <a:lnTo>
                  <a:pt x="827519" y="1632978"/>
                </a:lnTo>
                <a:lnTo>
                  <a:pt x="823226" y="1639354"/>
                </a:lnTo>
                <a:lnTo>
                  <a:pt x="821651" y="1647151"/>
                </a:lnTo>
                <a:lnTo>
                  <a:pt x="821651" y="1652955"/>
                </a:lnTo>
                <a:lnTo>
                  <a:pt x="824153" y="1658137"/>
                </a:lnTo>
                <a:lnTo>
                  <a:pt x="828090" y="1661782"/>
                </a:lnTo>
                <a:lnTo>
                  <a:pt x="831481" y="1665439"/>
                </a:lnTo>
                <a:lnTo>
                  <a:pt x="836295" y="1667776"/>
                </a:lnTo>
                <a:lnTo>
                  <a:pt x="847064" y="1667776"/>
                </a:lnTo>
                <a:lnTo>
                  <a:pt x="851877" y="1665439"/>
                </a:lnTo>
                <a:lnTo>
                  <a:pt x="855268" y="1661782"/>
                </a:lnTo>
                <a:lnTo>
                  <a:pt x="859205" y="1658137"/>
                </a:lnTo>
                <a:lnTo>
                  <a:pt x="861707" y="1652955"/>
                </a:lnTo>
                <a:lnTo>
                  <a:pt x="861707" y="1647151"/>
                </a:lnTo>
                <a:close/>
              </a:path>
              <a:path w="2088515" h="4935855">
                <a:moveTo>
                  <a:pt x="862050" y="833602"/>
                </a:moveTo>
                <a:lnTo>
                  <a:pt x="860450" y="825677"/>
                </a:lnTo>
                <a:lnTo>
                  <a:pt x="856081" y="819213"/>
                </a:lnTo>
                <a:lnTo>
                  <a:pt x="849604" y="814857"/>
                </a:lnTo>
                <a:lnTo>
                  <a:pt x="841692" y="813257"/>
                </a:lnTo>
                <a:lnTo>
                  <a:pt x="833767" y="814857"/>
                </a:lnTo>
                <a:lnTo>
                  <a:pt x="827290" y="819213"/>
                </a:lnTo>
                <a:lnTo>
                  <a:pt x="822934" y="825677"/>
                </a:lnTo>
                <a:lnTo>
                  <a:pt x="821334" y="833602"/>
                </a:lnTo>
                <a:lnTo>
                  <a:pt x="822934" y="841527"/>
                </a:lnTo>
                <a:lnTo>
                  <a:pt x="827290" y="847991"/>
                </a:lnTo>
                <a:lnTo>
                  <a:pt x="833767" y="852360"/>
                </a:lnTo>
                <a:lnTo>
                  <a:pt x="841692" y="853960"/>
                </a:lnTo>
                <a:lnTo>
                  <a:pt x="849604" y="852360"/>
                </a:lnTo>
                <a:lnTo>
                  <a:pt x="856081" y="847991"/>
                </a:lnTo>
                <a:lnTo>
                  <a:pt x="860450" y="841527"/>
                </a:lnTo>
                <a:lnTo>
                  <a:pt x="862050" y="833602"/>
                </a:lnTo>
                <a:close/>
              </a:path>
              <a:path w="2088515" h="4935855">
                <a:moveTo>
                  <a:pt x="862952" y="2870466"/>
                </a:moveTo>
                <a:lnTo>
                  <a:pt x="861275" y="2862186"/>
                </a:lnTo>
                <a:lnTo>
                  <a:pt x="856716" y="2855430"/>
                </a:lnTo>
                <a:lnTo>
                  <a:pt x="849960" y="2850870"/>
                </a:lnTo>
                <a:lnTo>
                  <a:pt x="841692" y="2849207"/>
                </a:lnTo>
                <a:lnTo>
                  <a:pt x="833412" y="2850870"/>
                </a:lnTo>
                <a:lnTo>
                  <a:pt x="826655" y="2855430"/>
                </a:lnTo>
                <a:lnTo>
                  <a:pt x="822096" y="2862186"/>
                </a:lnTo>
                <a:lnTo>
                  <a:pt x="820432" y="2870466"/>
                </a:lnTo>
                <a:lnTo>
                  <a:pt x="822096" y="2878734"/>
                </a:lnTo>
                <a:lnTo>
                  <a:pt x="826655" y="2885490"/>
                </a:lnTo>
                <a:lnTo>
                  <a:pt x="833412" y="2890050"/>
                </a:lnTo>
                <a:lnTo>
                  <a:pt x="841692" y="2891726"/>
                </a:lnTo>
                <a:lnTo>
                  <a:pt x="849960" y="2890050"/>
                </a:lnTo>
                <a:lnTo>
                  <a:pt x="856716" y="2885490"/>
                </a:lnTo>
                <a:lnTo>
                  <a:pt x="861275" y="2878734"/>
                </a:lnTo>
                <a:lnTo>
                  <a:pt x="862952" y="2870466"/>
                </a:lnTo>
                <a:close/>
              </a:path>
              <a:path w="2088515" h="4935855">
                <a:moveTo>
                  <a:pt x="864768" y="2056930"/>
                </a:moveTo>
                <a:lnTo>
                  <a:pt x="862952" y="2047938"/>
                </a:lnTo>
                <a:lnTo>
                  <a:pt x="857999" y="2040597"/>
                </a:lnTo>
                <a:lnTo>
                  <a:pt x="850658" y="2035644"/>
                </a:lnTo>
                <a:lnTo>
                  <a:pt x="841679" y="2033841"/>
                </a:lnTo>
                <a:lnTo>
                  <a:pt x="832688" y="2035644"/>
                </a:lnTo>
                <a:lnTo>
                  <a:pt x="825347" y="2040597"/>
                </a:lnTo>
                <a:lnTo>
                  <a:pt x="820407" y="2047938"/>
                </a:lnTo>
                <a:lnTo>
                  <a:pt x="818591" y="2056930"/>
                </a:lnTo>
                <a:lnTo>
                  <a:pt x="820407" y="2065909"/>
                </a:lnTo>
                <a:lnTo>
                  <a:pt x="825347" y="2073236"/>
                </a:lnTo>
                <a:lnTo>
                  <a:pt x="832688" y="2078177"/>
                </a:lnTo>
                <a:lnTo>
                  <a:pt x="841679" y="2079993"/>
                </a:lnTo>
                <a:lnTo>
                  <a:pt x="850658" y="2078177"/>
                </a:lnTo>
                <a:lnTo>
                  <a:pt x="857999" y="2073236"/>
                </a:lnTo>
                <a:lnTo>
                  <a:pt x="862952" y="2065909"/>
                </a:lnTo>
                <a:lnTo>
                  <a:pt x="864768" y="2056930"/>
                </a:lnTo>
                <a:close/>
              </a:path>
              <a:path w="2088515" h="4935855">
                <a:moveTo>
                  <a:pt x="1265948" y="3271088"/>
                </a:moveTo>
                <a:lnTo>
                  <a:pt x="1258557" y="3263709"/>
                </a:lnTo>
                <a:lnTo>
                  <a:pt x="1249451" y="3263709"/>
                </a:lnTo>
                <a:lnTo>
                  <a:pt x="1240345" y="3263709"/>
                </a:lnTo>
                <a:lnTo>
                  <a:pt x="1232954" y="3271088"/>
                </a:lnTo>
                <a:lnTo>
                  <a:pt x="1232954" y="3289325"/>
                </a:lnTo>
                <a:lnTo>
                  <a:pt x="1240345" y="3296704"/>
                </a:lnTo>
                <a:lnTo>
                  <a:pt x="1258557" y="3296704"/>
                </a:lnTo>
                <a:lnTo>
                  <a:pt x="1265948" y="3289325"/>
                </a:lnTo>
                <a:lnTo>
                  <a:pt x="1265948" y="3271088"/>
                </a:lnTo>
                <a:close/>
              </a:path>
              <a:path w="2088515" h="4935855">
                <a:moveTo>
                  <a:pt x="1266990" y="2453005"/>
                </a:moveTo>
                <a:lnTo>
                  <a:pt x="1259141" y="2445143"/>
                </a:lnTo>
                <a:lnTo>
                  <a:pt x="1249451" y="2445143"/>
                </a:lnTo>
                <a:lnTo>
                  <a:pt x="1245400" y="2445143"/>
                </a:lnTo>
                <a:lnTo>
                  <a:pt x="1241704" y="2446566"/>
                </a:lnTo>
                <a:lnTo>
                  <a:pt x="1238732" y="2448890"/>
                </a:lnTo>
                <a:lnTo>
                  <a:pt x="1234173" y="2451785"/>
                </a:lnTo>
                <a:lnTo>
                  <a:pt x="1231112" y="2456865"/>
                </a:lnTo>
                <a:lnTo>
                  <a:pt x="1231112" y="2468461"/>
                </a:lnTo>
                <a:lnTo>
                  <a:pt x="1234122" y="2473515"/>
                </a:lnTo>
                <a:lnTo>
                  <a:pt x="1238656" y="2476411"/>
                </a:lnTo>
                <a:lnTo>
                  <a:pt x="1241640" y="2478773"/>
                </a:lnTo>
                <a:lnTo>
                  <a:pt x="1245362" y="2480233"/>
                </a:lnTo>
                <a:lnTo>
                  <a:pt x="1259141" y="2480233"/>
                </a:lnTo>
                <a:lnTo>
                  <a:pt x="1266990" y="2472372"/>
                </a:lnTo>
                <a:lnTo>
                  <a:pt x="1266990" y="2453005"/>
                </a:lnTo>
                <a:close/>
              </a:path>
              <a:path w="2088515" h="4935855">
                <a:moveTo>
                  <a:pt x="1268653" y="424484"/>
                </a:moveTo>
                <a:lnTo>
                  <a:pt x="1247457" y="402894"/>
                </a:lnTo>
                <a:lnTo>
                  <a:pt x="1239291" y="404533"/>
                </a:lnTo>
                <a:lnTo>
                  <a:pt x="1232636" y="409028"/>
                </a:lnTo>
                <a:lnTo>
                  <a:pt x="1228140" y="415696"/>
                </a:lnTo>
                <a:lnTo>
                  <a:pt x="1226502" y="423862"/>
                </a:lnTo>
                <a:lnTo>
                  <a:pt x="1227950" y="431520"/>
                </a:lnTo>
                <a:lnTo>
                  <a:pt x="1248029" y="445084"/>
                </a:lnTo>
                <a:lnTo>
                  <a:pt x="1249451" y="445084"/>
                </a:lnTo>
                <a:lnTo>
                  <a:pt x="1256919" y="443572"/>
                </a:lnTo>
                <a:lnTo>
                  <a:pt x="1263027" y="439445"/>
                </a:lnTo>
                <a:lnTo>
                  <a:pt x="1267142" y="433336"/>
                </a:lnTo>
                <a:lnTo>
                  <a:pt x="1268653" y="425856"/>
                </a:lnTo>
                <a:lnTo>
                  <a:pt x="1268653" y="424484"/>
                </a:lnTo>
                <a:close/>
              </a:path>
              <a:path w="2088515" h="4935855">
                <a:moveTo>
                  <a:pt x="1274318" y="2870466"/>
                </a:moveTo>
                <a:lnTo>
                  <a:pt x="1272362" y="2860776"/>
                </a:lnTo>
                <a:lnTo>
                  <a:pt x="1267028" y="2852877"/>
                </a:lnTo>
                <a:lnTo>
                  <a:pt x="1259128" y="2847556"/>
                </a:lnTo>
                <a:lnTo>
                  <a:pt x="1249451" y="2845600"/>
                </a:lnTo>
                <a:lnTo>
                  <a:pt x="1239774" y="2847556"/>
                </a:lnTo>
                <a:lnTo>
                  <a:pt x="1231874" y="2852877"/>
                </a:lnTo>
                <a:lnTo>
                  <a:pt x="1226540" y="2860776"/>
                </a:lnTo>
                <a:lnTo>
                  <a:pt x="1224584" y="2870466"/>
                </a:lnTo>
                <a:lnTo>
                  <a:pt x="1226540" y="2880144"/>
                </a:lnTo>
                <a:lnTo>
                  <a:pt x="1231874" y="2888056"/>
                </a:lnTo>
                <a:lnTo>
                  <a:pt x="1239774" y="2893390"/>
                </a:lnTo>
                <a:lnTo>
                  <a:pt x="1249451" y="2895346"/>
                </a:lnTo>
                <a:lnTo>
                  <a:pt x="1259128" y="2893390"/>
                </a:lnTo>
                <a:lnTo>
                  <a:pt x="1267028" y="2888056"/>
                </a:lnTo>
                <a:lnTo>
                  <a:pt x="1272362" y="2880144"/>
                </a:lnTo>
                <a:lnTo>
                  <a:pt x="1274318" y="2870466"/>
                </a:lnTo>
                <a:close/>
              </a:path>
              <a:path w="2088515" h="4935855">
                <a:moveTo>
                  <a:pt x="1673263" y="1232509"/>
                </a:moveTo>
                <a:lnTo>
                  <a:pt x="1666074" y="1225308"/>
                </a:lnTo>
                <a:lnTo>
                  <a:pt x="1657210" y="1225308"/>
                </a:lnTo>
                <a:lnTo>
                  <a:pt x="1648345" y="1225308"/>
                </a:lnTo>
                <a:lnTo>
                  <a:pt x="1641144" y="1232509"/>
                </a:lnTo>
                <a:lnTo>
                  <a:pt x="1641144" y="1250238"/>
                </a:lnTo>
                <a:lnTo>
                  <a:pt x="1648345" y="1257439"/>
                </a:lnTo>
                <a:lnTo>
                  <a:pt x="1666074" y="1257439"/>
                </a:lnTo>
                <a:lnTo>
                  <a:pt x="1673263" y="1250238"/>
                </a:lnTo>
                <a:lnTo>
                  <a:pt x="1673263" y="1232509"/>
                </a:lnTo>
                <a:close/>
              </a:path>
              <a:path w="2088515" h="4935855">
                <a:moveTo>
                  <a:pt x="1675307" y="425856"/>
                </a:moveTo>
                <a:lnTo>
                  <a:pt x="1673885" y="418807"/>
                </a:lnTo>
                <a:lnTo>
                  <a:pt x="1670011" y="413042"/>
                </a:lnTo>
                <a:lnTo>
                  <a:pt x="1664258" y="409155"/>
                </a:lnTo>
                <a:lnTo>
                  <a:pt x="1657210" y="407733"/>
                </a:lnTo>
                <a:lnTo>
                  <a:pt x="1650161" y="409155"/>
                </a:lnTo>
                <a:lnTo>
                  <a:pt x="1644408" y="413042"/>
                </a:lnTo>
                <a:lnTo>
                  <a:pt x="1640522" y="418807"/>
                </a:lnTo>
                <a:lnTo>
                  <a:pt x="1639100" y="425856"/>
                </a:lnTo>
                <a:lnTo>
                  <a:pt x="1640522" y="432904"/>
                </a:lnTo>
                <a:lnTo>
                  <a:pt x="1644408" y="438658"/>
                </a:lnTo>
                <a:lnTo>
                  <a:pt x="1650161" y="442531"/>
                </a:lnTo>
                <a:lnTo>
                  <a:pt x="1657210" y="443953"/>
                </a:lnTo>
                <a:lnTo>
                  <a:pt x="1664258" y="442531"/>
                </a:lnTo>
                <a:lnTo>
                  <a:pt x="1670011" y="438658"/>
                </a:lnTo>
                <a:lnTo>
                  <a:pt x="1673885" y="432904"/>
                </a:lnTo>
                <a:lnTo>
                  <a:pt x="1675307" y="425856"/>
                </a:lnTo>
                <a:close/>
              </a:path>
              <a:path w="2088515" h="4935855">
                <a:moveTo>
                  <a:pt x="1675701" y="831621"/>
                </a:moveTo>
                <a:lnTo>
                  <a:pt x="1674241" y="824433"/>
                </a:lnTo>
                <a:lnTo>
                  <a:pt x="1670278" y="818553"/>
                </a:lnTo>
                <a:lnTo>
                  <a:pt x="1664398" y="814590"/>
                </a:lnTo>
                <a:lnTo>
                  <a:pt x="1657210" y="813142"/>
                </a:lnTo>
                <a:lnTo>
                  <a:pt x="1650809" y="813142"/>
                </a:lnTo>
                <a:lnTo>
                  <a:pt x="1645170" y="816406"/>
                </a:lnTo>
                <a:lnTo>
                  <a:pt x="1641856" y="821347"/>
                </a:lnTo>
                <a:lnTo>
                  <a:pt x="1638884" y="824598"/>
                </a:lnTo>
                <a:lnTo>
                  <a:pt x="1637030" y="828865"/>
                </a:lnTo>
                <a:lnTo>
                  <a:pt x="1637030" y="833602"/>
                </a:lnTo>
                <a:lnTo>
                  <a:pt x="1638452" y="840689"/>
                </a:lnTo>
                <a:lnTo>
                  <a:pt x="1642351" y="846467"/>
                </a:lnTo>
                <a:lnTo>
                  <a:pt x="1648129" y="850366"/>
                </a:lnTo>
                <a:lnTo>
                  <a:pt x="1655216" y="851789"/>
                </a:lnTo>
                <a:lnTo>
                  <a:pt x="1659102" y="851789"/>
                </a:lnTo>
                <a:lnTo>
                  <a:pt x="1662671" y="850557"/>
                </a:lnTo>
                <a:lnTo>
                  <a:pt x="1665630" y="848474"/>
                </a:lnTo>
                <a:lnTo>
                  <a:pt x="1667306" y="847534"/>
                </a:lnTo>
                <a:lnTo>
                  <a:pt x="1668780" y="846328"/>
                </a:lnTo>
                <a:lnTo>
                  <a:pt x="1670037" y="844892"/>
                </a:lnTo>
                <a:lnTo>
                  <a:pt x="1673529" y="841540"/>
                </a:lnTo>
                <a:lnTo>
                  <a:pt x="1675701" y="836841"/>
                </a:lnTo>
                <a:lnTo>
                  <a:pt x="1675701" y="831621"/>
                </a:lnTo>
                <a:close/>
              </a:path>
              <a:path w="2088515" h="4935855">
                <a:moveTo>
                  <a:pt x="1676628" y="3278200"/>
                </a:moveTo>
                <a:lnTo>
                  <a:pt x="1674939" y="3269869"/>
                </a:lnTo>
                <a:lnTo>
                  <a:pt x="1670354" y="3263061"/>
                </a:lnTo>
                <a:lnTo>
                  <a:pt x="1663560" y="3258477"/>
                </a:lnTo>
                <a:lnTo>
                  <a:pt x="1655229" y="3256800"/>
                </a:lnTo>
                <a:lnTo>
                  <a:pt x="1646885" y="3258477"/>
                </a:lnTo>
                <a:lnTo>
                  <a:pt x="1640090" y="3263061"/>
                </a:lnTo>
                <a:lnTo>
                  <a:pt x="1635506" y="3269869"/>
                </a:lnTo>
                <a:lnTo>
                  <a:pt x="1633829" y="3278200"/>
                </a:lnTo>
                <a:lnTo>
                  <a:pt x="1635506" y="3286531"/>
                </a:lnTo>
                <a:lnTo>
                  <a:pt x="1640090" y="3293338"/>
                </a:lnTo>
                <a:lnTo>
                  <a:pt x="1646885" y="3297923"/>
                </a:lnTo>
                <a:lnTo>
                  <a:pt x="1655229" y="3299612"/>
                </a:lnTo>
                <a:lnTo>
                  <a:pt x="1663560" y="3297923"/>
                </a:lnTo>
                <a:lnTo>
                  <a:pt x="1670354" y="3293338"/>
                </a:lnTo>
                <a:lnTo>
                  <a:pt x="1674939" y="3286531"/>
                </a:lnTo>
                <a:lnTo>
                  <a:pt x="1676628" y="3278200"/>
                </a:lnTo>
                <a:close/>
              </a:path>
              <a:path w="2088515" h="4935855">
                <a:moveTo>
                  <a:pt x="1676679" y="1649158"/>
                </a:moveTo>
                <a:lnTo>
                  <a:pt x="1674990" y="1640801"/>
                </a:lnTo>
                <a:lnTo>
                  <a:pt x="1670392" y="1633982"/>
                </a:lnTo>
                <a:lnTo>
                  <a:pt x="1663573" y="1629384"/>
                </a:lnTo>
                <a:lnTo>
                  <a:pt x="1655229" y="1627695"/>
                </a:lnTo>
                <a:lnTo>
                  <a:pt x="1646872" y="1629384"/>
                </a:lnTo>
                <a:lnTo>
                  <a:pt x="1640052" y="1633982"/>
                </a:lnTo>
                <a:lnTo>
                  <a:pt x="1635455" y="1640801"/>
                </a:lnTo>
                <a:lnTo>
                  <a:pt x="1633778" y="1649158"/>
                </a:lnTo>
                <a:lnTo>
                  <a:pt x="1635455" y="1657502"/>
                </a:lnTo>
                <a:lnTo>
                  <a:pt x="1640052" y="1664322"/>
                </a:lnTo>
                <a:lnTo>
                  <a:pt x="1646872" y="1668919"/>
                </a:lnTo>
                <a:lnTo>
                  <a:pt x="1655229" y="1670608"/>
                </a:lnTo>
                <a:lnTo>
                  <a:pt x="1663573" y="1668919"/>
                </a:lnTo>
                <a:lnTo>
                  <a:pt x="1670392" y="1664322"/>
                </a:lnTo>
                <a:lnTo>
                  <a:pt x="1674990" y="1657502"/>
                </a:lnTo>
                <a:lnTo>
                  <a:pt x="1676679" y="1649158"/>
                </a:lnTo>
                <a:close/>
              </a:path>
              <a:path w="2088515" h="4935855">
                <a:moveTo>
                  <a:pt x="1677568" y="2464663"/>
                </a:moveTo>
                <a:lnTo>
                  <a:pt x="1675968" y="2456751"/>
                </a:lnTo>
                <a:lnTo>
                  <a:pt x="1671599" y="2450274"/>
                </a:lnTo>
                <a:lnTo>
                  <a:pt x="1665122" y="2445905"/>
                </a:lnTo>
                <a:lnTo>
                  <a:pt x="1657197" y="2444305"/>
                </a:lnTo>
                <a:lnTo>
                  <a:pt x="1649272" y="2445905"/>
                </a:lnTo>
                <a:lnTo>
                  <a:pt x="1642808" y="2450274"/>
                </a:lnTo>
                <a:lnTo>
                  <a:pt x="1638439" y="2456751"/>
                </a:lnTo>
                <a:lnTo>
                  <a:pt x="1636826" y="2464663"/>
                </a:lnTo>
                <a:lnTo>
                  <a:pt x="1638439" y="2472601"/>
                </a:lnTo>
                <a:lnTo>
                  <a:pt x="1642808" y="2479065"/>
                </a:lnTo>
                <a:lnTo>
                  <a:pt x="1649272" y="2483434"/>
                </a:lnTo>
                <a:lnTo>
                  <a:pt x="1657197" y="2485021"/>
                </a:lnTo>
                <a:lnTo>
                  <a:pt x="1665122" y="2483434"/>
                </a:lnTo>
                <a:lnTo>
                  <a:pt x="1671599" y="2479065"/>
                </a:lnTo>
                <a:lnTo>
                  <a:pt x="1675968" y="2472601"/>
                </a:lnTo>
                <a:lnTo>
                  <a:pt x="1677568" y="2464663"/>
                </a:lnTo>
                <a:close/>
              </a:path>
              <a:path w="2088515" h="4935855">
                <a:moveTo>
                  <a:pt x="1678355" y="2054923"/>
                </a:moveTo>
                <a:lnTo>
                  <a:pt x="1676692" y="2046693"/>
                </a:lnTo>
                <a:lnTo>
                  <a:pt x="1672158" y="2039962"/>
                </a:lnTo>
                <a:lnTo>
                  <a:pt x="1665439" y="2035429"/>
                </a:lnTo>
                <a:lnTo>
                  <a:pt x="1657197" y="2033765"/>
                </a:lnTo>
                <a:lnTo>
                  <a:pt x="1648968" y="2035429"/>
                </a:lnTo>
                <a:lnTo>
                  <a:pt x="1642237" y="2039962"/>
                </a:lnTo>
                <a:lnTo>
                  <a:pt x="1637703" y="2046693"/>
                </a:lnTo>
                <a:lnTo>
                  <a:pt x="1636039" y="2054923"/>
                </a:lnTo>
                <a:lnTo>
                  <a:pt x="1637703" y="2063165"/>
                </a:lnTo>
                <a:lnTo>
                  <a:pt x="1642237" y="2069884"/>
                </a:lnTo>
                <a:lnTo>
                  <a:pt x="1648968" y="2074430"/>
                </a:lnTo>
                <a:lnTo>
                  <a:pt x="1657197" y="2076081"/>
                </a:lnTo>
                <a:lnTo>
                  <a:pt x="1665439" y="2074430"/>
                </a:lnTo>
                <a:lnTo>
                  <a:pt x="1672158" y="2069884"/>
                </a:lnTo>
                <a:lnTo>
                  <a:pt x="1676692" y="2063165"/>
                </a:lnTo>
                <a:lnTo>
                  <a:pt x="1678355" y="2054923"/>
                </a:lnTo>
                <a:close/>
              </a:path>
              <a:path w="2088515" h="4935855">
                <a:moveTo>
                  <a:pt x="2079091" y="7200"/>
                </a:moveTo>
                <a:lnTo>
                  <a:pt x="2071890" y="0"/>
                </a:lnTo>
                <a:lnTo>
                  <a:pt x="2054085" y="0"/>
                </a:lnTo>
                <a:lnTo>
                  <a:pt x="2046884" y="7200"/>
                </a:lnTo>
                <a:lnTo>
                  <a:pt x="2046884" y="25006"/>
                </a:lnTo>
                <a:lnTo>
                  <a:pt x="2054085" y="32207"/>
                </a:lnTo>
                <a:lnTo>
                  <a:pt x="2062988" y="32207"/>
                </a:lnTo>
                <a:lnTo>
                  <a:pt x="2071890" y="32207"/>
                </a:lnTo>
                <a:lnTo>
                  <a:pt x="2079091" y="25006"/>
                </a:lnTo>
                <a:lnTo>
                  <a:pt x="2079091" y="7200"/>
                </a:lnTo>
                <a:close/>
              </a:path>
              <a:path w="2088515" h="4935855">
                <a:moveTo>
                  <a:pt x="2081999" y="3678555"/>
                </a:moveTo>
                <a:lnTo>
                  <a:pt x="2074379" y="3670935"/>
                </a:lnTo>
                <a:lnTo>
                  <a:pt x="2064969" y="3670935"/>
                </a:lnTo>
                <a:lnTo>
                  <a:pt x="2055558" y="3670935"/>
                </a:lnTo>
                <a:lnTo>
                  <a:pt x="2047938" y="3678555"/>
                </a:lnTo>
                <a:lnTo>
                  <a:pt x="2047938" y="3697376"/>
                </a:lnTo>
                <a:lnTo>
                  <a:pt x="2055558" y="3704996"/>
                </a:lnTo>
                <a:lnTo>
                  <a:pt x="2074379" y="3704996"/>
                </a:lnTo>
                <a:lnTo>
                  <a:pt x="2081999" y="3697376"/>
                </a:lnTo>
                <a:lnTo>
                  <a:pt x="2081999" y="3678555"/>
                </a:lnTo>
                <a:close/>
              </a:path>
              <a:path w="2088515" h="4935855">
                <a:moveTo>
                  <a:pt x="2082533" y="4094530"/>
                </a:moveTo>
                <a:lnTo>
                  <a:pt x="2082406" y="4093324"/>
                </a:lnTo>
                <a:lnTo>
                  <a:pt x="2080501" y="4083088"/>
                </a:lnTo>
                <a:lnTo>
                  <a:pt x="2072563" y="4076166"/>
                </a:lnTo>
                <a:lnTo>
                  <a:pt x="2062988" y="4076166"/>
                </a:lnTo>
                <a:lnTo>
                  <a:pt x="2055393" y="4077703"/>
                </a:lnTo>
                <a:lnTo>
                  <a:pt x="2049183" y="4081881"/>
                </a:lnTo>
                <a:lnTo>
                  <a:pt x="2044992" y="4088104"/>
                </a:lnTo>
                <a:lnTo>
                  <a:pt x="2043455" y="4095712"/>
                </a:lnTo>
                <a:lnTo>
                  <a:pt x="2044992" y="4103319"/>
                </a:lnTo>
                <a:lnTo>
                  <a:pt x="2049183" y="4109516"/>
                </a:lnTo>
                <a:lnTo>
                  <a:pt x="2055393" y="4113707"/>
                </a:lnTo>
                <a:lnTo>
                  <a:pt x="2062988" y="4115244"/>
                </a:lnTo>
                <a:lnTo>
                  <a:pt x="2072525" y="4115244"/>
                </a:lnTo>
                <a:lnTo>
                  <a:pt x="2080437" y="4108399"/>
                </a:lnTo>
                <a:lnTo>
                  <a:pt x="2082393" y="4098188"/>
                </a:lnTo>
                <a:lnTo>
                  <a:pt x="2082533" y="4096982"/>
                </a:lnTo>
                <a:lnTo>
                  <a:pt x="2082533" y="4094530"/>
                </a:lnTo>
                <a:close/>
              </a:path>
              <a:path w="2088515" h="4935855">
                <a:moveTo>
                  <a:pt x="2082596" y="3268446"/>
                </a:moveTo>
                <a:lnTo>
                  <a:pt x="2074710" y="3260560"/>
                </a:lnTo>
                <a:lnTo>
                  <a:pt x="2064969" y="3260560"/>
                </a:lnTo>
                <a:lnTo>
                  <a:pt x="2055228" y="3260560"/>
                </a:lnTo>
                <a:lnTo>
                  <a:pt x="2047328" y="3268446"/>
                </a:lnTo>
                <a:lnTo>
                  <a:pt x="2047328" y="3287953"/>
                </a:lnTo>
                <a:lnTo>
                  <a:pt x="2055228" y="3295853"/>
                </a:lnTo>
                <a:lnTo>
                  <a:pt x="2074710" y="3295853"/>
                </a:lnTo>
                <a:lnTo>
                  <a:pt x="2082596" y="3287953"/>
                </a:lnTo>
                <a:lnTo>
                  <a:pt x="2082596" y="3268446"/>
                </a:lnTo>
                <a:close/>
              </a:path>
              <a:path w="2088515" h="4935855">
                <a:moveTo>
                  <a:pt x="2083066" y="4503458"/>
                </a:moveTo>
                <a:lnTo>
                  <a:pt x="2081491" y="4495635"/>
                </a:lnTo>
                <a:lnTo>
                  <a:pt x="2077186" y="4489259"/>
                </a:lnTo>
                <a:lnTo>
                  <a:pt x="2070811" y="4484954"/>
                </a:lnTo>
                <a:lnTo>
                  <a:pt x="2062988" y="4483379"/>
                </a:lnTo>
                <a:lnTo>
                  <a:pt x="2055177" y="4484954"/>
                </a:lnTo>
                <a:lnTo>
                  <a:pt x="2048789" y="4489259"/>
                </a:lnTo>
                <a:lnTo>
                  <a:pt x="2044484" y="4495635"/>
                </a:lnTo>
                <a:lnTo>
                  <a:pt x="2042909" y="4503458"/>
                </a:lnTo>
                <a:lnTo>
                  <a:pt x="2044484" y="4511268"/>
                </a:lnTo>
                <a:lnTo>
                  <a:pt x="2048789" y="4517656"/>
                </a:lnTo>
                <a:lnTo>
                  <a:pt x="2055177" y="4521949"/>
                </a:lnTo>
                <a:lnTo>
                  <a:pt x="2062988" y="4523537"/>
                </a:lnTo>
                <a:lnTo>
                  <a:pt x="2070811" y="4521949"/>
                </a:lnTo>
                <a:lnTo>
                  <a:pt x="2077186" y="4517656"/>
                </a:lnTo>
                <a:lnTo>
                  <a:pt x="2081491" y="4511268"/>
                </a:lnTo>
                <a:lnTo>
                  <a:pt x="2083066" y="4503458"/>
                </a:lnTo>
                <a:close/>
              </a:path>
              <a:path w="2088515" h="4935855">
                <a:moveTo>
                  <a:pt x="2087130" y="4911255"/>
                </a:moveTo>
                <a:lnTo>
                  <a:pt x="2085238" y="4901857"/>
                </a:lnTo>
                <a:lnTo>
                  <a:pt x="2080056" y="4894186"/>
                </a:lnTo>
                <a:lnTo>
                  <a:pt x="2072386" y="4889004"/>
                </a:lnTo>
                <a:lnTo>
                  <a:pt x="2062988" y="4887112"/>
                </a:lnTo>
                <a:lnTo>
                  <a:pt x="2053602" y="4889004"/>
                </a:lnTo>
                <a:lnTo>
                  <a:pt x="2045919" y="4894186"/>
                </a:lnTo>
                <a:lnTo>
                  <a:pt x="2040750" y="4901857"/>
                </a:lnTo>
                <a:lnTo>
                  <a:pt x="2038845" y="4911255"/>
                </a:lnTo>
                <a:lnTo>
                  <a:pt x="2040750" y="4920653"/>
                </a:lnTo>
                <a:lnTo>
                  <a:pt x="2045919" y="4928336"/>
                </a:lnTo>
                <a:lnTo>
                  <a:pt x="2053602" y="4933505"/>
                </a:lnTo>
                <a:lnTo>
                  <a:pt x="2062988" y="4935410"/>
                </a:lnTo>
                <a:lnTo>
                  <a:pt x="2072386" y="4933505"/>
                </a:lnTo>
                <a:lnTo>
                  <a:pt x="2080056" y="4928336"/>
                </a:lnTo>
                <a:lnTo>
                  <a:pt x="2085238" y="4920653"/>
                </a:lnTo>
                <a:lnTo>
                  <a:pt x="2087130" y="4911255"/>
                </a:lnTo>
                <a:close/>
              </a:path>
              <a:path w="2088515" h="4935855">
                <a:moveTo>
                  <a:pt x="2087765" y="425856"/>
                </a:moveTo>
                <a:lnTo>
                  <a:pt x="2085975" y="416991"/>
                </a:lnTo>
                <a:lnTo>
                  <a:pt x="2081085" y="409740"/>
                </a:lnTo>
                <a:lnTo>
                  <a:pt x="2073833" y="404863"/>
                </a:lnTo>
                <a:lnTo>
                  <a:pt x="2064969" y="403072"/>
                </a:lnTo>
                <a:lnTo>
                  <a:pt x="2056091" y="404863"/>
                </a:lnTo>
                <a:lnTo>
                  <a:pt x="2048852" y="409740"/>
                </a:lnTo>
                <a:lnTo>
                  <a:pt x="2043963" y="416991"/>
                </a:lnTo>
                <a:lnTo>
                  <a:pt x="2042172" y="425856"/>
                </a:lnTo>
                <a:lnTo>
                  <a:pt x="2043963" y="434721"/>
                </a:lnTo>
                <a:lnTo>
                  <a:pt x="2048852" y="441972"/>
                </a:lnTo>
                <a:lnTo>
                  <a:pt x="2056091" y="446862"/>
                </a:lnTo>
                <a:lnTo>
                  <a:pt x="2064969" y="448652"/>
                </a:lnTo>
                <a:lnTo>
                  <a:pt x="2073833" y="446862"/>
                </a:lnTo>
                <a:lnTo>
                  <a:pt x="2081085" y="441972"/>
                </a:lnTo>
                <a:lnTo>
                  <a:pt x="2085975" y="434721"/>
                </a:lnTo>
                <a:lnTo>
                  <a:pt x="2087765" y="425856"/>
                </a:lnTo>
                <a:close/>
              </a:path>
              <a:path w="2088515" h="4935855">
                <a:moveTo>
                  <a:pt x="2088413" y="833602"/>
                </a:moveTo>
                <a:lnTo>
                  <a:pt x="2086571" y="824471"/>
                </a:lnTo>
                <a:lnTo>
                  <a:pt x="2081542" y="817029"/>
                </a:lnTo>
                <a:lnTo>
                  <a:pt x="2074100" y="812012"/>
                </a:lnTo>
                <a:lnTo>
                  <a:pt x="2064981" y="810171"/>
                </a:lnTo>
                <a:lnTo>
                  <a:pt x="2055850" y="812012"/>
                </a:lnTo>
                <a:lnTo>
                  <a:pt x="2048408" y="817029"/>
                </a:lnTo>
                <a:lnTo>
                  <a:pt x="2043379" y="824471"/>
                </a:lnTo>
                <a:lnTo>
                  <a:pt x="2041550" y="833602"/>
                </a:lnTo>
                <a:lnTo>
                  <a:pt x="2043379" y="842721"/>
                </a:lnTo>
                <a:lnTo>
                  <a:pt x="2048408" y="850176"/>
                </a:lnTo>
                <a:lnTo>
                  <a:pt x="2055850" y="855205"/>
                </a:lnTo>
                <a:lnTo>
                  <a:pt x="2064981" y="857046"/>
                </a:lnTo>
                <a:lnTo>
                  <a:pt x="2074100" y="855205"/>
                </a:lnTo>
                <a:lnTo>
                  <a:pt x="2081542" y="850176"/>
                </a:lnTo>
                <a:lnTo>
                  <a:pt x="2086571" y="842721"/>
                </a:lnTo>
                <a:lnTo>
                  <a:pt x="2088413" y="833602"/>
                </a:lnTo>
                <a:close/>
              </a:path>
            </a:pathLst>
          </a:custGeom>
          <a:solidFill>
            <a:srgbClr val="71BC68">
              <a:alpha val="17999"/>
            </a:srgbClr>
          </a:solidFill>
        </p:spPr>
        <p:txBody>
          <a:bodyPr wrap="square" lIns="0" tIns="0" rIns="0" bIns="0" rtlCol="0"/>
          <a:lstStyle/>
          <a:p>
            <a:endParaRPr lang="fr-CA" noProof="0" dirty="0"/>
          </a:p>
        </p:txBody>
      </p:sp>
      <p:sp>
        <p:nvSpPr>
          <p:cNvPr id="3" name="ZoneTexte 2">
            <a:extLst>
              <a:ext uri="{FF2B5EF4-FFF2-40B4-BE49-F238E27FC236}">
                <a16:creationId xmlns:a16="http://schemas.microsoft.com/office/drawing/2014/main" id="{D30EB153-639E-A7E6-B73A-11D6BDC8ECCA}"/>
              </a:ext>
            </a:extLst>
          </p:cNvPr>
          <p:cNvSpPr txBox="1"/>
          <p:nvPr/>
        </p:nvSpPr>
        <p:spPr>
          <a:xfrm>
            <a:off x="1697983" y="1931519"/>
            <a:ext cx="7979417" cy="278281"/>
          </a:xfrm>
          <a:prstGeom prst="rect">
            <a:avLst/>
          </a:prstGeom>
          <a:noFill/>
        </p:spPr>
        <p:txBody>
          <a:bodyPr wrap="square" rtlCol="0">
            <a:spAutoFit/>
          </a:bodyPr>
          <a:lstStyle/>
          <a:p>
            <a:pPr>
              <a:lnSpc>
                <a:spcPts val="1275"/>
              </a:lnSpc>
              <a:spcBef>
                <a:spcPts val="875"/>
              </a:spcBef>
            </a:pPr>
            <a:r>
              <a:rPr lang="fr-CA" sz="1600" i="1" noProof="0" dirty="0">
                <a:solidFill>
                  <a:srgbClr val="EF3D42"/>
                </a:solidFill>
                <a:latin typeface="Calibri"/>
                <a:cs typeface="Calibri"/>
              </a:rPr>
              <a:t>Le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personnel</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l’entreprise</a:t>
            </a:r>
            <a:endParaRPr lang="fr-CA" sz="1600" noProof="0" dirty="0">
              <a:latin typeface="Calibri"/>
              <a:cs typeface="Calibri"/>
            </a:endParaRPr>
          </a:p>
        </p:txBody>
      </p:sp>
      <p:sp>
        <p:nvSpPr>
          <p:cNvPr id="6" name="ZoneTexte 5">
            <a:extLst>
              <a:ext uri="{FF2B5EF4-FFF2-40B4-BE49-F238E27FC236}">
                <a16:creationId xmlns:a16="http://schemas.microsoft.com/office/drawing/2014/main" id="{8096A170-1D09-B080-2913-8F0B5901F662}"/>
              </a:ext>
            </a:extLst>
          </p:cNvPr>
          <p:cNvSpPr txBox="1"/>
          <p:nvPr/>
        </p:nvSpPr>
        <p:spPr>
          <a:xfrm>
            <a:off x="1602098" y="2850070"/>
            <a:ext cx="9751702" cy="460639"/>
          </a:xfrm>
          <a:prstGeom prst="rect">
            <a:avLst/>
          </a:prstGeom>
          <a:noFill/>
        </p:spPr>
        <p:txBody>
          <a:bodyPr wrap="square" rtlCol="0">
            <a:spAutoFit/>
          </a:bodyPr>
          <a:lstStyle/>
          <a:p>
            <a:pPr marR="345440">
              <a:lnSpc>
                <a:spcPts val="1400"/>
              </a:lnSpc>
              <a:spcBef>
                <a:spcPts val="780"/>
              </a:spcBef>
            </a:pPr>
            <a:r>
              <a:rPr lang="fr-CA" sz="1600" i="1" noProof="0" dirty="0">
                <a:solidFill>
                  <a:srgbClr val="EF3D42"/>
                </a:solidFill>
                <a:latin typeface="Calibri"/>
                <a:cs typeface="Calibri"/>
              </a:rPr>
              <a:t>Les</a:t>
            </a:r>
            <a:r>
              <a:rPr lang="fr-CA" sz="1600" i="1" spc="-20" noProof="0" dirty="0">
                <a:solidFill>
                  <a:srgbClr val="EF3D42"/>
                </a:solidFill>
                <a:latin typeface="Calibri"/>
                <a:cs typeface="Calibri"/>
              </a:rPr>
              <a:t> </a:t>
            </a:r>
            <a:r>
              <a:rPr lang="fr-CA" sz="1600" i="1" spc="-10" noProof="0" dirty="0">
                <a:solidFill>
                  <a:srgbClr val="EF3D42"/>
                </a:solidFill>
                <a:latin typeface="Calibri"/>
                <a:cs typeface="Calibri"/>
              </a:rPr>
              <a:t>termes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utilisés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par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Mme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Price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pour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faire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appel</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à</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l’ouverture d’esprit </a:t>
            </a:r>
            <a:r>
              <a:rPr lang="fr-CA" sz="1600" i="1" noProof="0" dirty="0">
                <a:solidFill>
                  <a:srgbClr val="EF3D42"/>
                </a:solidFill>
                <a:latin typeface="Calibri"/>
                <a:cs typeface="Calibri"/>
              </a:rPr>
              <a:t>malgré</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nos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différences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sont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suivants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a:t>
            </a:r>
            <a:r>
              <a:rPr lang="fr-CA" sz="1600" i="1" spc="-45" noProof="0" dirty="0">
                <a:solidFill>
                  <a:srgbClr val="EF3D42"/>
                </a:solidFill>
                <a:latin typeface="Calibri"/>
                <a:cs typeface="Calibri"/>
              </a:rPr>
              <a:t> </a:t>
            </a:r>
            <a:r>
              <a:rPr lang="fr-CA" sz="1600" i="1" spc="-25" noProof="0" dirty="0">
                <a:solidFill>
                  <a:srgbClr val="EF3D42"/>
                </a:solidFill>
                <a:latin typeface="Calibri"/>
                <a:cs typeface="Calibri"/>
              </a:rPr>
              <a:t>peu </a:t>
            </a:r>
            <a:r>
              <a:rPr lang="fr-CA" sz="1600" i="1" noProof="0" dirty="0">
                <a:solidFill>
                  <a:srgbClr val="EF3D42"/>
                </a:solidFill>
                <a:latin typeface="Calibri"/>
                <a:cs typeface="Calibri"/>
              </a:rPr>
              <a:t>importe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le</a:t>
            </a:r>
            <a:r>
              <a:rPr lang="fr-CA" sz="1600" i="1" spc="-10" noProof="0" dirty="0">
                <a:solidFill>
                  <a:srgbClr val="EF3D42"/>
                </a:solidFill>
                <a:latin typeface="Calibri"/>
                <a:cs typeface="Calibri"/>
              </a:rPr>
              <a:t> sexe, l’expérience,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idées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ou</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origines</a:t>
            </a:r>
            <a:r>
              <a:rPr lang="fr-CA" sz="1600" i="1" spc="-45" noProof="0" dirty="0">
                <a:solidFill>
                  <a:srgbClr val="EF3D42"/>
                </a:solidFill>
                <a:latin typeface="Calibri"/>
                <a:cs typeface="Calibri"/>
              </a:rPr>
              <a:t> </a:t>
            </a:r>
            <a:r>
              <a:rPr lang="fr-CA" sz="1600" i="1" spc="-25" noProof="0" dirty="0">
                <a:solidFill>
                  <a:srgbClr val="EF3D42"/>
                </a:solidFill>
                <a:latin typeface="Calibri"/>
                <a:cs typeface="Calibri"/>
              </a:rPr>
              <a:t>».</a:t>
            </a:r>
            <a:endParaRPr lang="fr-CA" sz="1600" noProof="0" dirty="0">
              <a:latin typeface="Calibri"/>
              <a:cs typeface="Calibri"/>
            </a:endParaRPr>
          </a:p>
        </p:txBody>
      </p:sp>
      <p:sp>
        <p:nvSpPr>
          <p:cNvPr id="20" name="ZoneTexte 19">
            <a:extLst>
              <a:ext uri="{FF2B5EF4-FFF2-40B4-BE49-F238E27FC236}">
                <a16:creationId xmlns:a16="http://schemas.microsoft.com/office/drawing/2014/main" id="{B0B106CB-258B-EE2C-3074-6A6FF684609B}"/>
              </a:ext>
            </a:extLst>
          </p:cNvPr>
          <p:cNvSpPr txBox="1"/>
          <p:nvPr/>
        </p:nvSpPr>
        <p:spPr>
          <a:xfrm>
            <a:off x="1609581" y="4474246"/>
            <a:ext cx="9751702" cy="460639"/>
          </a:xfrm>
          <a:prstGeom prst="rect">
            <a:avLst/>
          </a:prstGeom>
          <a:noFill/>
        </p:spPr>
        <p:txBody>
          <a:bodyPr wrap="square" rtlCol="0">
            <a:spAutoFit/>
          </a:bodyPr>
          <a:lstStyle/>
          <a:p>
            <a:pPr marR="203835">
              <a:lnSpc>
                <a:spcPts val="1400"/>
              </a:lnSpc>
              <a:spcBef>
                <a:spcPts val="755"/>
              </a:spcBef>
            </a:pPr>
            <a:r>
              <a:rPr lang="fr-CA" sz="1600" i="1" noProof="0" dirty="0">
                <a:solidFill>
                  <a:srgbClr val="EF3D42"/>
                </a:solidFill>
                <a:latin typeface="Calibri"/>
                <a:cs typeface="Calibri"/>
              </a:rPr>
              <a:t>Elle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utilise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mot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a:t>
            </a:r>
            <a:r>
              <a:rPr lang="fr-CA" sz="1600" i="1" spc="-45" noProof="0" dirty="0">
                <a:solidFill>
                  <a:srgbClr val="EF3D42"/>
                </a:solidFill>
                <a:latin typeface="Calibri"/>
                <a:cs typeface="Calibri"/>
              </a:rPr>
              <a:t> </a:t>
            </a:r>
            <a:r>
              <a:rPr lang="fr-CA" sz="1600" i="1" noProof="0" dirty="0">
                <a:solidFill>
                  <a:srgbClr val="EF3D42"/>
                </a:solidFill>
                <a:latin typeface="Calibri"/>
                <a:cs typeface="Calibri"/>
              </a:rPr>
              <a:t>combat</a:t>
            </a:r>
            <a:r>
              <a:rPr lang="fr-CA" sz="1600" i="1" spc="-45" noProof="0" dirty="0">
                <a:solidFill>
                  <a:srgbClr val="EF3D42"/>
                </a:solidFill>
                <a:latin typeface="Calibri"/>
                <a:cs typeface="Calibri"/>
              </a:rPr>
              <a:t> </a:t>
            </a:r>
            <a:r>
              <a:rPr lang="fr-CA" sz="1600" i="1" noProof="0" dirty="0">
                <a:solidFill>
                  <a:srgbClr val="EF3D42"/>
                </a:solidFill>
                <a:latin typeface="Calibri"/>
                <a:cs typeface="Calibri"/>
              </a:rPr>
              <a: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pour</a:t>
            </a:r>
            <a:r>
              <a:rPr lang="fr-CA" sz="1600" i="1" spc="-10" noProof="0" dirty="0">
                <a:solidFill>
                  <a:srgbClr val="EF3D42"/>
                </a:solidFill>
                <a:latin typeface="Calibri"/>
                <a:cs typeface="Calibri"/>
              </a:rPr>
              <a:t> mettre </a:t>
            </a:r>
            <a:r>
              <a:rPr lang="fr-CA" sz="1600" i="1" spc="-20" noProof="0" dirty="0">
                <a:solidFill>
                  <a:srgbClr val="EF3D42"/>
                </a:solidFill>
                <a:latin typeface="Calibri"/>
                <a:cs typeface="Calibri"/>
              </a:rPr>
              <a:t>l’accent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sur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la</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difficulté</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d’y</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parvenir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il</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faut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se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battre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pour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y</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arriver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puisqu’il</a:t>
            </a:r>
            <a:r>
              <a:rPr lang="fr-CA" sz="1600" i="1" spc="-15" noProof="0" dirty="0">
                <a:solidFill>
                  <a:srgbClr val="EF3D42"/>
                </a:solidFill>
                <a:latin typeface="Calibri"/>
                <a:cs typeface="Calibri"/>
              </a:rPr>
              <a:t> </a:t>
            </a:r>
            <a:r>
              <a:rPr lang="fr-CA" sz="1600" i="1" spc="-25" noProof="0" dirty="0">
                <a:solidFill>
                  <a:srgbClr val="EF3D42"/>
                </a:solidFill>
                <a:latin typeface="Calibri"/>
                <a:cs typeface="Calibri"/>
              </a:rPr>
              <a:t>est </a:t>
            </a:r>
            <a:r>
              <a:rPr lang="fr-CA" sz="1600" i="1" noProof="0" dirty="0">
                <a:solidFill>
                  <a:srgbClr val="EF3D42"/>
                </a:solidFill>
                <a:latin typeface="Calibri"/>
                <a:cs typeface="Calibri"/>
              </a:rPr>
              <a:t>très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difficile</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long</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changer</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mentalités </a:t>
            </a:r>
            <a:r>
              <a:rPr lang="fr-CA" sz="1600" i="1" noProof="0" dirty="0">
                <a:solidFill>
                  <a:srgbClr val="EF3D42"/>
                </a:solidFill>
                <a:latin typeface="Calibri"/>
                <a:cs typeface="Calibri"/>
              </a:rPr>
              <a:t>des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gens.</a:t>
            </a:r>
            <a:endParaRPr lang="fr-CA" sz="1600" noProof="0" dirty="0">
              <a:latin typeface="Calibri"/>
              <a:cs typeface="Calibri"/>
            </a:endParaRPr>
          </a:p>
        </p:txBody>
      </p:sp>
      <p:sp>
        <p:nvSpPr>
          <p:cNvPr id="21" name="ZoneTexte 20">
            <a:extLst>
              <a:ext uri="{FF2B5EF4-FFF2-40B4-BE49-F238E27FC236}">
                <a16:creationId xmlns:a16="http://schemas.microsoft.com/office/drawing/2014/main" id="{F8705310-C4EA-1749-BC7C-3631830B9F94}"/>
              </a:ext>
            </a:extLst>
          </p:cNvPr>
          <p:cNvSpPr txBox="1"/>
          <p:nvPr/>
        </p:nvSpPr>
        <p:spPr>
          <a:xfrm>
            <a:off x="1650353" y="5559161"/>
            <a:ext cx="10279246" cy="460639"/>
          </a:xfrm>
          <a:prstGeom prst="rect">
            <a:avLst/>
          </a:prstGeom>
          <a:noFill/>
        </p:spPr>
        <p:txBody>
          <a:bodyPr wrap="square" rtlCol="0">
            <a:spAutoFit/>
          </a:bodyPr>
          <a:lstStyle/>
          <a:p>
            <a:pPr marR="286385">
              <a:lnSpc>
                <a:spcPts val="1400"/>
              </a:lnSpc>
              <a:spcBef>
                <a:spcPts val="780"/>
              </a:spcBef>
            </a:pPr>
            <a:r>
              <a:rPr lang="fr-CA" sz="1600" i="1" noProof="0" dirty="0">
                <a:solidFill>
                  <a:srgbClr val="EF3D42"/>
                </a:solidFill>
                <a:latin typeface="Calibri"/>
                <a:cs typeface="Calibri"/>
              </a:rPr>
              <a:t>Elle</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garde</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espoir</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malgré</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tout,</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car</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elle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a</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vu</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des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leadeurs</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des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cadres</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supérieures</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supérieurs</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dénoncer</a:t>
            </a:r>
            <a:r>
              <a:rPr lang="fr-CA" sz="1600" i="1" spc="-20" noProof="0" dirty="0">
                <a:solidFill>
                  <a:srgbClr val="EF3D42"/>
                </a:solidFill>
                <a:latin typeface="Calibri"/>
                <a:cs typeface="Calibri"/>
              </a:rPr>
              <a:t> </a:t>
            </a:r>
            <a:r>
              <a:rPr lang="fr-CA" sz="1600" i="1" spc="-10" noProof="0" dirty="0">
                <a:solidFill>
                  <a:srgbClr val="EF3D42"/>
                </a:solidFill>
                <a:latin typeface="Calibri"/>
                <a:cs typeface="Calibri"/>
              </a:rPr>
              <a:t>cette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réalité</a:t>
            </a:r>
            <a:r>
              <a:rPr lang="fr-CA" sz="1600" i="1" spc="-20" noProof="0" dirty="0">
                <a:solidFill>
                  <a:srgbClr val="EF3D42"/>
                </a:solidFill>
                <a:latin typeface="Calibri"/>
                <a:cs typeface="Calibri"/>
              </a:rPr>
              <a:t> </a:t>
            </a:r>
            <a:r>
              <a:rPr lang="fr-CA" sz="1600" i="1" spc="-25" noProof="0" dirty="0">
                <a:solidFill>
                  <a:srgbClr val="EF3D42"/>
                </a:solidFill>
                <a:latin typeface="Calibri"/>
                <a:cs typeface="Calibri"/>
              </a:rPr>
              <a:t>et </a:t>
            </a:r>
            <a:r>
              <a:rPr lang="fr-CA" sz="1600" i="1" spc="-10" noProof="0" dirty="0">
                <a:solidFill>
                  <a:srgbClr val="EF3D42"/>
                </a:solidFill>
                <a:latin typeface="Calibri"/>
                <a:cs typeface="Calibri"/>
              </a:rPr>
              <a:t>s’exprimer</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en</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faveur</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la</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diversité.</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Cela</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prouve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qu’ils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sont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sensibles</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à</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la</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cause</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désirent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que</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cela</a:t>
            </a:r>
            <a:r>
              <a:rPr lang="fr-CA" sz="1600" i="1" spc="-20" noProof="0" dirty="0">
                <a:solidFill>
                  <a:srgbClr val="EF3D42"/>
                </a:solidFill>
                <a:latin typeface="Calibri"/>
                <a:cs typeface="Calibri"/>
              </a:rPr>
              <a:t> </a:t>
            </a:r>
            <a:r>
              <a:rPr lang="fr-CA" sz="1600" i="1" spc="-10" noProof="0" dirty="0">
                <a:solidFill>
                  <a:srgbClr val="EF3D42"/>
                </a:solidFill>
                <a:latin typeface="Calibri"/>
                <a:cs typeface="Calibri"/>
              </a:rPr>
              <a:t>change.</a:t>
            </a:r>
            <a:endParaRPr lang="fr-CA" sz="1600" noProof="0" dirty="0">
              <a:latin typeface="Calibri"/>
              <a:cs typeface="Calibri"/>
            </a:endParaRPr>
          </a:p>
        </p:txBody>
      </p:sp>
      <p:sp>
        <p:nvSpPr>
          <p:cNvPr id="22" name="ZoneTexte 21">
            <a:extLst>
              <a:ext uri="{FF2B5EF4-FFF2-40B4-BE49-F238E27FC236}">
                <a16:creationId xmlns:a16="http://schemas.microsoft.com/office/drawing/2014/main" id="{8AE0D0A8-39CA-59EA-1BDA-19729CFBFF52}"/>
              </a:ext>
            </a:extLst>
          </p:cNvPr>
          <p:cNvSpPr txBox="1"/>
          <p:nvPr/>
        </p:nvSpPr>
        <p:spPr>
          <a:xfrm>
            <a:off x="1600140" y="6965298"/>
            <a:ext cx="11045552" cy="281103"/>
          </a:xfrm>
          <a:prstGeom prst="rect">
            <a:avLst/>
          </a:prstGeom>
          <a:noFill/>
        </p:spPr>
        <p:txBody>
          <a:bodyPr wrap="square" rtlCol="0">
            <a:spAutoFit/>
          </a:bodyPr>
          <a:lstStyle/>
          <a:p>
            <a:pPr marL="0" marR="0" lvl="0" indent="0" defTabSz="914400" eaLnBrk="1" fontAlgn="auto" latinLnBrk="0" hangingPunct="1">
              <a:lnSpc>
                <a:spcPts val="1420"/>
              </a:lnSpc>
              <a:spcBef>
                <a:spcPts val="875"/>
              </a:spcBef>
              <a:spcAft>
                <a:spcPts val="0"/>
              </a:spcAft>
              <a:buClrTx/>
              <a:buSzTx/>
              <a:buFontTx/>
              <a:buNone/>
              <a:tabLst/>
              <a:defRPr/>
            </a:pPr>
            <a:r>
              <a:rPr lang="fr-CA" sz="1600" i="1" dirty="0">
                <a:solidFill>
                  <a:srgbClr val="EF3D42"/>
                </a:solidFill>
                <a:latin typeface="Calibri"/>
                <a:cs typeface="Calibri"/>
              </a:rPr>
              <a:t>Elle est importante, mais ne suffit pas. Il faut également impliquer le personnel dans le processus de la valorisation de la diversité.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06173" y="498071"/>
            <a:ext cx="2218055" cy="587981"/>
          </a:xfrm>
          <a:prstGeom prst="rect">
            <a:avLst/>
          </a:prstGeom>
        </p:spPr>
        <p:txBody>
          <a:bodyPr vert="horz" wrap="square" lIns="0" tIns="20955" rIns="0" bIns="0" rtlCol="0">
            <a:spAutoFit/>
          </a:bodyPr>
          <a:lstStyle/>
          <a:p>
            <a:pPr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algn="ctr">
              <a:lnSpc>
                <a:spcPct val="100000"/>
              </a:lnSpc>
              <a:spcBef>
                <a:spcPts val="100"/>
              </a:spcBef>
            </a:pPr>
            <a:r>
              <a:rPr lang="fr-CA" sz="2000" b="1" spc="-10" noProof="0" dirty="0">
                <a:solidFill>
                  <a:srgbClr val="007569"/>
                </a:solidFill>
                <a:latin typeface="Calibri"/>
                <a:cs typeface="Calibri"/>
              </a:rPr>
              <a:t>ACTIVITÉS</a:t>
            </a:r>
            <a:endParaRPr lang="fr-CA" sz="2000" noProof="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2440401524"/>
              </p:ext>
            </p:extLst>
          </p:nvPr>
        </p:nvGraphicFramePr>
        <p:xfrm>
          <a:off x="2667000" y="2209800"/>
          <a:ext cx="9448800" cy="3800755"/>
        </p:xfrm>
        <a:graphic>
          <a:graphicData uri="http://schemas.openxmlformats.org/drawingml/2006/table">
            <a:tbl>
              <a:tblPr firstRow="1" bandRow="1">
                <a:tableStyleId>{2D5ABB26-0587-4C30-8999-92F81FD0307C}</a:tableStyleId>
              </a:tblPr>
              <a:tblGrid>
                <a:gridCol w="9448800">
                  <a:extLst>
                    <a:ext uri="{9D8B030D-6E8A-4147-A177-3AD203B41FA5}">
                      <a16:colId xmlns:a16="http://schemas.microsoft.com/office/drawing/2014/main" val="20000"/>
                    </a:ext>
                  </a:extLst>
                </a:gridCol>
              </a:tblGrid>
              <a:tr h="1182383">
                <a:tc>
                  <a:txBody>
                    <a:bodyPr/>
                    <a:lstStyle/>
                    <a:p>
                      <a:pPr>
                        <a:lnSpc>
                          <a:spcPct val="100000"/>
                        </a:lnSpc>
                      </a:pPr>
                      <a:r>
                        <a:rPr lang="fr-CA" sz="1700" b="1" noProof="0" dirty="0">
                          <a:solidFill>
                            <a:srgbClr val="5FA056"/>
                          </a:solidFill>
                          <a:latin typeface="+mn-lt"/>
                          <a:cs typeface="Calibri"/>
                        </a:rPr>
                        <a:t>1.</a:t>
                      </a:r>
                      <a:r>
                        <a:rPr lang="fr-CA" sz="1700" b="1" spc="-10" noProof="0" dirty="0">
                          <a:solidFill>
                            <a:srgbClr val="5FA056"/>
                          </a:solidFill>
                          <a:latin typeface="+mn-lt"/>
                          <a:cs typeface="Calibri"/>
                        </a:rPr>
                        <a:t> </a:t>
                      </a:r>
                      <a:r>
                        <a:rPr lang="fr-CA" sz="1700" spc="-25" noProof="0" dirty="0">
                          <a:solidFill>
                            <a:srgbClr val="231F20"/>
                          </a:solidFill>
                          <a:latin typeface="+mn-lt"/>
                          <a:cs typeface="Calibri"/>
                        </a:rPr>
                        <a:t>L’auteure</a:t>
                      </a:r>
                      <a:r>
                        <a:rPr lang="fr-CA" sz="1700" spc="-10" noProof="0" dirty="0">
                          <a:solidFill>
                            <a:srgbClr val="231F20"/>
                          </a:solidFill>
                          <a:latin typeface="+mn-lt"/>
                          <a:cs typeface="Calibri"/>
                        </a:rPr>
                        <a:t> </a:t>
                      </a:r>
                      <a:r>
                        <a:rPr lang="fr-CA" sz="1700" noProof="0" dirty="0">
                          <a:solidFill>
                            <a:srgbClr val="231F20"/>
                          </a:solidFill>
                          <a:latin typeface="+mn-lt"/>
                          <a:cs typeface="Calibri"/>
                        </a:rPr>
                        <a:t>dit</a:t>
                      </a:r>
                      <a:r>
                        <a:rPr lang="fr-CA" sz="1700" spc="-10" noProof="0" dirty="0">
                          <a:solidFill>
                            <a:srgbClr val="231F20"/>
                          </a:solidFill>
                          <a:latin typeface="+mn-lt"/>
                          <a:cs typeface="Calibri"/>
                        </a:rPr>
                        <a:t> </a:t>
                      </a:r>
                      <a:r>
                        <a:rPr lang="fr-CA" sz="1700" noProof="0" dirty="0">
                          <a:solidFill>
                            <a:srgbClr val="231F20"/>
                          </a:solidFill>
                          <a:latin typeface="+mn-lt"/>
                          <a:cs typeface="Calibri"/>
                        </a:rPr>
                        <a:t>:</a:t>
                      </a:r>
                      <a:r>
                        <a:rPr lang="fr-CA" sz="1700" spc="-10" noProof="0" dirty="0">
                          <a:solidFill>
                            <a:srgbClr val="231F20"/>
                          </a:solidFill>
                          <a:latin typeface="+mn-lt"/>
                          <a:cs typeface="Calibri"/>
                        </a:rPr>
                        <a:t> </a:t>
                      </a:r>
                      <a:r>
                        <a:rPr lang="fr-CA" sz="1700" noProof="0" dirty="0">
                          <a:solidFill>
                            <a:srgbClr val="231F20"/>
                          </a:solidFill>
                          <a:latin typeface="+mn-lt"/>
                          <a:cs typeface="Calibri"/>
                        </a:rPr>
                        <a:t>«</a:t>
                      </a:r>
                      <a:r>
                        <a:rPr lang="fr-CA" sz="1700" spc="-45" noProof="0" dirty="0">
                          <a:solidFill>
                            <a:srgbClr val="231F20"/>
                          </a:solidFill>
                          <a:latin typeface="+mn-lt"/>
                          <a:cs typeface="Calibri"/>
                        </a:rPr>
                        <a:t> </a:t>
                      </a:r>
                      <a:r>
                        <a:rPr lang="fr-CA" sz="1700" noProof="0" dirty="0">
                          <a:solidFill>
                            <a:srgbClr val="231F20"/>
                          </a:solidFill>
                          <a:latin typeface="+mn-lt"/>
                          <a:cs typeface="Calibri"/>
                        </a:rPr>
                        <a:t>Les</a:t>
                      </a:r>
                      <a:r>
                        <a:rPr lang="fr-CA" sz="1700" spc="-15" noProof="0" dirty="0">
                          <a:solidFill>
                            <a:srgbClr val="231F20"/>
                          </a:solidFill>
                          <a:latin typeface="+mn-lt"/>
                          <a:cs typeface="Calibri"/>
                        </a:rPr>
                        <a:t> </a:t>
                      </a:r>
                      <a:r>
                        <a:rPr lang="fr-CA" sz="1700" spc="-10" noProof="0" dirty="0">
                          <a:solidFill>
                            <a:srgbClr val="231F20"/>
                          </a:solidFill>
                          <a:latin typeface="+mn-lt"/>
                          <a:cs typeface="Calibri"/>
                        </a:rPr>
                        <a:t>entreprises</a:t>
                      </a:r>
                      <a:r>
                        <a:rPr lang="fr-CA" sz="1700" spc="-15" noProof="0" dirty="0">
                          <a:solidFill>
                            <a:srgbClr val="231F20"/>
                          </a:solidFill>
                          <a:latin typeface="+mn-lt"/>
                          <a:cs typeface="Calibri"/>
                        </a:rPr>
                        <a:t> </a:t>
                      </a:r>
                      <a:r>
                        <a:rPr lang="fr-CA" sz="1700" noProof="0" dirty="0">
                          <a:solidFill>
                            <a:srgbClr val="231F20"/>
                          </a:solidFill>
                          <a:latin typeface="+mn-lt"/>
                          <a:cs typeface="Calibri"/>
                        </a:rPr>
                        <a:t>doivent</a:t>
                      </a:r>
                      <a:r>
                        <a:rPr lang="fr-CA" sz="1700" spc="-10" noProof="0" dirty="0">
                          <a:solidFill>
                            <a:srgbClr val="231F20"/>
                          </a:solidFill>
                          <a:latin typeface="+mn-lt"/>
                          <a:cs typeface="Calibri"/>
                        </a:rPr>
                        <a:t> </a:t>
                      </a:r>
                      <a:r>
                        <a:rPr lang="fr-CA" sz="1700" noProof="0" dirty="0">
                          <a:solidFill>
                            <a:srgbClr val="231F20"/>
                          </a:solidFill>
                          <a:latin typeface="+mn-lt"/>
                          <a:cs typeface="Calibri"/>
                        </a:rPr>
                        <a:t>[…]</a:t>
                      </a:r>
                      <a:r>
                        <a:rPr lang="fr-CA" sz="1700" spc="-10" noProof="0" dirty="0">
                          <a:solidFill>
                            <a:srgbClr val="231F20"/>
                          </a:solidFill>
                          <a:latin typeface="+mn-lt"/>
                          <a:cs typeface="Calibri"/>
                        </a:rPr>
                        <a:t> </a:t>
                      </a:r>
                      <a:r>
                        <a:rPr lang="fr-CA" sz="1700" noProof="0" dirty="0">
                          <a:solidFill>
                            <a:srgbClr val="231F20"/>
                          </a:solidFill>
                          <a:latin typeface="+mn-lt"/>
                          <a:cs typeface="Calibri"/>
                        </a:rPr>
                        <a:t>trouver</a:t>
                      </a:r>
                      <a:r>
                        <a:rPr lang="fr-CA" sz="1700" spc="-10" noProof="0" dirty="0">
                          <a:solidFill>
                            <a:srgbClr val="231F20"/>
                          </a:solidFill>
                          <a:latin typeface="+mn-lt"/>
                          <a:cs typeface="Calibri"/>
                        </a:rPr>
                        <a:t> </a:t>
                      </a:r>
                      <a:r>
                        <a:rPr lang="fr-CA" sz="1700" noProof="0" dirty="0">
                          <a:solidFill>
                            <a:srgbClr val="231F20"/>
                          </a:solidFill>
                          <a:latin typeface="+mn-lt"/>
                          <a:cs typeface="Calibri"/>
                        </a:rPr>
                        <a:t>un</a:t>
                      </a:r>
                      <a:r>
                        <a:rPr lang="fr-CA" sz="1700" spc="-15" noProof="0" dirty="0">
                          <a:solidFill>
                            <a:srgbClr val="231F20"/>
                          </a:solidFill>
                          <a:latin typeface="+mn-lt"/>
                          <a:cs typeface="Calibri"/>
                        </a:rPr>
                        <a:t> </a:t>
                      </a:r>
                      <a:r>
                        <a:rPr lang="fr-CA" sz="1700" noProof="0" dirty="0">
                          <a:solidFill>
                            <a:srgbClr val="231F20"/>
                          </a:solidFill>
                          <a:latin typeface="+mn-lt"/>
                          <a:cs typeface="Calibri"/>
                        </a:rPr>
                        <a:t>moyen</a:t>
                      </a:r>
                      <a:r>
                        <a:rPr lang="fr-CA" sz="1700" spc="-15" noProof="0" dirty="0">
                          <a:solidFill>
                            <a:srgbClr val="231F20"/>
                          </a:solidFill>
                          <a:latin typeface="+mn-lt"/>
                          <a:cs typeface="Calibri"/>
                        </a:rPr>
                        <a:t> </a:t>
                      </a:r>
                      <a:r>
                        <a:rPr lang="fr-CA" sz="1700" spc="-20" noProof="0" dirty="0">
                          <a:solidFill>
                            <a:srgbClr val="231F20"/>
                          </a:solidFill>
                          <a:latin typeface="+mn-lt"/>
                          <a:cs typeface="Calibri"/>
                        </a:rPr>
                        <a:t>d’affecter</a:t>
                      </a:r>
                      <a:r>
                        <a:rPr lang="fr-CA" sz="1700" spc="-10" noProof="0" dirty="0">
                          <a:solidFill>
                            <a:srgbClr val="231F20"/>
                          </a:solidFill>
                          <a:latin typeface="+mn-lt"/>
                          <a:cs typeface="Calibri"/>
                        </a:rPr>
                        <a:t> </a:t>
                      </a:r>
                      <a:r>
                        <a:rPr lang="fr-CA" sz="1700" spc="-20" noProof="0" dirty="0">
                          <a:solidFill>
                            <a:srgbClr val="231F20"/>
                          </a:solidFill>
                          <a:latin typeface="+mn-lt"/>
                          <a:cs typeface="Calibri"/>
                        </a:rPr>
                        <a:t>l’attitude</a:t>
                      </a:r>
                      <a:r>
                        <a:rPr lang="fr-CA" sz="1700" spc="-10" noProof="0" dirty="0">
                          <a:solidFill>
                            <a:srgbClr val="231F20"/>
                          </a:solidFill>
                          <a:latin typeface="+mn-lt"/>
                          <a:cs typeface="Calibri"/>
                        </a:rPr>
                        <a:t> </a:t>
                      </a:r>
                      <a:r>
                        <a:rPr lang="fr-CA" sz="1700" noProof="0" dirty="0">
                          <a:solidFill>
                            <a:srgbClr val="231F20"/>
                          </a:solidFill>
                          <a:latin typeface="+mn-lt"/>
                          <a:cs typeface="Calibri"/>
                        </a:rPr>
                        <a:t>de</a:t>
                      </a:r>
                      <a:r>
                        <a:rPr lang="fr-CA" sz="1700" spc="-10" noProof="0" dirty="0">
                          <a:solidFill>
                            <a:srgbClr val="231F20"/>
                          </a:solidFill>
                          <a:latin typeface="+mn-lt"/>
                          <a:cs typeface="Calibri"/>
                        </a:rPr>
                        <a:t> </a:t>
                      </a:r>
                      <a:r>
                        <a:rPr lang="fr-CA" sz="1700" noProof="0" dirty="0">
                          <a:solidFill>
                            <a:srgbClr val="231F20"/>
                          </a:solidFill>
                          <a:latin typeface="+mn-lt"/>
                          <a:cs typeface="Calibri"/>
                        </a:rPr>
                        <a:t>leurs</a:t>
                      </a:r>
                      <a:r>
                        <a:rPr lang="fr-CA" sz="1700" spc="-15" noProof="0" dirty="0">
                          <a:solidFill>
                            <a:srgbClr val="231F20"/>
                          </a:solidFill>
                          <a:latin typeface="+mn-lt"/>
                          <a:cs typeface="Calibri"/>
                        </a:rPr>
                        <a:t> </a:t>
                      </a:r>
                      <a:r>
                        <a:rPr lang="fr-CA" sz="1700" spc="-10" noProof="0" dirty="0">
                          <a:solidFill>
                            <a:srgbClr val="231F20"/>
                          </a:solidFill>
                          <a:latin typeface="+mn-lt"/>
                          <a:cs typeface="Calibri"/>
                        </a:rPr>
                        <a:t>employés </a:t>
                      </a:r>
                      <a:r>
                        <a:rPr lang="fr-CA" sz="1700" noProof="0" dirty="0">
                          <a:solidFill>
                            <a:srgbClr val="231F20"/>
                          </a:solidFill>
                          <a:latin typeface="+mn-lt"/>
                          <a:cs typeface="Calibri"/>
                        </a:rPr>
                        <a:t>pour</a:t>
                      </a:r>
                      <a:r>
                        <a:rPr lang="fr-CA" sz="1700" spc="-10" noProof="0" dirty="0">
                          <a:solidFill>
                            <a:srgbClr val="231F20"/>
                          </a:solidFill>
                          <a:latin typeface="+mn-lt"/>
                          <a:cs typeface="Calibri"/>
                        </a:rPr>
                        <a:t> qu’un </a:t>
                      </a:r>
                      <a:r>
                        <a:rPr lang="fr-CA" sz="1700" noProof="0" dirty="0">
                          <a:solidFill>
                            <a:srgbClr val="231F20"/>
                          </a:solidFill>
                          <a:latin typeface="+mn-lt"/>
                          <a:cs typeface="Calibri"/>
                        </a:rPr>
                        <a:t>changement</a:t>
                      </a:r>
                      <a:r>
                        <a:rPr lang="fr-CA" sz="1700" spc="-25" noProof="0" dirty="0">
                          <a:solidFill>
                            <a:srgbClr val="231F20"/>
                          </a:solidFill>
                          <a:latin typeface="+mn-lt"/>
                          <a:cs typeface="Calibri"/>
                        </a:rPr>
                        <a:t> </a:t>
                      </a:r>
                      <a:r>
                        <a:rPr lang="fr-CA" sz="1700" noProof="0" dirty="0">
                          <a:solidFill>
                            <a:srgbClr val="231F20"/>
                          </a:solidFill>
                          <a:latin typeface="+mn-lt"/>
                          <a:cs typeface="Calibri"/>
                        </a:rPr>
                        <a:t>positif</a:t>
                      </a:r>
                      <a:r>
                        <a:rPr lang="fr-CA" sz="1700" spc="-25" noProof="0" dirty="0">
                          <a:solidFill>
                            <a:srgbClr val="231F20"/>
                          </a:solidFill>
                          <a:latin typeface="+mn-lt"/>
                          <a:cs typeface="Calibri"/>
                        </a:rPr>
                        <a:t> </a:t>
                      </a:r>
                      <a:r>
                        <a:rPr lang="fr-CA" sz="1700" noProof="0" dirty="0">
                          <a:solidFill>
                            <a:srgbClr val="231F20"/>
                          </a:solidFill>
                          <a:latin typeface="+mn-lt"/>
                          <a:cs typeface="Calibri"/>
                        </a:rPr>
                        <a:t>puisse</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s’opérer</a:t>
                      </a:r>
                      <a:r>
                        <a:rPr lang="fr-CA" sz="1700" spc="-25" noProof="0" dirty="0">
                          <a:solidFill>
                            <a:srgbClr val="231F20"/>
                          </a:solidFill>
                          <a:latin typeface="+mn-lt"/>
                          <a:cs typeface="Calibri"/>
                        </a:rPr>
                        <a:t> </a:t>
                      </a:r>
                      <a:r>
                        <a:rPr lang="fr-CA" sz="1700" noProof="0" dirty="0">
                          <a:solidFill>
                            <a:srgbClr val="231F20"/>
                          </a:solidFill>
                          <a:latin typeface="+mn-lt"/>
                          <a:cs typeface="Calibri"/>
                        </a:rPr>
                        <a:t>sur</a:t>
                      </a:r>
                      <a:r>
                        <a:rPr lang="fr-CA" sz="1700" spc="-20" noProof="0" dirty="0">
                          <a:solidFill>
                            <a:srgbClr val="231F20"/>
                          </a:solidFill>
                          <a:latin typeface="+mn-lt"/>
                          <a:cs typeface="Calibri"/>
                        </a:rPr>
                        <a:t> </a:t>
                      </a:r>
                      <a:r>
                        <a:rPr lang="fr-CA" sz="1700" noProof="0" dirty="0">
                          <a:solidFill>
                            <a:srgbClr val="231F20"/>
                          </a:solidFill>
                          <a:latin typeface="+mn-lt"/>
                          <a:cs typeface="Calibri"/>
                        </a:rPr>
                        <a:t>le</a:t>
                      </a:r>
                      <a:r>
                        <a:rPr lang="fr-CA" sz="1700" spc="-20" noProof="0" dirty="0">
                          <a:solidFill>
                            <a:srgbClr val="231F20"/>
                          </a:solidFill>
                          <a:latin typeface="+mn-lt"/>
                          <a:cs typeface="Calibri"/>
                        </a:rPr>
                        <a:t> </a:t>
                      </a:r>
                      <a:r>
                        <a:rPr lang="fr-CA" sz="1700" noProof="0" dirty="0">
                          <a:solidFill>
                            <a:srgbClr val="231F20"/>
                          </a:solidFill>
                          <a:latin typeface="+mn-lt"/>
                          <a:cs typeface="Calibri"/>
                        </a:rPr>
                        <a:t>long</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terme.</a:t>
                      </a:r>
                      <a:r>
                        <a:rPr lang="fr-CA" sz="1700" spc="-55" noProof="0" dirty="0">
                          <a:solidFill>
                            <a:srgbClr val="231F20"/>
                          </a:solidFill>
                          <a:latin typeface="+mn-lt"/>
                          <a:cs typeface="Calibri"/>
                        </a:rPr>
                        <a:t> </a:t>
                      </a:r>
                      <a:r>
                        <a:rPr lang="fr-CA" sz="1700" noProof="0" dirty="0">
                          <a:solidFill>
                            <a:srgbClr val="231F20"/>
                          </a:solidFill>
                          <a:latin typeface="+mn-lt"/>
                          <a:cs typeface="Calibri"/>
                        </a:rPr>
                        <a:t>»</a:t>
                      </a:r>
                      <a:r>
                        <a:rPr lang="fr-CA" sz="1700" spc="-25" noProof="0" dirty="0">
                          <a:solidFill>
                            <a:srgbClr val="231F20"/>
                          </a:solidFill>
                          <a:latin typeface="+mn-lt"/>
                          <a:cs typeface="Calibri"/>
                        </a:rPr>
                        <a:t> </a:t>
                      </a:r>
                      <a:r>
                        <a:rPr lang="fr-CA" sz="1700" noProof="0" dirty="0">
                          <a:solidFill>
                            <a:srgbClr val="231F20"/>
                          </a:solidFill>
                          <a:latin typeface="+mn-lt"/>
                          <a:cs typeface="Calibri"/>
                        </a:rPr>
                        <a:t>Selon</a:t>
                      </a:r>
                      <a:r>
                        <a:rPr lang="fr-CA" sz="1700" spc="-30" noProof="0" dirty="0">
                          <a:solidFill>
                            <a:srgbClr val="231F20"/>
                          </a:solidFill>
                          <a:latin typeface="+mn-lt"/>
                          <a:cs typeface="Calibri"/>
                        </a:rPr>
                        <a:t> </a:t>
                      </a:r>
                      <a:r>
                        <a:rPr lang="fr-CA" sz="1700" noProof="0" dirty="0">
                          <a:solidFill>
                            <a:srgbClr val="231F20"/>
                          </a:solidFill>
                          <a:latin typeface="+mn-lt"/>
                          <a:cs typeface="Calibri"/>
                        </a:rPr>
                        <a:t>vous,</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comment</a:t>
                      </a:r>
                      <a:r>
                        <a:rPr lang="fr-CA" sz="1700" spc="-20" noProof="0" dirty="0">
                          <a:solidFill>
                            <a:srgbClr val="231F20"/>
                          </a:solidFill>
                          <a:latin typeface="+mn-lt"/>
                          <a:cs typeface="Calibri"/>
                        </a:rPr>
                        <a:t> </a:t>
                      </a:r>
                      <a:r>
                        <a:rPr lang="fr-CA" sz="1700" noProof="0" dirty="0">
                          <a:solidFill>
                            <a:srgbClr val="231F20"/>
                          </a:solidFill>
                          <a:latin typeface="+mn-lt"/>
                          <a:cs typeface="Calibri"/>
                        </a:rPr>
                        <a:t>les</a:t>
                      </a:r>
                      <a:r>
                        <a:rPr lang="fr-CA" sz="1700" spc="-25" noProof="0" dirty="0">
                          <a:solidFill>
                            <a:srgbClr val="231F20"/>
                          </a:solidFill>
                          <a:latin typeface="+mn-lt"/>
                          <a:cs typeface="Calibri"/>
                        </a:rPr>
                        <a:t> </a:t>
                      </a:r>
                      <a:r>
                        <a:rPr lang="fr-CA" sz="1700" spc="-10" noProof="0" dirty="0">
                          <a:solidFill>
                            <a:srgbClr val="231F20"/>
                          </a:solidFill>
                          <a:latin typeface="+mn-lt"/>
                          <a:cs typeface="Calibri"/>
                        </a:rPr>
                        <a:t>dirigeantes</a:t>
                      </a:r>
                      <a:r>
                        <a:rPr lang="fr-CA" sz="1700" spc="-30" noProof="0" dirty="0">
                          <a:solidFill>
                            <a:srgbClr val="231F20"/>
                          </a:solidFill>
                          <a:latin typeface="+mn-lt"/>
                          <a:cs typeface="Calibri"/>
                        </a:rPr>
                        <a:t> </a:t>
                      </a:r>
                      <a:r>
                        <a:rPr lang="fr-CA" sz="1700" noProof="0" dirty="0">
                          <a:solidFill>
                            <a:srgbClr val="231F20"/>
                          </a:solidFill>
                          <a:latin typeface="+mn-lt"/>
                          <a:cs typeface="Calibri"/>
                        </a:rPr>
                        <a:t>et</a:t>
                      </a:r>
                      <a:r>
                        <a:rPr lang="fr-CA" sz="1700" spc="-20" noProof="0" dirty="0">
                          <a:solidFill>
                            <a:srgbClr val="231F20"/>
                          </a:solidFill>
                          <a:latin typeface="+mn-lt"/>
                          <a:cs typeface="Calibri"/>
                        </a:rPr>
                        <a:t> </a:t>
                      </a:r>
                      <a:r>
                        <a:rPr lang="fr-CA" sz="1700" noProof="0" dirty="0">
                          <a:solidFill>
                            <a:srgbClr val="231F20"/>
                          </a:solidFill>
                          <a:latin typeface="+mn-lt"/>
                          <a:cs typeface="Calibri"/>
                        </a:rPr>
                        <a:t>dirigeants</a:t>
                      </a:r>
                      <a:r>
                        <a:rPr lang="fr-CA" sz="1700" spc="-25" noProof="0" dirty="0">
                          <a:solidFill>
                            <a:srgbClr val="231F20"/>
                          </a:solidFill>
                          <a:latin typeface="+mn-lt"/>
                          <a:cs typeface="Calibri"/>
                        </a:rPr>
                        <a:t> </a:t>
                      </a:r>
                      <a:r>
                        <a:rPr lang="fr-CA" sz="1700" spc="-10" noProof="0" dirty="0">
                          <a:solidFill>
                            <a:srgbClr val="231F20"/>
                          </a:solidFill>
                          <a:latin typeface="+mn-lt"/>
                          <a:cs typeface="Calibri"/>
                        </a:rPr>
                        <a:t>pourraient-</a:t>
                      </a:r>
                      <a:r>
                        <a:rPr lang="fr-CA" sz="1700" spc="-25" noProof="0" dirty="0">
                          <a:solidFill>
                            <a:srgbClr val="231F20"/>
                          </a:solidFill>
                          <a:latin typeface="+mn-lt"/>
                          <a:cs typeface="Calibri"/>
                        </a:rPr>
                        <a:t>ils </a:t>
                      </a:r>
                      <a:r>
                        <a:rPr lang="fr-CA" sz="1700" noProof="0" dirty="0">
                          <a:solidFill>
                            <a:srgbClr val="231F20"/>
                          </a:solidFill>
                          <a:latin typeface="+mn-lt"/>
                          <a:cs typeface="Calibri"/>
                        </a:rPr>
                        <a:t>faire</a:t>
                      </a:r>
                      <a:r>
                        <a:rPr lang="fr-CA" sz="1700" spc="-30" noProof="0" dirty="0">
                          <a:solidFill>
                            <a:srgbClr val="231F20"/>
                          </a:solidFill>
                          <a:latin typeface="+mn-lt"/>
                          <a:cs typeface="Calibri"/>
                        </a:rPr>
                        <a:t> </a:t>
                      </a:r>
                      <a:r>
                        <a:rPr lang="fr-CA" sz="1700" noProof="0" dirty="0">
                          <a:solidFill>
                            <a:srgbClr val="231F20"/>
                          </a:solidFill>
                          <a:latin typeface="+mn-lt"/>
                          <a:cs typeface="Calibri"/>
                        </a:rPr>
                        <a:t>pour</a:t>
                      </a:r>
                      <a:r>
                        <a:rPr lang="fr-CA" sz="1700" spc="-30" noProof="0" dirty="0">
                          <a:solidFill>
                            <a:srgbClr val="231F20"/>
                          </a:solidFill>
                          <a:latin typeface="+mn-lt"/>
                          <a:cs typeface="Calibri"/>
                        </a:rPr>
                        <a:t> </a:t>
                      </a:r>
                      <a:r>
                        <a:rPr lang="fr-CA" sz="1700" noProof="0" dirty="0">
                          <a:solidFill>
                            <a:srgbClr val="231F20"/>
                          </a:solidFill>
                          <a:latin typeface="+mn-lt"/>
                          <a:cs typeface="Calibri"/>
                        </a:rPr>
                        <a:t>encourager</a:t>
                      </a:r>
                      <a:r>
                        <a:rPr lang="fr-CA" sz="1700" spc="-30" noProof="0" dirty="0">
                          <a:solidFill>
                            <a:srgbClr val="231F20"/>
                          </a:solidFill>
                          <a:latin typeface="+mn-lt"/>
                          <a:cs typeface="Calibri"/>
                        </a:rPr>
                        <a:t> </a:t>
                      </a:r>
                      <a:r>
                        <a:rPr lang="fr-CA" sz="1700" noProof="0" dirty="0">
                          <a:solidFill>
                            <a:srgbClr val="231F20"/>
                          </a:solidFill>
                          <a:latin typeface="+mn-lt"/>
                          <a:cs typeface="Calibri"/>
                        </a:rPr>
                        <a:t>et</a:t>
                      </a:r>
                      <a:r>
                        <a:rPr lang="fr-CA" sz="1700" spc="-30" noProof="0" dirty="0">
                          <a:solidFill>
                            <a:srgbClr val="231F20"/>
                          </a:solidFill>
                          <a:latin typeface="+mn-lt"/>
                          <a:cs typeface="Calibri"/>
                        </a:rPr>
                        <a:t> </a:t>
                      </a:r>
                      <a:r>
                        <a:rPr lang="fr-CA" sz="1700" noProof="0" dirty="0">
                          <a:solidFill>
                            <a:srgbClr val="231F20"/>
                          </a:solidFill>
                          <a:latin typeface="+mn-lt"/>
                          <a:cs typeface="Calibri"/>
                        </a:rPr>
                        <a:t>valoriser</a:t>
                      </a:r>
                      <a:r>
                        <a:rPr lang="fr-CA" sz="1700" spc="-30" noProof="0" dirty="0">
                          <a:solidFill>
                            <a:srgbClr val="231F20"/>
                          </a:solidFill>
                          <a:latin typeface="+mn-lt"/>
                          <a:cs typeface="Calibri"/>
                        </a:rPr>
                        <a:t> </a:t>
                      </a:r>
                      <a:r>
                        <a:rPr lang="fr-CA" sz="1700" noProof="0" dirty="0">
                          <a:solidFill>
                            <a:srgbClr val="231F20"/>
                          </a:solidFill>
                          <a:latin typeface="+mn-lt"/>
                          <a:cs typeface="Calibri"/>
                        </a:rPr>
                        <a:t>la</a:t>
                      </a:r>
                      <a:r>
                        <a:rPr lang="fr-CA" sz="1700" spc="-35" noProof="0" dirty="0">
                          <a:solidFill>
                            <a:srgbClr val="231F20"/>
                          </a:solidFill>
                          <a:latin typeface="+mn-lt"/>
                          <a:cs typeface="Calibri"/>
                        </a:rPr>
                        <a:t> </a:t>
                      </a:r>
                      <a:r>
                        <a:rPr lang="fr-CA" sz="1700" noProof="0" dirty="0">
                          <a:solidFill>
                            <a:srgbClr val="231F20"/>
                          </a:solidFill>
                          <a:latin typeface="+mn-lt"/>
                          <a:cs typeface="Calibri"/>
                        </a:rPr>
                        <a:t>diversité</a:t>
                      </a:r>
                      <a:r>
                        <a:rPr lang="fr-CA" sz="1700" spc="-30" noProof="0" dirty="0">
                          <a:solidFill>
                            <a:srgbClr val="231F20"/>
                          </a:solidFill>
                          <a:latin typeface="+mn-lt"/>
                          <a:cs typeface="Calibri"/>
                        </a:rPr>
                        <a:t> </a:t>
                      </a:r>
                      <a:r>
                        <a:rPr lang="fr-CA" sz="1700" noProof="0" dirty="0">
                          <a:solidFill>
                            <a:srgbClr val="231F20"/>
                          </a:solidFill>
                          <a:latin typeface="+mn-lt"/>
                          <a:cs typeface="Calibri"/>
                        </a:rPr>
                        <a:t>et</a:t>
                      </a:r>
                      <a:r>
                        <a:rPr lang="fr-CA" sz="1700" spc="-25" noProof="0" dirty="0">
                          <a:solidFill>
                            <a:srgbClr val="231F20"/>
                          </a:solidFill>
                          <a:latin typeface="+mn-lt"/>
                          <a:cs typeface="Calibri"/>
                        </a:rPr>
                        <a:t> </a:t>
                      </a:r>
                      <a:r>
                        <a:rPr lang="fr-CA" sz="1700" noProof="0" dirty="0">
                          <a:solidFill>
                            <a:srgbClr val="231F20"/>
                          </a:solidFill>
                          <a:latin typeface="+mn-lt"/>
                          <a:cs typeface="Calibri"/>
                        </a:rPr>
                        <a:t>l’inclusion</a:t>
                      </a:r>
                      <a:r>
                        <a:rPr lang="fr-CA" sz="1700" spc="-35" noProof="0" dirty="0">
                          <a:solidFill>
                            <a:srgbClr val="231F20"/>
                          </a:solidFill>
                          <a:latin typeface="+mn-lt"/>
                          <a:cs typeface="Calibri"/>
                        </a:rPr>
                        <a:t> </a:t>
                      </a:r>
                      <a:r>
                        <a:rPr lang="fr-CA" sz="1700" noProof="0" dirty="0">
                          <a:solidFill>
                            <a:srgbClr val="231F20"/>
                          </a:solidFill>
                          <a:latin typeface="+mn-lt"/>
                          <a:cs typeface="Calibri"/>
                        </a:rPr>
                        <a:t>des</a:t>
                      </a:r>
                      <a:r>
                        <a:rPr lang="fr-CA" sz="1700" spc="-35" noProof="0" dirty="0">
                          <a:solidFill>
                            <a:srgbClr val="231F20"/>
                          </a:solidFill>
                          <a:latin typeface="+mn-lt"/>
                          <a:cs typeface="Calibri"/>
                        </a:rPr>
                        <a:t> </a:t>
                      </a:r>
                      <a:r>
                        <a:rPr lang="fr-CA" sz="1700" noProof="0" dirty="0">
                          <a:solidFill>
                            <a:srgbClr val="231F20"/>
                          </a:solidFill>
                          <a:latin typeface="+mn-lt"/>
                          <a:cs typeface="Calibri"/>
                        </a:rPr>
                        <a:t>minorités</a:t>
                      </a:r>
                      <a:r>
                        <a:rPr lang="fr-CA" sz="1700" spc="-35" noProof="0" dirty="0">
                          <a:solidFill>
                            <a:srgbClr val="231F20"/>
                          </a:solidFill>
                          <a:latin typeface="+mn-lt"/>
                          <a:cs typeface="Calibri"/>
                        </a:rPr>
                        <a:t> </a:t>
                      </a:r>
                      <a:r>
                        <a:rPr lang="fr-CA" sz="1700" noProof="0" dirty="0">
                          <a:solidFill>
                            <a:srgbClr val="231F20"/>
                          </a:solidFill>
                          <a:latin typeface="+mn-lt"/>
                          <a:cs typeface="Calibri"/>
                        </a:rPr>
                        <a:t>et</a:t>
                      </a:r>
                      <a:r>
                        <a:rPr lang="fr-CA" sz="1700" spc="-30" noProof="0" dirty="0">
                          <a:solidFill>
                            <a:srgbClr val="231F20"/>
                          </a:solidFill>
                          <a:latin typeface="+mn-lt"/>
                          <a:cs typeface="Calibri"/>
                        </a:rPr>
                        <a:t> </a:t>
                      </a:r>
                      <a:r>
                        <a:rPr lang="fr-CA" sz="1700" noProof="0" dirty="0">
                          <a:solidFill>
                            <a:srgbClr val="231F20"/>
                          </a:solidFill>
                          <a:latin typeface="+mn-lt"/>
                          <a:cs typeface="Calibri"/>
                        </a:rPr>
                        <a:t>changer</a:t>
                      </a:r>
                      <a:r>
                        <a:rPr lang="fr-CA" sz="1700" spc="-25" noProof="0" dirty="0">
                          <a:solidFill>
                            <a:srgbClr val="231F20"/>
                          </a:solidFill>
                          <a:latin typeface="+mn-lt"/>
                          <a:cs typeface="Calibri"/>
                        </a:rPr>
                        <a:t> </a:t>
                      </a:r>
                      <a:r>
                        <a:rPr lang="fr-CA" sz="1700" noProof="0" dirty="0">
                          <a:solidFill>
                            <a:srgbClr val="231F20"/>
                          </a:solidFill>
                          <a:latin typeface="+mn-lt"/>
                          <a:cs typeface="Calibri"/>
                        </a:rPr>
                        <a:t>les</a:t>
                      </a:r>
                      <a:r>
                        <a:rPr lang="fr-CA" sz="1700" spc="-35" noProof="0" dirty="0">
                          <a:solidFill>
                            <a:srgbClr val="231F20"/>
                          </a:solidFill>
                          <a:latin typeface="+mn-lt"/>
                          <a:cs typeface="Calibri"/>
                        </a:rPr>
                        <a:t> </a:t>
                      </a:r>
                      <a:r>
                        <a:rPr lang="fr-CA" sz="1700" spc="-10" noProof="0" dirty="0">
                          <a:solidFill>
                            <a:srgbClr val="231F20"/>
                          </a:solidFill>
                          <a:latin typeface="+mn-lt"/>
                          <a:cs typeface="Calibri"/>
                        </a:rPr>
                        <a:t>mentalités?</a:t>
                      </a:r>
                      <a:endParaRPr lang="fr-CA" sz="1700" noProof="0" dirty="0">
                        <a:latin typeface="+mn-lt"/>
                        <a:cs typeface="Calibri"/>
                      </a:endParaRPr>
                    </a:p>
                    <a:p>
                      <a:pPr>
                        <a:lnSpc>
                          <a:spcPct val="100000"/>
                        </a:lnSpc>
                      </a:pPr>
                      <a:endParaRPr lang="fr-CA" sz="1700" noProof="0" dirty="0">
                        <a:latin typeface="+mn-lt"/>
                        <a:cs typeface="Calibri"/>
                      </a:endParaRPr>
                    </a:p>
                  </a:txBody>
                  <a:tcPr marL="0" marR="0" marT="0" marB="0">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058384375"/>
                  </a:ext>
                </a:extLst>
              </a:tr>
              <a:tr h="709430">
                <a:tc>
                  <a:txBody>
                    <a:bodyPr/>
                    <a:lstStyle/>
                    <a:p>
                      <a:pPr>
                        <a:lnSpc>
                          <a:spcPct val="100000"/>
                        </a:lnSpc>
                        <a:spcBef>
                          <a:spcPts val="600"/>
                        </a:spcBef>
                      </a:pPr>
                      <a:endParaRPr lang="fr-CA" sz="1700" b="1" noProof="0" dirty="0">
                        <a:solidFill>
                          <a:srgbClr val="5FA056"/>
                        </a:solidFill>
                        <a:latin typeface="+mn-lt"/>
                        <a:cs typeface="Calibri"/>
                      </a:endParaRPr>
                    </a:p>
                    <a:p>
                      <a:pPr>
                        <a:lnSpc>
                          <a:spcPct val="100000"/>
                        </a:lnSpc>
                        <a:spcBef>
                          <a:spcPts val="600"/>
                        </a:spcBef>
                      </a:pPr>
                      <a:r>
                        <a:rPr lang="fr-CA" sz="1700" b="1" noProof="0" dirty="0">
                          <a:solidFill>
                            <a:srgbClr val="5FA056"/>
                          </a:solidFill>
                          <a:latin typeface="+mn-lt"/>
                          <a:cs typeface="Calibri"/>
                        </a:rPr>
                        <a:t>2.</a:t>
                      </a:r>
                      <a:r>
                        <a:rPr lang="fr-CA" sz="1700" b="1" spc="-15" noProof="0" dirty="0">
                          <a:solidFill>
                            <a:srgbClr val="5FA056"/>
                          </a:solidFill>
                          <a:latin typeface="+mn-lt"/>
                          <a:cs typeface="Calibri"/>
                        </a:rPr>
                        <a:t> </a:t>
                      </a:r>
                      <a:r>
                        <a:rPr lang="fr-CA" sz="1700" noProof="0" dirty="0">
                          <a:solidFill>
                            <a:srgbClr val="231F20"/>
                          </a:solidFill>
                          <a:latin typeface="+mn-lt"/>
                          <a:cs typeface="Calibri"/>
                        </a:rPr>
                        <a:t>En</a:t>
                      </a:r>
                      <a:r>
                        <a:rPr lang="fr-CA" sz="1700" spc="-15" noProof="0" dirty="0">
                          <a:solidFill>
                            <a:srgbClr val="231F20"/>
                          </a:solidFill>
                          <a:latin typeface="+mn-lt"/>
                          <a:cs typeface="Calibri"/>
                        </a:rPr>
                        <a:t> </a:t>
                      </a:r>
                      <a:r>
                        <a:rPr lang="fr-CA" sz="1700" noProof="0" dirty="0">
                          <a:solidFill>
                            <a:srgbClr val="231F20"/>
                          </a:solidFill>
                          <a:latin typeface="+mn-lt"/>
                          <a:cs typeface="Calibri"/>
                        </a:rPr>
                        <a:t>vous</a:t>
                      </a:r>
                      <a:r>
                        <a:rPr lang="fr-CA" sz="1700" spc="-15" noProof="0" dirty="0">
                          <a:solidFill>
                            <a:srgbClr val="231F20"/>
                          </a:solidFill>
                          <a:latin typeface="+mn-lt"/>
                          <a:cs typeface="Calibri"/>
                        </a:rPr>
                        <a:t> </a:t>
                      </a:r>
                      <a:r>
                        <a:rPr lang="fr-CA" sz="1700" noProof="0" dirty="0">
                          <a:solidFill>
                            <a:srgbClr val="231F20"/>
                          </a:solidFill>
                          <a:latin typeface="+mn-lt"/>
                          <a:cs typeface="Calibri"/>
                        </a:rPr>
                        <a:t>basant</a:t>
                      </a:r>
                      <a:r>
                        <a:rPr lang="fr-CA" sz="1700" spc="-10" noProof="0" dirty="0">
                          <a:solidFill>
                            <a:srgbClr val="231F20"/>
                          </a:solidFill>
                          <a:latin typeface="+mn-lt"/>
                          <a:cs typeface="Calibri"/>
                        </a:rPr>
                        <a:t> </a:t>
                      </a:r>
                      <a:r>
                        <a:rPr lang="fr-CA" sz="1700" noProof="0" dirty="0">
                          <a:solidFill>
                            <a:srgbClr val="231F20"/>
                          </a:solidFill>
                          <a:latin typeface="+mn-lt"/>
                          <a:cs typeface="Calibri"/>
                        </a:rPr>
                        <a:t>sur</a:t>
                      </a:r>
                      <a:r>
                        <a:rPr lang="fr-CA" sz="1700" spc="-10" noProof="0" dirty="0">
                          <a:solidFill>
                            <a:srgbClr val="231F20"/>
                          </a:solidFill>
                          <a:latin typeface="+mn-lt"/>
                          <a:cs typeface="Calibri"/>
                        </a:rPr>
                        <a:t> </a:t>
                      </a:r>
                      <a:r>
                        <a:rPr lang="fr-CA" sz="1700" noProof="0" dirty="0">
                          <a:solidFill>
                            <a:srgbClr val="231F20"/>
                          </a:solidFill>
                          <a:latin typeface="+mn-lt"/>
                          <a:cs typeface="Calibri"/>
                        </a:rPr>
                        <a:t>votre</a:t>
                      </a:r>
                      <a:r>
                        <a:rPr lang="fr-CA" sz="1700" spc="-15" noProof="0" dirty="0">
                          <a:solidFill>
                            <a:srgbClr val="231F20"/>
                          </a:solidFill>
                          <a:latin typeface="+mn-lt"/>
                          <a:cs typeface="Calibri"/>
                        </a:rPr>
                        <a:t> </a:t>
                      </a:r>
                      <a:r>
                        <a:rPr lang="fr-CA" sz="1700" spc="-10" noProof="0" dirty="0">
                          <a:solidFill>
                            <a:srgbClr val="231F20"/>
                          </a:solidFill>
                          <a:latin typeface="+mn-lt"/>
                          <a:cs typeface="Calibri"/>
                        </a:rPr>
                        <a:t>expérience professionnelle </a:t>
                      </a:r>
                      <a:r>
                        <a:rPr lang="fr-CA" sz="1700" noProof="0" dirty="0">
                          <a:solidFill>
                            <a:srgbClr val="231F20"/>
                          </a:solidFill>
                          <a:latin typeface="+mn-lt"/>
                          <a:cs typeface="Calibri"/>
                        </a:rPr>
                        <a:t>et</a:t>
                      </a:r>
                      <a:r>
                        <a:rPr lang="fr-CA" sz="1700" spc="-10" noProof="0" dirty="0">
                          <a:solidFill>
                            <a:srgbClr val="231F20"/>
                          </a:solidFill>
                          <a:latin typeface="+mn-lt"/>
                          <a:cs typeface="Calibri"/>
                        </a:rPr>
                        <a:t> personnelle, </a:t>
                      </a:r>
                      <a:r>
                        <a:rPr lang="fr-CA" sz="1700" noProof="0" dirty="0">
                          <a:solidFill>
                            <a:srgbClr val="231F20"/>
                          </a:solidFill>
                          <a:latin typeface="+mn-lt"/>
                          <a:cs typeface="Calibri"/>
                        </a:rPr>
                        <a:t>quels</a:t>
                      </a:r>
                      <a:r>
                        <a:rPr lang="fr-CA" sz="1700" spc="-20" noProof="0" dirty="0">
                          <a:solidFill>
                            <a:srgbClr val="231F20"/>
                          </a:solidFill>
                          <a:latin typeface="+mn-lt"/>
                          <a:cs typeface="Calibri"/>
                        </a:rPr>
                        <a:t> </a:t>
                      </a:r>
                      <a:r>
                        <a:rPr lang="fr-CA" sz="1700" noProof="0" dirty="0">
                          <a:solidFill>
                            <a:srgbClr val="231F20"/>
                          </a:solidFill>
                          <a:latin typeface="+mn-lt"/>
                          <a:cs typeface="Calibri"/>
                        </a:rPr>
                        <a:t>sont</a:t>
                      </a:r>
                      <a:r>
                        <a:rPr lang="fr-CA" sz="1700" spc="-10" noProof="0" dirty="0">
                          <a:solidFill>
                            <a:srgbClr val="231F20"/>
                          </a:solidFill>
                          <a:latin typeface="+mn-lt"/>
                          <a:cs typeface="Calibri"/>
                        </a:rPr>
                        <a:t> </a:t>
                      </a:r>
                      <a:r>
                        <a:rPr lang="fr-CA" sz="1700" noProof="0" dirty="0">
                          <a:solidFill>
                            <a:srgbClr val="231F20"/>
                          </a:solidFill>
                          <a:latin typeface="+mn-lt"/>
                          <a:cs typeface="Calibri"/>
                        </a:rPr>
                        <a:t>les</a:t>
                      </a:r>
                      <a:r>
                        <a:rPr lang="fr-CA" sz="1700" spc="-15" noProof="0" dirty="0">
                          <a:solidFill>
                            <a:srgbClr val="231F20"/>
                          </a:solidFill>
                          <a:latin typeface="+mn-lt"/>
                          <a:cs typeface="Calibri"/>
                        </a:rPr>
                        <a:t> </a:t>
                      </a:r>
                      <a:r>
                        <a:rPr lang="fr-CA" sz="1700" noProof="0" dirty="0">
                          <a:solidFill>
                            <a:srgbClr val="231F20"/>
                          </a:solidFill>
                          <a:latin typeface="+mn-lt"/>
                          <a:cs typeface="Calibri"/>
                        </a:rPr>
                        <a:t>types</a:t>
                      </a:r>
                      <a:r>
                        <a:rPr lang="fr-CA" sz="1700" spc="-15" noProof="0" dirty="0">
                          <a:solidFill>
                            <a:srgbClr val="231F20"/>
                          </a:solidFill>
                          <a:latin typeface="+mn-lt"/>
                          <a:cs typeface="Calibri"/>
                        </a:rPr>
                        <a:t> </a:t>
                      </a:r>
                      <a:r>
                        <a:rPr lang="fr-CA" sz="1700" noProof="0" dirty="0">
                          <a:solidFill>
                            <a:srgbClr val="231F20"/>
                          </a:solidFill>
                          <a:latin typeface="+mn-lt"/>
                          <a:cs typeface="Calibri"/>
                        </a:rPr>
                        <a:t>de</a:t>
                      </a:r>
                      <a:r>
                        <a:rPr lang="fr-CA" sz="1700" spc="-10" noProof="0" dirty="0">
                          <a:solidFill>
                            <a:srgbClr val="231F20"/>
                          </a:solidFill>
                          <a:latin typeface="+mn-lt"/>
                          <a:cs typeface="Calibri"/>
                        </a:rPr>
                        <a:t> </a:t>
                      </a:r>
                      <a:r>
                        <a:rPr lang="fr-CA" sz="1700" noProof="0" dirty="0">
                          <a:solidFill>
                            <a:srgbClr val="231F20"/>
                          </a:solidFill>
                          <a:latin typeface="+mn-lt"/>
                          <a:cs typeface="Calibri"/>
                        </a:rPr>
                        <a:t>discriminations</a:t>
                      </a:r>
                      <a:r>
                        <a:rPr lang="fr-CA" sz="1700" spc="-15" noProof="0" dirty="0">
                          <a:solidFill>
                            <a:srgbClr val="231F20"/>
                          </a:solidFill>
                          <a:latin typeface="+mn-lt"/>
                          <a:cs typeface="Calibri"/>
                        </a:rPr>
                        <a:t> </a:t>
                      </a:r>
                      <a:r>
                        <a:rPr lang="fr-CA" sz="1700" noProof="0" dirty="0">
                          <a:solidFill>
                            <a:srgbClr val="231F20"/>
                          </a:solidFill>
                          <a:latin typeface="+mn-lt"/>
                          <a:cs typeface="Calibri"/>
                        </a:rPr>
                        <a:t>au</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travail</a:t>
                      </a:r>
                      <a:r>
                        <a:rPr lang="fr-CA" sz="1700" spc="-15" noProof="0" dirty="0">
                          <a:solidFill>
                            <a:srgbClr val="231F20"/>
                          </a:solidFill>
                          <a:latin typeface="+mn-lt"/>
                          <a:cs typeface="Calibri"/>
                        </a:rPr>
                        <a:t> </a:t>
                      </a:r>
                      <a:r>
                        <a:rPr lang="fr-CA" sz="1700" spc="-25" noProof="0" dirty="0">
                          <a:solidFill>
                            <a:srgbClr val="231F20"/>
                          </a:solidFill>
                          <a:latin typeface="+mn-lt"/>
                          <a:cs typeface="Calibri"/>
                        </a:rPr>
                        <a:t>que</a:t>
                      </a:r>
                      <a:r>
                        <a:rPr lang="fr-CA" sz="1700" spc="-25" noProof="0" dirty="0">
                          <a:solidFill>
                            <a:schemeClr val="tx1"/>
                          </a:solidFill>
                          <a:latin typeface="+mn-lt"/>
                          <a:cs typeface="Calibri"/>
                        </a:rPr>
                        <a:t> </a:t>
                      </a:r>
                      <a:r>
                        <a:rPr lang="fr-CA" sz="1700" noProof="0" dirty="0">
                          <a:solidFill>
                            <a:srgbClr val="231F20"/>
                          </a:solidFill>
                          <a:latin typeface="+mn-lt"/>
                          <a:cs typeface="Calibri"/>
                        </a:rPr>
                        <a:t>vous</a:t>
                      </a:r>
                      <a:r>
                        <a:rPr lang="fr-CA" sz="1700" spc="-25" noProof="0" dirty="0">
                          <a:solidFill>
                            <a:srgbClr val="231F20"/>
                          </a:solidFill>
                          <a:latin typeface="+mn-lt"/>
                          <a:cs typeface="Calibri"/>
                        </a:rPr>
                        <a:t> </a:t>
                      </a:r>
                      <a:r>
                        <a:rPr lang="fr-CA" sz="1700" spc="-10" noProof="0" dirty="0">
                          <a:solidFill>
                            <a:srgbClr val="231F20"/>
                          </a:solidFill>
                          <a:latin typeface="+mn-lt"/>
                          <a:cs typeface="Calibri"/>
                        </a:rPr>
                        <a:t>avez</a:t>
                      </a:r>
                      <a:r>
                        <a:rPr lang="fr-CA" sz="1700" spc="-25" noProof="0" dirty="0">
                          <a:solidFill>
                            <a:srgbClr val="231F20"/>
                          </a:solidFill>
                          <a:latin typeface="+mn-lt"/>
                          <a:cs typeface="Calibri"/>
                        </a:rPr>
                        <a:t> </a:t>
                      </a:r>
                      <a:r>
                        <a:rPr lang="fr-CA" sz="1700" noProof="0" dirty="0">
                          <a:solidFill>
                            <a:srgbClr val="231F20"/>
                          </a:solidFill>
                          <a:latin typeface="+mn-lt"/>
                          <a:cs typeface="Calibri"/>
                        </a:rPr>
                        <a:t>observés</a:t>
                      </a:r>
                      <a:r>
                        <a:rPr lang="fr-CA" sz="1700" spc="-25" noProof="0" dirty="0">
                          <a:solidFill>
                            <a:srgbClr val="231F20"/>
                          </a:solidFill>
                          <a:latin typeface="+mn-lt"/>
                          <a:cs typeface="Calibri"/>
                        </a:rPr>
                        <a:t> </a:t>
                      </a:r>
                      <a:r>
                        <a:rPr lang="fr-CA" sz="1700" noProof="0" dirty="0">
                          <a:solidFill>
                            <a:srgbClr val="231F20"/>
                          </a:solidFill>
                          <a:latin typeface="+mn-lt"/>
                          <a:cs typeface="Calibri"/>
                        </a:rPr>
                        <a:t>ou</a:t>
                      </a:r>
                      <a:r>
                        <a:rPr lang="fr-CA" sz="1700" spc="-25" noProof="0" dirty="0">
                          <a:solidFill>
                            <a:srgbClr val="231F20"/>
                          </a:solidFill>
                          <a:latin typeface="+mn-lt"/>
                          <a:cs typeface="Calibri"/>
                        </a:rPr>
                        <a:t> </a:t>
                      </a:r>
                      <a:r>
                        <a:rPr lang="fr-CA" sz="1700" noProof="0" dirty="0">
                          <a:solidFill>
                            <a:srgbClr val="231F20"/>
                          </a:solidFill>
                          <a:latin typeface="+mn-lt"/>
                          <a:cs typeface="Calibri"/>
                        </a:rPr>
                        <a:t>vécus?</a:t>
                      </a:r>
                      <a:r>
                        <a:rPr lang="fr-CA" sz="1700" spc="-25" noProof="0" dirty="0">
                          <a:solidFill>
                            <a:srgbClr val="231F20"/>
                          </a:solidFill>
                          <a:latin typeface="+mn-lt"/>
                          <a:cs typeface="Calibri"/>
                        </a:rPr>
                        <a:t> </a:t>
                      </a:r>
                      <a:r>
                        <a:rPr lang="fr-CA" sz="1700" noProof="0" dirty="0">
                          <a:solidFill>
                            <a:srgbClr val="231F20"/>
                          </a:solidFill>
                          <a:latin typeface="+mn-lt"/>
                          <a:cs typeface="Calibri"/>
                        </a:rPr>
                        <a:t>Et</a:t>
                      </a:r>
                      <a:r>
                        <a:rPr lang="fr-CA" sz="1700" spc="-20" noProof="0" dirty="0">
                          <a:solidFill>
                            <a:srgbClr val="231F20"/>
                          </a:solidFill>
                          <a:latin typeface="+mn-lt"/>
                          <a:cs typeface="Calibri"/>
                        </a:rPr>
                        <a:t> </a:t>
                      </a:r>
                      <a:r>
                        <a:rPr lang="fr-CA" sz="1700" spc="-30" noProof="0" dirty="0">
                          <a:solidFill>
                            <a:srgbClr val="231F20"/>
                          </a:solidFill>
                          <a:latin typeface="+mn-lt"/>
                          <a:cs typeface="Calibri"/>
                        </a:rPr>
                        <a:t>qu’avez-</a:t>
                      </a:r>
                      <a:r>
                        <a:rPr lang="fr-CA" sz="1700" noProof="0" dirty="0">
                          <a:solidFill>
                            <a:srgbClr val="231F20"/>
                          </a:solidFill>
                          <a:latin typeface="+mn-lt"/>
                          <a:cs typeface="Calibri"/>
                        </a:rPr>
                        <a:t>vous</a:t>
                      </a:r>
                      <a:r>
                        <a:rPr lang="fr-CA" sz="1700" spc="-25" noProof="0" dirty="0">
                          <a:solidFill>
                            <a:srgbClr val="231F20"/>
                          </a:solidFill>
                          <a:latin typeface="+mn-lt"/>
                          <a:cs typeface="Calibri"/>
                        </a:rPr>
                        <a:t> </a:t>
                      </a:r>
                      <a:r>
                        <a:rPr lang="fr-CA" sz="1700" noProof="0" dirty="0">
                          <a:solidFill>
                            <a:srgbClr val="231F20"/>
                          </a:solidFill>
                          <a:latin typeface="+mn-lt"/>
                          <a:cs typeface="Calibri"/>
                        </a:rPr>
                        <a:t>fait</a:t>
                      </a:r>
                      <a:r>
                        <a:rPr lang="fr-CA" sz="1700" spc="-20" noProof="0" dirty="0">
                          <a:solidFill>
                            <a:srgbClr val="231F20"/>
                          </a:solidFill>
                          <a:latin typeface="+mn-lt"/>
                          <a:cs typeface="Calibri"/>
                        </a:rPr>
                        <a:t> </a:t>
                      </a:r>
                      <a:r>
                        <a:rPr lang="fr-CA" sz="1700" noProof="0" dirty="0">
                          <a:solidFill>
                            <a:srgbClr val="231F20"/>
                          </a:solidFill>
                          <a:latin typeface="+mn-lt"/>
                          <a:cs typeface="Calibri"/>
                        </a:rPr>
                        <a:t>pour</a:t>
                      </a:r>
                      <a:r>
                        <a:rPr lang="fr-CA" sz="1700" spc="-20" noProof="0" dirty="0">
                          <a:solidFill>
                            <a:srgbClr val="231F20"/>
                          </a:solidFill>
                          <a:latin typeface="+mn-lt"/>
                          <a:cs typeface="Calibri"/>
                        </a:rPr>
                        <a:t> </a:t>
                      </a:r>
                      <a:r>
                        <a:rPr lang="fr-CA" sz="1700" noProof="0" dirty="0">
                          <a:solidFill>
                            <a:srgbClr val="231F20"/>
                          </a:solidFill>
                          <a:latin typeface="+mn-lt"/>
                          <a:cs typeface="Calibri"/>
                        </a:rPr>
                        <a:t>y</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remédier?</a:t>
                      </a:r>
                      <a:endParaRPr lang="fr-CA" sz="1700" noProof="0" dirty="0">
                        <a:latin typeface="+mn-lt"/>
                        <a:cs typeface="Calibri"/>
                      </a:endParaRPr>
                    </a:p>
                  </a:txBody>
                  <a:tcPr marL="0" marR="0" marT="0" marB="0">
                    <a:lnT w="12700"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0000"/>
                  </a:ext>
                </a:extLst>
              </a:tr>
              <a:tr h="231458">
                <a:tc>
                  <a:txBody>
                    <a:bodyPr/>
                    <a:lstStyle/>
                    <a:p>
                      <a:pPr>
                        <a:lnSpc>
                          <a:spcPct val="100000"/>
                        </a:lnSpc>
                      </a:pPr>
                      <a:endParaRPr lang="fr-CA" sz="1700" noProof="0" dirty="0">
                        <a:latin typeface="+mn-lt"/>
                        <a:cs typeface="Times New Roman"/>
                      </a:endParaRPr>
                    </a:p>
                  </a:txBody>
                  <a:tcPr marL="0" marR="0" marT="0" marB="0">
                    <a:lnB w="12700">
                      <a:solidFill>
                        <a:srgbClr val="5E9F55"/>
                      </a:solidFill>
                      <a:prstDash val="solid"/>
                    </a:lnB>
                  </a:tcPr>
                </a:tc>
                <a:extLst>
                  <a:ext uri="{0D108BD9-81ED-4DB2-BD59-A6C34878D82A}">
                    <a16:rowId xmlns:a16="http://schemas.microsoft.com/office/drawing/2014/main" val="10001"/>
                  </a:ext>
                </a:extLst>
              </a:tr>
              <a:tr h="816583">
                <a:tc>
                  <a:txBody>
                    <a:bodyPr/>
                    <a:lstStyle/>
                    <a:p>
                      <a:pPr>
                        <a:lnSpc>
                          <a:spcPct val="100000"/>
                        </a:lnSpc>
                        <a:spcBef>
                          <a:spcPts val="1350"/>
                        </a:spcBef>
                      </a:pPr>
                      <a:endParaRPr lang="fr-CA" sz="1700" noProof="0" dirty="0">
                        <a:latin typeface="+mn-lt"/>
                        <a:cs typeface="Times New Roman"/>
                      </a:endParaRPr>
                    </a:p>
                    <a:p>
                      <a:pPr marL="152400" marR="299720" indent="-152400">
                        <a:lnSpc>
                          <a:spcPct val="100000"/>
                        </a:lnSpc>
                      </a:pPr>
                      <a:r>
                        <a:rPr lang="fr-CA" sz="1700" b="1" noProof="0" dirty="0">
                          <a:solidFill>
                            <a:srgbClr val="5FA056"/>
                          </a:solidFill>
                          <a:latin typeface="+mn-lt"/>
                          <a:cs typeface="Calibri"/>
                        </a:rPr>
                        <a:t>3.</a:t>
                      </a:r>
                      <a:r>
                        <a:rPr lang="fr-CA" sz="1700" b="1" spc="-20" noProof="0" dirty="0">
                          <a:solidFill>
                            <a:srgbClr val="5FA056"/>
                          </a:solidFill>
                          <a:latin typeface="+mn-lt"/>
                          <a:cs typeface="Calibri"/>
                        </a:rPr>
                        <a:t> </a:t>
                      </a:r>
                      <a:r>
                        <a:rPr lang="fr-CA" sz="1700" spc="-10" noProof="0" dirty="0">
                          <a:solidFill>
                            <a:srgbClr val="231F20"/>
                          </a:solidFill>
                          <a:latin typeface="+mn-lt"/>
                          <a:cs typeface="Calibri"/>
                        </a:rPr>
                        <a:t>Comment</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peut-</a:t>
                      </a:r>
                      <a:r>
                        <a:rPr lang="fr-CA" sz="1700" noProof="0" dirty="0">
                          <a:solidFill>
                            <a:srgbClr val="231F20"/>
                          </a:solidFill>
                          <a:latin typeface="+mn-lt"/>
                          <a:cs typeface="Calibri"/>
                        </a:rPr>
                        <a:t>on</a:t>
                      </a:r>
                      <a:r>
                        <a:rPr lang="fr-CA" sz="1700" spc="-25" noProof="0" dirty="0">
                          <a:solidFill>
                            <a:srgbClr val="231F20"/>
                          </a:solidFill>
                          <a:latin typeface="+mn-lt"/>
                          <a:cs typeface="Calibri"/>
                        </a:rPr>
                        <a:t> </a:t>
                      </a:r>
                      <a:r>
                        <a:rPr lang="fr-CA" sz="1700" noProof="0" dirty="0">
                          <a:solidFill>
                            <a:srgbClr val="231F20"/>
                          </a:solidFill>
                          <a:latin typeface="+mn-lt"/>
                          <a:cs typeface="Calibri"/>
                        </a:rPr>
                        <a:t>résoudre</a:t>
                      </a:r>
                      <a:r>
                        <a:rPr lang="fr-CA" sz="1700" spc="-15" noProof="0" dirty="0">
                          <a:solidFill>
                            <a:srgbClr val="231F20"/>
                          </a:solidFill>
                          <a:latin typeface="+mn-lt"/>
                          <a:cs typeface="Calibri"/>
                        </a:rPr>
                        <a:t> </a:t>
                      </a:r>
                      <a:r>
                        <a:rPr lang="fr-CA" sz="1700" noProof="0" dirty="0">
                          <a:solidFill>
                            <a:srgbClr val="231F20"/>
                          </a:solidFill>
                          <a:latin typeface="+mn-lt"/>
                          <a:cs typeface="Calibri"/>
                        </a:rPr>
                        <a:t>des</a:t>
                      </a:r>
                      <a:r>
                        <a:rPr lang="fr-CA" sz="1700" spc="-25" noProof="0" dirty="0">
                          <a:solidFill>
                            <a:srgbClr val="231F20"/>
                          </a:solidFill>
                          <a:latin typeface="+mn-lt"/>
                          <a:cs typeface="Calibri"/>
                        </a:rPr>
                        <a:t> </a:t>
                      </a:r>
                      <a:r>
                        <a:rPr lang="fr-CA" sz="1700" noProof="0" dirty="0">
                          <a:solidFill>
                            <a:srgbClr val="231F20"/>
                          </a:solidFill>
                          <a:latin typeface="+mn-lt"/>
                          <a:cs typeface="Calibri"/>
                        </a:rPr>
                        <a:t>problèmes</a:t>
                      </a:r>
                      <a:r>
                        <a:rPr lang="fr-CA" sz="1700" spc="-25" noProof="0" dirty="0">
                          <a:solidFill>
                            <a:srgbClr val="231F20"/>
                          </a:solidFill>
                          <a:latin typeface="+mn-lt"/>
                          <a:cs typeface="Calibri"/>
                        </a:rPr>
                        <a:t> </a:t>
                      </a:r>
                      <a:r>
                        <a:rPr lang="fr-CA" sz="1700" noProof="0" dirty="0">
                          <a:solidFill>
                            <a:srgbClr val="231F20"/>
                          </a:solidFill>
                          <a:latin typeface="+mn-lt"/>
                          <a:cs typeface="Calibri"/>
                        </a:rPr>
                        <a:t>de</a:t>
                      </a:r>
                      <a:r>
                        <a:rPr lang="fr-CA" sz="1700" spc="-15" noProof="0" dirty="0">
                          <a:solidFill>
                            <a:srgbClr val="231F20"/>
                          </a:solidFill>
                          <a:latin typeface="+mn-lt"/>
                          <a:cs typeface="Calibri"/>
                        </a:rPr>
                        <a:t> </a:t>
                      </a:r>
                      <a:r>
                        <a:rPr lang="fr-CA" sz="1700" noProof="0" dirty="0">
                          <a:solidFill>
                            <a:srgbClr val="231F20"/>
                          </a:solidFill>
                          <a:latin typeface="+mn-lt"/>
                          <a:cs typeface="Calibri"/>
                        </a:rPr>
                        <a:t>discrimination</a:t>
                      </a:r>
                      <a:r>
                        <a:rPr lang="fr-CA" sz="1700" spc="-25" noProof="0" dirty="0">
                          <a:solidFill>
                            <a:srgbClr val="231F20"/>
                          </a:solidFill>
                          <a:latin typeface="+mn-lt"/>
                          <a:cs typeface="Calibri"/>
                        </a:rPr>
                        <a:t> </a:t>
                      </a:r>
                      <a:r>
                        <a:rPr lang="fr-CA" sz="1700" noProof="0" dirty="0">
                          <a:solidFill>
                            <a:srgbClr val="231F20"/>
                          </a:solidFill>
                          <a:latin typeface="+mn-lt"/>
                          <a:cs typeface="Calibri"/>
                        </a:rPr>
                        <a:t>en</a:t>
                      </a:r>
                      <a:r>
                        <a:rPr lang="fr-CA" sz="1700" spc="-25" noProof="0" dirty="0">
                          <a:solidFill>
                            <a:srgbClr val="231F20"/>
                          </a:solidFill>
                          <a:latin typeface="+mn-lt"/>
                          <a:cs typeface="Calibri"/>
                        </a:rPr>
                        <a:t> </a:t>
                      </a:r>
                      <a:r>
                        <a:rPr lang="fr-CA" sz="1700" noProof="0" dirty="0">
                          <a:solidFill>
                            <a:srgbClr val="231F20"/>
                          </a:solidFill>
                          <a:latin typeface="+mn-lt"/>
                          <a:cs typeface="Calibri"/>
                        </a:rPr>
                        <a:t>milieu</a:t>
                      </a:r>
                      <a:r>
                        <a:rPr lang="fr-CA" sz="1700" spc="-20" noProof="0" dirty="0">
                          <a:solidFill>
                            <a:srgbClr val="231F20"/>
                          </a:solidFill>
                          <a:latin typeface="+mn-lt"/>
                          <a:cs typeface="Calibri"/>
                        </a:rPr>
                        <a:t> </a:t>
                      </a:r>
                      <a:r>
                        <a:rPr lang="fr-CA" sz="1700" noProof="0" dirty="0">
                          <a:solidFill>
                            <a:srgbClr val="231F20"/>
                          </a:solidFill>
                          <a:latin typeface="+mn-lt"/>
                          <a:cs typeface="Calibri"/>
                        </a:rPr>
                        <a:t>de</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travail?</a:t>
                      </a:r>
                      <a:r>
                        <a:rPr lang="fr-CA" sz="1700" spc="-25" noProof="0" dirty="0">
                          <a:solidFill>
                            <a:srgbClr val="231F20"/>
                          </a:solidFill>
                          <a:latin typeface="+mn-lt"/>
                          <a:cs typeface="Calibri"/>
                        </a:rPr>
                        <a:t> </a:t>
                      </a:r>
                      <a:r>
                        <a:rPr lang="fr-CA" sz="1700" noProof="0" dirty="0">
                          <a:solidFill>
                            <a:srgbClr val="231F20"/>
                          </a:solidFill>
                          <a:latin typeface="+mn-lt"/>
                          <a:cs typeface="Calibri"/>
                        </a:rPr>
                        <a:t>Donnez</a:t>
                      </a:r>
                      <a:r>
                        <a:rPr lang="fr-CA" sz="1700" spc="-25" noProof="0" dirty="0">
                          <a:solidFill>
                            <a:srgbClr val="231F20"/>
                          </a:solidFill>
                          <a:latin typeface="+mn-lt"/>
                          <a:cs typeface="Calibri"/>
                        </a:rPr>
                        <a:t> </a:t>
                      </a:r>
                      <a:r>
                        <a:rPr lang="fr-CA" sz="1700" noProof="0" dirty="0">
                          <a:solidFill>
                            <a:srgbClr val="231F20"/>
                          </a:solidFill>
                          <a:latin typeface="+mn-lt"/>
                          <a:cs typeface="Calibri"/>
                        </a:rPr>
                        <a:t>des</a:t>
                      </a:r>
                      <a:r>
                        <a:rPr lang="fr-CA" sz="1700" spc="-20" noProof="0" dirty="0">
                          <a:solidFill>
                            <a:srgbClr val="231F20"/>
                          </a:solidFill>
                          <a:latin typeface="+mn-lt"/>
                          <a:cs typeface="Calibri"/>
                        </a:rPr>
                        <a:t> </a:t>
                      </a:r>
                      <a:r>
                        <a:rPr lang="fr-CA" sz="1700" spc="-10" noProof="0" dirty="0">
                          <a:solidFill>
                            <a:srgbClr val="231F20"/>
                          </a:solidFill>
                          <a:latin typeface="+mn-lt"/>
                          <a:cs typeface="Calibri"/>
                        </a:rPr>
                        <a:t>exemples</a:t>
                      </a:r>
                      <a:r>
                        <a:rPr lang="fr-CA" sz="1700" spc="-25" noProof="0" dirty="0">
                          <a:solidFill>
                            <a:srgbClr val="231F20"/>
                          </a:solidFill>
                          <a:latin typeface="+mn-lt"/>
                          <a:cs typeface="Calibri"/>
                        </a:rPr>
                        <a:t> </a:t>
                      </a:r>
                      <a:r>
                        <a:rPr lang="fr-CA" sz="1700" spc="-20" noProof="0" dirty="0">
                          <a:solidFill>
                            <a:srgbClr val="231F20"/>
                          </a:solidFill>
                          <a:latin typeface="+mn-lt"/>
                          <a:cs typeface="Calibri"/>
                        </a:rPr>
                        <a:t>d’actions</a:t>
                      </a:r>
                      <a:r>
                        <a:rPr lang="fr-CA" sz="1700" spc="-25" noProof="0" dirty="0">
                          <a:solidFill>
                            <a:srgbClr val="231F20"/>
                          </a:solidFill>
                          <a:latin typeface="+mn-lt"/>
                          <a:cs typeface="Calibri"/>
                        </a:rPr>
                        <a:t> qui </a:t>
                      </a:r>
                      <a:r>
                        <a:rPr lang="fr-CA" sz="1700" noProof="0" dirty="0">
                          <a:solidFill>
                            <a:srgbClr val="231F20"/>
                          </a:solidFill>
                          <a:latin typeface="+mn-lt"/>
                          <a:cs typeface="Calibri"/>
                        </a:rPr>
                        <a:t>peuvent</a:t>
                      </a:r>
                      <a:r>
                        <a:rPr lang="fr-CA" sz="1700" spc="-30" noProof="0" dirty="0">
                          <a:solidFill>
                            <a:srgbClr val="231F20"/>
                          </a:solidFill>
                          <a:latin typeface="+mn-lt"/>
                          <a:cs typeface="Calibri"/>
                        </a:rPr>
                        <a:t> </a:t>
                      </a:r>
                      <a:r>
                        <a:rPr lang="fr-CA" sz="1700" noProof="0" dirty="0">
                          <a:solidFill>
                            <a:srgbClr val="231F20"/>
                          </a:solidFill>
                          <a:latin typeface="+mn-lt"/>
                          <a:cs typeface="Calibri"/>
                        </a:rPr>
                        <a:t>être</a:t>
                      </a:r>
                      <a:r>
                        <a:rPr lang="fr-CA" sz="1700" spc="-25" noProof="0" dirty="0">
                          <a:solidFill>
                            <a:srgbClr val="231F20"/>
                          </a:solidFill>
                          <a:latin typeface="+mn-lt"/>
                          <a:cs typeface="Calibri"/>
                        </a:rPr>
                        <a:t> </a:t>
                      </a:r>
                      <a:r>
                        <a:rPr lang="fr-CA" sz="1700" noProof="0" dirty="0">
                          <a:solidFill>
                            <a:srgbClr val="231F20"/>
                          </a:solidFill>
                          <a:latin typeface="+mn-lt"/>
                          <a:cs typeface="Calibri"/>
                        </a:rPr>
                        <a:t>mises</a:t>
                      </a:r>
                      <a:r>
                        <a:rPr lang="fr-CA" sz="1700" spc="-30" noProof="0" dirty="0">
                          <a:solidFill>
                            <a:srgbClr val="231F20"/>
                          </a:solidFill>
                          <a:latin typeface="+mn-lt"/>
                          <a:cs typeface="Calibri"/>
                        </a:rPr>
                        <a:t> </a:t>
                      </a:r>
                      <a:r>
                        <a:rPr lang="fr-CA" sz="1700" noProof="0" dirty="0">
                          <a:solidFill>
                            <a:srgbClr val="231F20"/>
                          </a:solidFill>
                          <a:latin typeface="+mn-lt"/>
                          <a:cs typeface="Calibri"/>
                        </a:rPr>
                        <a:t>en</a:t>
                      </a:r>
                      <a:r>
                        <a:rPr lang="fr-CA" sz="1700" spc="-30" noProof="0" dirty="0">
                          <a:solidFill>
                            <a:srgbClr val="231F20"/>
                          </a:solidFill>
                          <a:latin typeface="+mn-lt"/>
                          <a:cs typeface="Calibri"/>
                        </a:rPr>
                        <a:t> </a:t>
                      </a:r>
                      <a:r>
                        <a:rPr lang="fr-CA" sz="1700" noProof="0" dirty="0">
                          <a:solidFill>
                            <a:srgbClr val="231F20"/>
                          </a:solidFill>
                          <a:latin typeface="+mn-lt"/>
                          <a:cs typeface="Calibri"/>
                        </a:rPr>
                        <a:t>place</a:t>
                      </a:r>
                      <a:r>
                        <a:rPr lang="fr-CA" sz="1700" spc="-25" noProof="0" dirty="0">
                          <a:solidFill>
                            <a:srgbClr val="231F20"/>
                          </a:solidFill>
                          <a:latin typeface="+mn-lt"/>
                          <a:cs typeface="Calibri"/>
                        </a:rPr>
                        <a:t> </a:t>
                      </a:r>
                      <a:r>
                        <a:rPr lang="fr-CA" sz="1700" noProof="0" dirty="0">
                          <a:solidFill>
                            <a:srgbClr val="231F20"/>
                          </a:solidFill>
                          <a:latin typeface="+mn-lt"/>
                          <a:cs typeface="Calibri"/>
                        </a:rPr>
                        <a:t>par</a:t>
                      </a:r>
                      <a:r>
                        <a:rPr lang="fr-CA" sz="1700" spc="-25" noProof="0" dirty="0">
                          <a:solidFill>
                            <a:srgbClr val="231F20"/>
                          </a:solidFill>
                          <a:latin typeface="+mn-lt"/>
                          <a:cs typeface="Calibri"/>
                        </a:rPr>
                        <a:t> </a:t>
                      </a:r>
                      <a:r>
                        <a:rPr lang="fr-CA" sz="1700" noProof="0" dirty="0">
                          <a:solidFill>
                            <a:srgbClr val="231F20"/>
                          </a:solidFill>
                          <a:latin typeface="+mn-lt"/>
                          <a:cs typeface="Calibri"/>
                        </a:rPr>
                        <a:t>les</a:t>
                      </a:r>
                      <a:r>
                        <a:rPr lang="fr-CA" sz="1700" spc="-30" noProof="0" dirty="0">
                          <a:solidFill>
                            <a:srgbClr val="231F20"/>
                          </a:solidFill>
                          <a:latin typeface="+mn-lt"/>
                          <a:cs typeface="Calibri"/>
                        </a:rPr>
                        <a:t> </a:t>
                      </a:r>
                      <a:r>
                        <a:rPr lang="fr-CA" sz="1700" spc="-10" noProof="0" dirty="0">
                          <a:solidFill>
                            <a:srgbClr val="231F20"/>
                          </a:solidFill>
                          <a:latin typeface="+mn-lt"/>
                          <a:cs typeface="Calibri"/>
                        </a:rPr>
                        <a:t>employeurs.</a:t>
                      </a:r>
                      <a:endParaRPr lang="fr-CA" sz="1700" noProof="0" dirty="0">
                        <a:latin typeface="+mn-lt"/>
                        <a:cs typeface="Calibri"/>
                      </a:endParaRPr>
                    </a:p>
                  </a:txBody>
                  <a:tcPr marL="0" marR="0" marT="171450" marB="0">
                    <a:lnT w="12700">
                      <a:solidFill>
                        <a:srgbClr val="5E9F55"/>
                      </a:solidFill>
                      <a:prstDash val="solid"/>
                    </a:lnT>
                  </a:tcPr>
                </a:tc>
                <a:extLst>
                  <a:ext uri="{0D108BD9-81ED-4DB2-BD59-A6C34878D82A}">
                    <a16:rowId xmlns:a16="http://schemas.microsoft.com/office/drawing/2014/main" val="10002"/>
                  </a:ext>
                </a:extLst>
              </a:tr>
              <a:tr h="444145">
                <a:tc>
                  <a:txBody>
                    <a:bodyPr/>
                    <a:lstStyle/>
                    <a:p>
                      <a:pPr>
                        <a:lnSpc>
                          <a:spcPct val="100000"/>
                        </a:lnSpc>
                      </a:pPr>
                      <a:endParaRPr lang="fr-CA" sz="1100" noProof="0" dirty="0">
                        <a:latin typeface="Times New Roman"/>
                        <a:cs typeface="Times New Roman"/>
                      </a:endParaRPr>
                    </a:p>
                  </a:txBody>
                  <a:tcPr marL="0" marR="0" marT="0" marB="0">
                    <a:lnB w="12700">
                      <a:solidFill>
                        <a:srgbClr val="5E9F55"/>
                      </a:solidFill>
                      <a:prstDash val="solid"/>
                    </a:lnB>
                  </a:tcPr>
                </a:tc>
                <a:extLst>
                  <a:ext uri="{0D108BD9-81ED-4DB2-BD59-A6C34878D82A}">
                    <a16:rowId xmlns:a16="http://schemas.microsoft.com/office/drawing/2014/main" val="10003"/>
                  </a:ext>
                </a:extLst>
              </a:tr>
            </a:tbl>
          </a:graphicData>
        </a:graphic>
      </p:graphicFrame>
      <p:sp>
        <p:nvSpPr>
          <p:cNvPr id="20" name="object 13"/>
          <p:cNvSpPr txBox="1"/>
          <p:nvPr/>
        </p:nvSpPr>
        <p:spPr>
          <a:xfrm>
            <a:off x="2667000" y="1676400"/>
            <a:ext cx="2667000" cy="289823"/>
          </a:xfrm>
          <a:prstGeom prst="rect">
            <a:avLst/>
          </a:prstGeom>
        </p:spPr>
        <p:txBody>
          <a:bodyPr vert="horz" wrap="square" lIns="0" tIns="12700" rIns="0" bIns="0" rtlCol="0">
            <a:spAutoFit/>
          </a:bodyPr>
          <a:lstStyle/>
          <a:p>
            <a:pPr marL="12700">
              <a:lnSpc>
                <a:spcPct val="100000"/>
              </a:lnSpc>
              <a:spcBef>
                <a:spcPts val="100"/>
              </a:spcBef>
            </a:pPr>
            <a:r>
              <a:rPr lang="fr-CA" b="1" noProof="0" dirty="0">
                <a:solidFill>
                  <a:srgbClr val="5FA056"/>
                </a:solidFill>
                <a:latin typeface="Calibri"/>
                <a:cs typeface="Calibri"/>
              </a:rPr>
              <a:t>QUESTIONS</a:t>
            </a:r>
            <a:r>
              <a:rPr lang="fr-CA" b="1" spc="330" noProof="0" dirty="0">
                <a:solidFill>
                  <a:srgbClr val="5FA056"/>
                </a:solidFill>
                <a:latin typeface="Calibri"/>
                <a:cs typeface="Calibri"/>
              </a:rPr>
              <a:t> </a:t>
            </a:r>
            <a:r>
              <a:rPr lang="fr-CA" b="1" spc="-10" noProof="0" dirty="0">
                <a:solidFill>
                  <a:srgbClr val="5FA056"/>
                </a:solidFill>
                <a:latin typeface="Calibri"/>
                <a:cs typeface="Calibri"/>
              </a:rPr>
              <a:t>D’OPINION</a:t>
            </a:r>
            <a:endParaRPr lang="fr-CA" noProof="0" dirty="0">
              <a:latin typeface="Calibri"/>
              <a:cs typeface="Calibri"/>
            </a:endParaRPr>
          </a:p>
        </p:txBody>
      </p:sp>
      <p:sp>
        <p:nvSpPr>
          <p:cNvPr id="4" name="object 93">
            <a:extLst>
              <a:ext uri="{FF2B5EF4-FFF2-40B4-BE49-F238E27FC236}">
                <a16:creationId xmlns:a16="http://schemas.microsoft.com/office/drawing/2014/main" id="{30BA2B2F-AD5D-99AE-DC47-8BF812ED03BE}"/>
              </a:ext>
            </a:extLst>
          </p:cNvPr>
          <p:cNvSpPr/>
          <p:nvPr/>
        </p:nvSpPr>
        <p:spPr>
          <a:xfrm>
            <a:off x="1253025" y="6027776"/>
            <a:ext cx="1121410" cy="1121410"/>
          </a:xfrm>
          <a:custGeom>
            <a:avLst/>
            <a:gdLst/>
            <a:ahLst/>
            <a:cxnLst/>
            <a:rect l="l" t="t" r="r" b="b"/>
            <a:pathLst>
              <a:path w="1121410" h="1121409">
                <a:moveTo>
                  <a:pt x="1121219" y="0"/>
                </a:moveTo>
                <a:lnTo>
                  <a:pt x="0" y="1121181"/>
                </a:lnTo>
                <a:lnTo>
                  <a:pt x="1121219" y="0"/>
                </a:lnTo>
                <a:close/>
              </a:path>
            </a:pathLst>
          </a:custGeom>
          <a:ln w="9448">
            <a:solidFill>
              <a:srgbClr val="71BC68"/>
            </a:solidFill>
          </a:ln>
        </p:spPr>
        <p:txBody>
          <a:bodyPr wrap="square" lIns="0" tIns="0" rIns="0" bIns="0" rtlCol="0"/>
          <a:lstStyle/>
          <a:p>
            <a:endParaRPr lang="fr-CA" noProof="0" dirty="0"/>
          </a:p>
        </p:txBody>
      </p:sp>
      <p:sp>
        <p:nvSpPr>
          <p:cNvPr id="5" name="object 94">
            <a:extLst>
              <a:ext uri="{FF2B5EF4-FFF2-40B4-BE49-F238E27FC236}">
                <a16:creationId xmlns:a16="http://schemas.microsoft.com/office/drawing/2014/main" id="{03248332-418C-3F6D-125C-F06BB291702B}"/>
              </a:ext>
            </a:extLst>
          </p:cNvPr>
          <p:cNvSpPr/>
          <p:nvPr/>
        </p:nvSpPr>
        <p:spPr>
          <a:xfrm>
            <a:off x="1983197" y="5916374"/>
            <a:ext cx="0" cy="1344295"/>
          </a:xfrm>
          <a:custGeom>
            <a:avLst/>
            <a:gdLst/>
            <a:ahLst/>
            <a:cxnLst/>
            <a:rect l="l" t="t" r="r" b="b"/>
            <a:pathLst>
              <a:path h="1344295">
                <a:moveTo>
                  <a:pt x="0" y="1343990"/>
                </a:moveTo>
                <a:lnTo>
                  <a:pt x="0" y="0"/>
                </a:lnTo>
                <a:lnTo>
                  <a:pt x="0" y="1343990"/>
                </a:lnTo>
                <a:close/>
              </a:path>
            </a:pathLst>
          </a:custGeom>
          <a:ln w="9448">
            <a:solidFill>
              <a:srgbClr val="71BC68"/>
            </a:solidFill>
          </a:ln>
        </p:spPr>
        <p:txBody>
          <a:bodyPr wrap="square" lIns="0" tIns="0" rIns="0" bIns="0" rtlCol="0"/>
          <a:lstStyle/>
          <a:p>
            <a:endParaRPr lang="fr-CA" noProof="0" dirty="0"/>
          </a:p>
        </p:txBody>
      </p:sp>
      <p:sp>
        <p:nvSpPr>
          <p:cNvPr id="6" name="object 95">
            <a:extLst>
              <a:ext uri="{FF2B5EF4-FFF2-40B4-BE49-F238E27FC236}">
                <a16:creationId xmlns:a16="http://schemas.microsoft.com/office/drawing/2014/main" id="{A2E1560B-CE88-FFE8-BFBF-98B3A8A551F6}"/>
              </a:ext>
            </a:extLst>
          </p:cNvPr>
          <p:cNvSpPr/>
          <p:nvPr/>
        </p:nvSpPr>
        <p:spPr>
          <a:xfrm>
            <a:off x="1399099" y="6757929"/>
            <a:ext cx="829310" cy="0"/>
          </a:xfrm>
          <a:custGeom>
            <a:avLst/>
            <a:gdLst/>
            <a:ahLst/>
            <a:cxnLst/>
            <a:rect l="l" t="t" r="r" b="b"/>
            <a:pathLst>
              <a:path w="829310">
                <a:moveTo>
                  <a:pt x="0" y="0"/>
                </a:moveTo>
                <a:lnTo>
                  <a:pt x="829056" y="0"/>
                </a:lnTo>
                <a:lnTo>
                  <a:pt x="0" y="0"/>
                </a:lnTo>
                <a:close/>
              </a:path>
            </a:pathLst>
          </a:custGeom>
          <a:ln w="9448">
            <a:solidFill>
              <a:srgbClr val="71BC68"/>
            </a:solidFill>
          </a:ln>
        </p:spPr>
        <p:txBody>
          <a:bodyPr wrap="square" lIns="0" tIns="0" rIns="0" bIns="0" rtlCol="0"/>
          <a:lstStyle/>
          <a:p>
            <a:endParaRPr lang="fr-CA" noProof="0" dirty="0"/>
          </a:p>
        </p:txBody>
      </p:sp>
      <p:sp>
        <p:nvSpPr>
          <p:cNvPr id="7" name="object 96">
            <a:extLst>
              <a:ext uri="{FF2B5EF4-FFF2-40B4-BE49-F238E27FC236}">
                <a16:creationId xmlns:a16="http://schemas.microsoft.com/office/drawing/2014/main" id="{AA9846A2-14D9-6101-CA2B-553FD80963F0}"/>
              </a:ext>
            </a:extLst>
          </p:cNvPr>
          <p:cNvSpPr/>
          <p:nvPr/>
        </p:nvSpPr>
        <p:spPr>
          <a:xfrm>
            <a:off x="1253054" y="6365270"/>
            <a:ext cx="446405" cy="446405"/>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8" name="object 97">
            <a:extLst>
              <a:ext uri="{FF2B5EF4-FFF2-40B4-BE49-F238E27FC236}">
                <a16:creationId xmlns:a16="http://schemas.microsoft.com/office/drawing/2014/main" id="{30CE5368-943B-A643-C377-B7BD50AAB8A8}"/>
              </a:ext>
            </a:extLst>
          </p:cNvPr>
          <p:cNvSpPr/>
          <p:nvPr/>
        </p:nvSpPr>
        <p:spPr>
          <a:xfrm>
            <a:off x="928430" y="6418811"/>
            <a:ext cx="1096010" cy="0"/>
          </a:xfrm>
          <a:custGeom>
            <a:avLst/>
            <a:gdLst/>
            <a:ahLst/>
            <a:cxnLst/>
            <a:rect l="l" t="t" r="r" b="b"/>
            <a:pathLst>
              <a:path w="1096010">
                <a:moveTo>
                  <a:pt x="1095438" y="0"/>
                </a:moveTo>
                <a:lnTo>
                  <a:pt x="0" y="0"/>
                </a:lnTo>
                <a:lnTo>
                  <a:pt x="1095438" y="0"/>
                </a:lnTo>
                <a:close/>
              </a:path>
            </a:pathLst>
          </a:custGeom>
          <a:ln w="9448">
            <a:solidFill>
              <a:srgbClr val="71BC68"/>
            </a:solidFill>
          </a:ln>
        </p:spPr>
        <p:txBody>
          <a:bodyPr wrap="square" lIns="0" tIns="0" rIns="0" bIns="0" rtlCol="0"/>
          <a:lstStyle/>
          <a:p>
            <a:endParaRPr lang="fr-CA" noProof="0" dirty="0"/>
          </a:p>
        </p:txBody>
      </p:sp>
      <p:sp>
        <p:nvSpPr>
          <p:cNvPr id="9" name="object 98">
            <a:extLst>
              <a:ext uri="{FF2B5EF4-FFF2-40B4-BE49-F238E27FC236}">
                <a16:creationId xmlns:a16="http://schemas.microsoft.com/office/drawing/2014/main" id="{B1773DE6-E09E-DF4B-C6A3-8F49087062DE}"/>
              </a:ext>
            </a:extLst>
          </p:cNvPr>
          <p:cNvSpPr/>
          <p:nvPr/>
        </p:nvSpPr>
        <p:spPr>
          <a:xfrm>
            <a:off x="676701" y="6126370"/>
            <a:ext cx="924560" cy="924560"/>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10" name="object 99">
            <a:extLst>
              <a:ext uri="{FF2B5EF4-FFF2-40B4-BE49-F238E27FC236}">
                <a16:creationId xmlns:a16="http://schemas.microsoft.com/office/drawing/2014/main" id="{0674F30C-EBF6-128F-5B83-A5FD992CA7C2}"/>
              </a:ext>
            </a:extLst>
          </p:cNvPr>
          <p:cNvSpPr/>
          <p:nvPr/>
        </p:nvSpPr>
        <p:spPr>
          <a:xfrm>
            <a:off x="849106" y="6418806"/>
            <a:ext cx="579755" cy="0"/>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11" name="object 100">
            <a:extLst>
              <a:ext uri="{FF2B5EF4-FFF2-40B4-BE49-F238E27FC236}">
                <a16:creationId xmlns:a16="http://schemas.microsoft.com/office/drawing/2014/main" id="{7306A41D-F9E2-A62B-8BCD-FF9AB1A9B460}"/>
              </a:ext>
            </a:extLst>
          </p:cNvPr>
          <p:cNvSpPr/>
          <p:nvPr/>
        </p:nvSpPr>
        <p:spPr>
          <a:xfrm>
            <a:off x="1308238" y="6360741"/>
            <a:ext cx="0" cy="4552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12" name="object 101">
            <a:extLst>
              <a:ext uri="{FF2B5EF4-FFF2-40B4-BE49-F238E27FC236}">
                <a16:creationId xmlns:a16="http://schemas.microsoft.com/office/drawing/2014/main" id="{120A4F0D-FD5E-B609-7AA3-DD2647BFF302}"/>
              </a:ext>
            </a:extLst>
          </p:cNvPr>
          <p:cNvSpPr/>
          <p:nvPr/>
        </p:nvSpPr>
        <p:spPr>
          <a:xfrm>
            <a:off x="425880" y="6213054"/>
            <a:ext cx="751205" cy="751205"/>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13" name="object 102">
            <a:extLst>
              <a:ext uri="{FF2B5EF4-FFF2-40B4-BE49-F238E27FC236}">
                <a16:creationId xmlns:a16="http://schemas.microsoft.com/office/drawing/2014/main" id="{419CB40D-54D7-434C-B692-4F4A2CA266FB}"/>
              </a:ext>
            </a:extLst>
          </p:cNvPr>
          <p:cNvSpPr/>
          <p:nvPr/>
        </p:nvSpPr>
        <p:spPr>
          <a:xfrm>
            <a:off x="970749" y="6307738"/>
            <a:ext cx="0" cy="561340"/>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14" name="object 103">
            <a:extLst>
              <a:ext uri="{FF2B5EF4-FFF2-40B4-BE49-F238E27FC236}">
                <a16:creationId xmlns:a16="http://schemas.microsoft.com/office/drawing/2014/main" id="{1F7286F7-0BFD-DE9C-340A-C3C7833C8DF1}"/>
              </a:ext>
            </a:extLst>
          </p:cNvPr>
          <p:cNvSpPr/>
          <p:nvPr/>
        </p:nvSpPr>
        <p:spPr>
          <a:xfrm>
            <a:off x="393048" y="6757929"/>
            <a:ext cx="816610" cy="0"/>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15" name="object 104">
            <a:extLst>
              <a:ext uri="{FF2B5EF4-FFF2-40B4-BE49-F238E27FC236}">
                <a16:creationId xmlns:a16="http://schemas.microsoft.com/office/drawing/2014/main" id="{FB373D8B-8183-5549-3C61-8DF77DEF0E91}"/>
              </a:ext>
            </a:extLst>
          </p:cNvPr>
          <p:cNvSpPr/>
          <p:nvPr/>
        </p:nvSpPr>
        <p:spPr>
          <a:xfrm>
            <a:off x="0" y="6124631"/>
            <a:ext cx="1006475" cy="1007110"/>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16" name="object 105">
            <a:extLst>
              <a:ext uri="{FF2B5EF4-FFF2-40B4-BE49-F238E27FC236}">
                <a16:creationId xmlns:a16="http://schemas.microsoft.com/office/drawing/2014/main" id="{FF7195EF-830A-9A5E-1561-41F12DED6DCD}"/>
              </a:ext>
            </a:extLst>
          </p:cNvPr>
          <p:cNvSpPr/>
          <p:nvPr/>
        </p:nvSpPr>
        <p:spPr>
          <a:xfrm>
            <a:off x="86878" y="6418806"/>
            <a:ext cx="753745" cy="0"/>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17" name="object 106">
            <a:extLst>
              <a:ext uri="{FF2B5EF4-FFF2-40B4-BE49-F238E27FC236}">
                <a16:creationId xmlns:a16="http://schemas.microsoft.com/office/drawing/2014/main" id="{19091CC1-AF3A-5D87-CA31-23DFC4B1AEBB}"/>
              </a:ext>
            </a:extLst>
          </p:cNvPr>
          <p:cNvSpPr/>
          <p:nvPr/>
        </p:nvSpPr>
        <p:spPr>
          <a:xfrm>
            <a:off x="0" y="6757933"/>
            <a:ext cx="718185" cy="0"/>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18" name="object 107">
            <a:extLst>
              <a:ext uri="{FF2B5EF4-FFF2-40B4-BE49-F238E27FC236}">
                <a16:creationId xmlns:a16="http://schemas.microsoft.com/office/drawing/2014/main" id="{0FF70EA1-72A8-6D23-8146-D0284A75FAB6}"/>
              </a:ext>
            </a:extLst>
          </p:cNvPr>
          <p:cNvSpPr/>
          <p:nvPr/>
        </p:nvSpPr>
        <p:spPr>
          <a:xfrm>
            <a:off x="1521222" y="6756286"/>
            <a:ext cx="584835" cy="0"/>
          </a:xfrm>
          <a:custGeom>
            <a:avLst/>
            <a:gdLst/>
            <a:ahLst/>
            <a:cxnLst/>
            <a:rect l="l" t="t" r="r" b="b"/>
            <a:pathLst>
              <a:path w="584835">
                <a:moveTo>
                  <a:pt x="584822" y="0"/>
                </a:moveTo>
                <a:lnTo>
                  <a:pt x="0" y="0"/>
                </a:lnTo>
                <a:lnTo>
                  <a:pt x="584822" y="0"/>
                </a:lnTo>
                <a:close/>
              </a:path>
            </a:pathLst>
          </a:custGeom>
          <a:ln w="9448">
            <a:solidFill>
              <a:srgbClr val="71BC68"/>
            </a:solidFill>
          </a:ln>
        </p:spPr>
        <p:txBody>
          <a:bodyPr wrap="square" lIns="0" tIns="0" rIns="0" bIns="0" rtlCol="0"/>
          <a:lstStyle/>
          <a:p>
            <a:endParaRPr lang="fr-CA" noProof="0" dirty="0"/>
          </a:p>
        </p:txBody>
      </p:sp>
      <p:sp>
        <p:nvSpPr>
          <p:cNvPr id="19" name="object 108">
            <a:extLst>
              <a:ext uri="{FF2B5EF4-FFF2-40B4-BE49-F238E27FC236}">
                <a16:creationId xmlns:a16="http://schemas.microsoft.com/office/drawing/2014/main" id="{00DB5709-ABA7-EBC1-62AA-56B5785702E3}"/>
              </a:ext>
            </a:extLst>
          </p:cNvPr>
          <p:cNvSpPr/>
          <p:nvPr/>
        </p:nvSpPr>
        <p:spPr>
          <a:xfrm>
            <a:off x="1645709" y="6600938"/>
            <a:ext cx="0" cy="650240"/>
          </a:xfrm>
          <a:custGeom>
            <a:avLst/>
            <a:gdLst/>
            <a:ahLst/>
            <a:cxnLst/>
            <a:rect l="l" t="t" r="r" b="b"/>
            <a:pathLst>
              <a:path h="650240">
                <a:moveTo>
                  <a:pt x="0" y="649808"/>
                </a:moveTo>
                <a:lnTo>
                  <a:pt x="0" y="0"/>
                </a:lnTo>
                <a:lnTo>
                  <a:pt x="0" y="649808"/>
                </a:lnTo>
                <a:close/>
              </a:path>
            </a:pathLst>
          </a:custGeom>
          <a:ln w="9448">
            <a:solidFill>
              <a:srgbClr val="71BC68"/>
            </a:solidFill>
          </a:ln>
        </p:spPr>
        <p:txBody>
          <a:bodyPr wrap="square" lIns="0" tIns="0" rIns="0" bIns="0" rtlCol="0"/>
          <a:lstStyle/>
          <a:p>
            <a:endParaRPr lang="fr-CA" noProof="0" dirty="0"/>
          </a:p>
        </p:txBody>
      </p:sp>
      <p:sp>
        <p:nvSpPr>
          <p:cNvPr id="21" name="object 109">
            <a:extLst>
              <a:ext uri="{FF2B5EF4-FFF2-40B4-BE49-F238E27FC236}">
                <a16:creationId xmlns:a16="http://schemas.microsoft.com/office/drawing/2014/main" id="{C2943E1C-C772-C9B1-2022-C07FCAA955E4}"/>
              </a:ext>
            </a:extLst>
          </p:cNvPr>
          <p:cNvSpPr/>
          <p:nvPr/>
        </p:nvSpPr>
        <p:spPr>
          <a:xfrm>
            <a:off x="1224890" y="7095400"/>
            <a:ext cx="502920" cy="0"/>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22" name="object 110">
            <a:extLst>
              <a:ext uri="{FF2B5EF4-FFF2-40B4-BE49-F238E27FC236}">
                <a16:creationId xmlns:a16="http://schemas.microsoft.com/office/drawing/2014/main" id="{95D77473-3758-B6E8-1C20-0C9B126B0E8E}"/>
              </a:ext>
            </a:extLst>
          </p:cNvPr>
          <p:cNvSpPr/>
          <p:nvPr/>
        </p:nvSpPr>
        <p:spPr>
          <a:xfrm>
            <a:off x="635330" y="6422476"/>
            <a:ext cx="1007110" cy="1007110"/>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23" name="object 111">
            <a:extLst>
              <a:ext uri="{FF2B5EF4-FFF2-40B4-BE49-F238E27FC236}">
                <a16:creationId xmlns:a16="http://schemas.microsoft.com/office/drawing/2014/main" id="{8202A291-CF6E-C4B4-52F9-52EBFB28963B}"/>
              </a:ext>
            </a:extLst>
          </p:cNvPr>
          <p:cNvSpPr/>
          <p:nvPr/>
        </p:nvSpPr>
        <p:spPr>
          <a:xfrm>
            <a:off x="969125" y="6611593"/>
            <a:ext cx="0" cy="628650"/>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24" name="object 112">
            <a:extLst>
              <a:ext uri="{FF2B5EF4-FFF2-40B4-BE49-F238E27FC236}">
                <a16:creationId xmlns:a16="http://schemas.microsoft.com/office/drawing/2014/main" id="{0FE7CC00-B62B-F9DB-1930-F93E6A1203B9}"/>
              </a:ext>
            </a:extLst>
          </p:cNvPr>
          <p:cNvSpPr/>
          <p:nvPr/>
        </p:nvSpPr>
        <p:spPr>
          <a:xfrm>
            <a:off x="426383" y="6551017"/>
            <a:ext cx="749935" cy="749935"/>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25" name="object 113">
            <a:extLst>
              <a:ext uri="{FF2B5EF4-FFF2-40B4-BE49-F238E27FC236}">
                <a16:creationId xmlns:a16="http://schemas.microsoft.com/office/drawing/2014/main" id="{CEA31411-916C-996F-E314-ACB4DA908256}"/>
              </a:ext>
            </a:extLst>
          </p:cNvPr>
          <p:cNvSpPr/>
          <p:nvPr/>
        </p:nvSpPr>
        <p:spPr>
          <a:xfrm>
            <a:off x="123098" y="6756282"/>
            <a:ext cx="1356360" cy="0"/>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26" name="object 114">
            <a:extLst>
              <a:ext uri="{FF2B5EF4-FFF2-40B4-BE49-F238E27FC236}">
                <a16:creationId xmlns:a16="http://schemas.microsoft.com/office/drawing/2014/main" id="{13CD59CE-0AC4-E82E-BA2D-372BEE4D795D}"/>
              </a:ext>
            </a:extLst>
          </p:cNvPr>
          <p:cNvSpPr/>
          <p:nvPr/>
        </p:nvSpPr>
        <p:spPr>
          <a:xfrm>
            <a:off x="0" y="6353086"/>
            <a:ext cx="1036955" cy="1036955"/>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27" name="object 115">
            <a:extLst>
              <a:ext uri="{FF2B5EF4-FFF2-40B4-BE49-F238E27FC236}">
                <a16:creationId xmlns:a16="http://schemas.microsoft.com/office/drawing/2014/main" id="{14ED0770-04EA-3E47-C17B-26E0BB0BE6F4}"/>
              </a:ext>
            </a:extLst>
          </p:cNvPr>
          <p:cNvSpPr/>
          <p:nvPr/>
        </p:nvSpPr>
        <p:spPr>
          <a:xfrm>
            <a:off x="0" y="6615595"/>
            <a:ext cx="436880" cy="43688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28" name="object 116">
            <a:extLst>
              <a:ext uri="{FF2B5EF4-FFF2-40B4-BE49-F238E27FC236}">
                <a16:creationId xmlns:a16="http://schemas.microsoft.com/office/drawing/2014/main" id="{DFF3B953-DCFD-103F-B7B7-8846F9252E9E}"/>
              </a:ext>
            </a:extLst>
          </p:cNvPr>
          <p:cNvSpPr/>
          <p:nvPr/>
        </p:nvSpPr>
        <p:spPr>
          <a:xfrm>
            <a:off x="1377812" y="6827518"/>
            <a:ext cx="871855" cy="8718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29" name="object 117">
            <a:extLst>
              <a:ext uri="{FF2B5EF4-FFF2-40B4-BE49-F238E27FC236}">
                <a16:creationId xmlns:a16="http://schemas.microsoft.com/office/drawing/2014/main" id="{7047F982-FEA0-982E-BA82-4BE9D3107A22}"/>
              </a:ext>
            </a:extLst>
          </p:cNvPr>
          <p:cNvSpPr/>
          <p:nvPr/>
        </p:nvSpPr>
        <p:spPr>
          <a:xfrm>
            <a:off x="1170892" y="7093757"/>
            <a:ext cx="1285875" cy="0"/>
          </a:xfrm>
          <a:custGeom>
            <a:avLst/>
            <a:gdLst/>
            <a:ahLst/>
            <a:cxnLst/>
            <a:rect l="l" t="t" r="r" b="b"/>
            <a:pathLst>
              <a:path w="1285875">
                <a:moveTo>
                  <a:pt x="1285481" y="0"/>
                </a:moveTo>
                <a:lnTo>
                  <a:pt x="0" y="0"/>
                </a:lnTo>
                <a:lnTo>
                  <a:pt x="1285481" y="0"/>
                </a:lnTo>
                <a:close/>
              </a:path>
            </a:pathLst>
          </a:custGeom>
          <a:ln w="9359">
            <a:solidFill>
              <a:srgbClr val="71BC68"/>
            </a:solidFill>
          </a:ln>
        </p:spPr>
        <p:txBody>
          <a:bodyPr wrap="square" lIns="0" tIns="0" rIns="0" bIns="0" rtlCol="0"/>
          <a:lstStyle/>
          <a:p>
            <a:endParaRPr lang="fr-CA" noProof="0" dirty="0"/>
          </a:p>
        </p:txBody>
      </p:sp>
      <p:sp>
        <p:nvSpPr>
          <p:cNvPr id="30" name="object 118">
            <a:extLst>
              <a:ext uri="{FF2B5EF4-FFF2-40B4-BE49-F238E27FC236}">
                <a16:creationId xmlns:a16="http://schemas.microsoft.com/office/drawing/2014/main" id="{D2F2C9CB-92B8-68DF-7F00-2336001AE973}"/>
              </a:ext>
            </a:extLst>
          </p:cNvPr>
          <p:cNvSpPr/>
          <p:nvPr/>
        </p:nvSpPr>
        <p:spPr>
          <a:xfrm>
            <a:off x="1983197" y="7034755"/>
            <a:ext cx="0" cy="457200"/>
          </a:xfrm>
          <a:custGeom>
            <a:avLst/>
            <a:gdLst/>
            <a:ahLst/>
            <a:cxnLst/>
            <a:rect l="l" t="t" r="r" b="b"/>
            <a:pathLst>
              <a:path h="457200">
                <a:moveTo>
                  <a:pt x="0" y="457123"/>
                </a:moveTo>
                <a:lnTo>
                  <a:pt x="0" y="0"/>
                </a:lnTo>
                <a:lnTo>
                  <a:pt x="0" y="457123"/>
                </a:lnTo>
                <a:close/>
              </a:path>
            </a:pathLst>
          </a:custGeom>
          <a:ln w="9359">
            <a:solidFill>
              <a:srgbClr val="71BC68"/>
            </a:solidFill>
          </a:ln>
        </p:spPr>
        <p:txBody>
          <a:bodyPr wrap="square" lIns="0" tIns="0" rIns="0" bIns="0" rtlCol="0"/>
          <a:lstStyle/>
          <a:p>
            <a:endParaRPr lang="fr-CA" noProof="0" dirty="0"/>
          </a:p>
        </p:txBody>
      </p:sp>
      <p:sp>
        <p:nvSpPr>
          <p:cNvPr id="31" name="object 119">
            <a:extLst>
              <a:ext uri="{FF2B5EF4-FFF2-40B4-BE49-F238E27FC236}">
                <a16:creationId xmlns:a16="http://schemas.microsoft.com/office/drawing/2014/main" id="{CE25D984-1EDC-71E0-07B9-1D305455044C}"/>
              </a:ext>
            </a:extLst>
          </p:cNvPr>
          <p:cNvSpPr/>
          <p:nvPr/>
        </p:nvSpPr>
        <p:spPr>
          <a:xfrm>
            <a:off x="1229379" y="7016537"/>
            <a:ext cx="494030" cy="4940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32" name="object 120">
            <a:extLst>
              <a:ext uri="{FF2B5EF4-FFF2-40B4-BE49-F238E27FC236}">
                <a16:creationId xmlns:a16="http://schemas.microsoft.com/office/drawing/2014/main" id="{D4D511D1-FE55-FD4B-CBB7-B91DF552B185}"/>
              </a:ext>
            </a:extLst>
          </p:cNvPr>
          <p:cNvSpPr/>
          <p:nvPr/>
        </p:nvSpPr>
        <p:spPr>
          <a:xfrm>
            <a:off x="1645709" y="6639321"/>
            <a:ext cx="0" cy="1248410"/>
          </a:xfrm>
          <a:custGeom>
            <a:avLst/>
            <a:gdLst/>
            <a:ahLst/>
            <a:cxnLst/>
            <a:rect l="l" t="t" r="r" b="b"/>
            <a:pathLst>
              <a:path h="1248409">
                <a:moveTo>
                  <a:pt x="0" y="1247990"/>
                </a:moveTo>
                <a:lnTo>
                  <a:pt x="0" y="0"/>
                </a:lnTo>
                <a:lnTo>
                  <a:pt x="0" y="1247990"/>
                </a:lnTo>
                <a:close/>
              </a:path>
            </a:pathLst>
          </a:custGeom>
          <a:ln w="9448">
            <a:solidFill>
              <a:srgbClr val="71BC68"/>
            </a:solidFill>
          </a:ln>
        </p:spPr>
        <p:txBody>
          <a:bodyPr wrap="square" lIns="0" tIns="0" rIns="0" bIns="0" rtlCol="0"/>
          <a:lstStyle/>
          <a:p>
            <a:endParaRPr lang="fr-CA" noProof="0" dirty="0"/>
          </a:p>
        </p:txBody>
      </p:sp>
      <p:sp>
        <p:nvSpPr>
          <p:cNvPr id="33" name="object 121">
            <a:extLst>
              <a:ext uri="{FF2B5EF4-FFF2-40B4-BE49-F238E27FC236}">
                <a16:creationId xmlns:a16="http://schemas.microsoft.com/office/drawing/2014/main" id="{CF8498B2-6896-1424-0190-0E094CC9DE28}"/>
              </a:ext>
            </a:extLst>
          </p:cNvPr>
          <p:cNvSpPr/>
          <p:nvPr/>
        </p:nvSpPr>
        <p:spPr>
          <a:xfrm>
            <a:off x="832236" y="6956862"/>
            <a:ext cx="613410" cy="613410"/>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34" name="object 122">
            <a:extLst>
              <a:ext uri="{FF2B5EF4-FFF2-40B4-BE49-F238E27FC236}">
                <a16:creationId xmlns:a16="http://schemas.microsoft.com/office/drawing/2014/main" id="{1CD6F26E-0C65-2B0B-6212-89C7AF83C273}"/>
              </a:ext>
            </a:extLst>
          </p:cNvPr>
          <p:cNvSpPr/>
          <p:nvPr/>
        </p:nvSpPr>
        <p:spPr>
          <a:xfrm>
            <a:off x="969125" y="6703110"/>
            <a:ext cx="0" cy="1120775"/>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35" name="object 123">
            <a:extLst>
              <a:ext uri="{FF2B5EF4-FFF2-40B4-BE49-F238E27FC236}">
                <a16:creationId xmlns:a16="http://schemas.microsoft.com/office/drawing/2014/main" id="{496DD9BB-1CA9-B663-2FBC-5604D750A330}"/>
              </a:ext>
            </a:extLst>
          </p:cNvPr>
          <p:cNvSpPr/>
          <p:nvPr/>
        </p:nvSpPr>
        <p:spPr>
          <a:xfrm>
            <a:off x="0" y="6599401"/>
            <a:ext cx="1127760" cy="1127760"/>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36" name="object 124">
            <a:extLst>
              <a:ext uri="{FF2B5EF4-FFF2-40B4-BE49-F238E27FC236}">
                <a16:creationId xmlns:a16="http://schemas.microsoft.com/office/drawing/2014/main" id="{9487FF54-B274-6E5A-9B6B-4BA6614DD1B4}"/>
              </a:ext>
            </a:extLst>
          </p:cNvPr>
          <p:cNvSpPr/>
          <p:nvPr/>
        </p:nvSpPr>
        <p:spPr>
          <a:xfrm>
            <a:off x="0" y="7093752"/>
            <a:ext cx="779145" cy="0"/>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37" name="object 125">
            <a:extLst>
              <a:ext uri="{FF2B5EF4-FFF2-40B4-BE49-F238E27FC236}">
                <a16:creationId xmlns:a16="http://schemas.microsoft.com/office/drawing/2014/main" id="{6D900C30-945A-6BB3-8B67-B52ACB4BFC7D}"/>
              </a:ext>
            </a:extLst>
          </p:cNvPr>
          <p:cNvSpPr/>
          <p:nvPr/>
        </p:nvSpPr>
        <p:spPr>
          <a:xfrm>
            <a:off x="295809" y="7030559"/>
            <a:ext cx="0" cy="466090"/>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38" name="object 126">
            <a:extLst>
              <a:ext uri="{FF2B5EF4-FFF2-40B4-BE49-F238E27FC236}">
                <a16:creationId xmlns:a16="http://schemas.microsoft.com/office/drawing/2014/main" id="{5D4FE7B9-8131-7957-CC38-BA661B7678EC}"/>
              </a:ext>
            </a:extLst>
          </p:cNvPr>
          <p:cNvSpPr/>
          <p:nvPr/>
        </p:nvSpPr>
        <p:spPr>
          <a:xfrm>
            <a:off x="1553328" y="7340499"/>
            <a:ext cx="520700" cy="520700"/>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39" name="object 127">
            <a:extLst>
              <a:ext uri="{FF2B5EF4-FFF2-40B4-BE49-F238E27FC236}">
                <a16:creationId xmlns:a16="http://schemas.microsoft.com/office/drawing/2014/main" id="{62DD68AB-68F0-E002-DA91-784B00663647}"/>
              </a:ext>
            </a:extLst>
          </p:cNvPr>
          <p:cNvSpPr/>
          <p:nvPr/>
        </p:nvSpPr>
        <p:spPr>
          <a:xfrm>
            <a:off x="1983197" y="7253673"/>
            <a:ext cx="0" cy="694690"/>
          </a:xfrm>
          <a:custGeom>
            <a:avLst/>
            <a:gdLst/>
            <a:ahLst/>
            <a:cxnLst/>
            <a:rect l="l" t="t" r="r" b="b"/>
            <a:pathLst>
              <a:path h="694690">
                <a:moveTo>
                  <a:pt x="0" y="694245"/>
                </a:moveTo>
                <a:lnTo>
                  <a:pt x="0" y="0"/>
                </a:lnTo>
                <a:lnTo>
                  <a:pt x="0" y="694245"/>
                </a:lnTo>
                <a:close/>
              </a:path>
            </a:pathLst>
          </a:custGeom>
          <a:ln w="9448">
            <a:solidFill>
              <a:srgbClr val="71BC68"/>
            </a:solidFill>
          </a:ln>
        </p:spPr>
        <p:txBody>
          <a:bodyPr wrap="square" lIns="0" tIns="0" rIns="0" bIns="0" rtlCol="0"/>
          <a:lstStyle/>
          <a:p>
            <a:endParaRPr lang="fr-CA" noProof="0" dirty="0"/>
          </a:p>
        </p:txBody>
      </p:sp>
      <p:sp>
        <p:nvSpPr>
          <p:cNvPr id="40" name="object 128">
            <a:extLst>
              <a:ext uri="{FF2B5EF4-FFF2-40B4-BE49-F238E27FC236}">
                <a16:creationId xmlns:a16="http://schemas.microsoft.com/office/drawing/2014/main" id="{C6DACA83-7C07-5BCC-D886-DE987731DE64}"/>
              </a:ext>
            </a:extLst>
          </p:cNvPr>
          <p:cNvSpPr/>
          <p:nvPr/>
        </p:nvSpPr>
        <p:spPr>
          <a:xfrm>
            <a:off x="692139" y="7431230"/>
            <a:ext cx="893444" cy="0"/>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41" name="object 129">
            <a:extLst>
              <a:ext uri="{FF2B5EF4-FFF2-40B4-BE49-F238E27FC236}">
                <a16:creationId xmlns:a16="http://schemas.microsoft.com/office/drawing/2014/main" id="{3A9BB309-E327-186F-DD11-5FDF9B088393}"/>
              </a:ext>
            </a:extLst>
          </p:cNvPr>
          <p:cNvSpPr/>
          <p:nvPr/>
        </p:nvSpPr>
        <p:spPr>
          <a:xfrm>
            <a:off x="1308238" y="7261899"/>
            <a:ext cx="0" cy="678180"/>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42" name="object 130">
            <a:extLst>
              <a:ext uri="{FF2B5EF4-FFF2-40B4-BE49-F238E27FC236}">
                <a16:creationId xmlns:a16="http://schemas.microsoft.com/office/drawing/2014/main" id="{FB53C69B-7039-7798-FB60-104BA50EE67A}"/>
              </a:ext>
            </a:extLst>
          </p:cNvPr>
          <p:cNvSpPr/>
          <p:nvPr/>
        </p:nvSpPr>
        <p:spPr>
          <a:xfrm>
            <a:off x="438142" y="7237728"/>
            <a:ext cx="726440" cy="726440"/>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43" name="object 131">
            <a:extLst>
              <a:ext uri="{FF2B5EF4-FFF2-40B4-BE49-F238E27FC236}">
                <a16:creationId xmlns:a16="http://schemas.microsoft.com/office/drawing/2014/main" id="{5271820C-6FA9-8523-33BB-4E3F34F2BBE7}"/>
              </a:ext>
            </a:extLst>
          </p:cNvPr>
          <p:cNvSpPr/>
          <p:nvPr/>
        </p:nvSpPr>
        <p:spPr>
          <a:xfrm>
            <a:off x="259327" y="7770354"/>
            <a:ext cx="1083945" cy="0"/>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44" name="object 132">
            <a:extLst>
              <a:ext uri="{FF2B5EF4-FFF2-40B4-BE49-F238E27FC236}">
                <a16:creationId xmlns:a16="http://schemas.microsoft.com/office/drawing/2014/main" id="{CB1674DD-98C2-B745-ED21-A4BFF24F074A}"/>
              </a:ext>
            </a:extLst>
          </p:cNvPr>
          <p:cNvSpPr/>
          <p:nvPr/>
        </p:nvSpPr>
        <p:spPr>
          <a:xfrm>
            <a:off x="0" y="7094721"/>
            <a:ext cx="970280" cy="970280"/>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45" name="object 133">
            <a:extLst>
              <a:ext uri="{FF2B5EF4-FFF2-40B4-BE49-F238E27FC236}">
                <a16:creationId xmlns:a16="http://schemas.microsoft.com/office/drawing/2014/main" id="{5586B4B5-446D-0F63-AE21-CDCE12A3444F}"/>
              </a:ext>
            </a:extLst>
          </p:cNvPr>
          <p:cNvSpPr/>
          <p:nvPr/>
        </p:nvSpPr>
        <p:spPr>
          <a:xfrm>
            <a:off x="0" y="7770359"/>
            <a:ext cx="238125" cy="0"/>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46" name="object 134">
            <a:extLst>
              <a:ext uri="{FF2B5EF4-FFF2-40B4-BE49-F238E27FC236}">
                <a16:creationId xmlns:a16="http://schemas.microsoft.com/office/drawing/2014/main" id="{195B9B5F-80D9-461C-816C-DCC3CDE7B703}"/>
              </a:ext>
            </a:extLst>
          </p:cNvPr>
          <p:cNvSpPr/>
          <p:nvPr/>
        </p:nvSpPr>
        <p:spPr>
          <a:xfrm>
            <a:off x="808415" y="7608007"/>
            <a:ext cx="621665" cy="621665"/>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47" name="object 135">
            <a:extLst>
              <a:ext uri="{FF2B5EF4-FFF2-40B4-BE49-F238E27FC236}">
                <a16:creationId xmlns:a16="http://schemas.microsoft.com/office/drawing/2014/main" id="{AB2E6C48-BBA7-72FC-9F90-672A26C14729}"/>
              </a:ext>
            </a:extLst>
          </p:cNvPr>
          <p:cNvSpPr/>
          <p:nvPr/>
        </p:nvSpPr>
        <p:spPr>
          <a:xfrm>
            <a:off x="570997" y="8107837"/>
            <a:ext cx="1135380" cy="0"/>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48" name="object 136">
            <a:extLst>
              <a:ext uri="{FF2B5EF4-FFF2-40B4-BE49-F238E27FC236}">
                <a16:creationId xmlns:a16="http://schemas.microsoft.com/office/drawing/2014/main" id="{E639E0AF-F1E6-3930-CBDC-2751AFE1D01F}"/>
              </a:ext>
            </a:extLst>
          </p:cNvPr>
          <p:cNvSpPr/>
          <p:nvPr/>
        </p:nvSpPr>
        <p:spPr>
          <a:xfrm>
            <a:off x="969125" y="7460378"/>
            <a:ext cx="0" cy="769620"/>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49" name="object 137">
            <a:extLst>
              <a:ext uri="{FF2B5EF4-FFF2-40B4-BE49-F238E27FC236}">
                <a16:creationId xmlns:a16="http://schemas.microsoft.com/office/drawing/2014/main" id="{C3359A9D-1C75-6304-D965-3A91B36FEF80}"/>
              </a:ext>
            </a:extLst>
          </p:cNvPr>
          <p:cNvSpPr/>
          <p:nvPr/>
        </p:nvSpPr>
        <p:spPr>
          <a:xfrm>
            <a:off x="295809" y="7441473"/>
            <a:ext cx="0" cy="788670"/>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50" name="object 138">
            <a:extLst>
              <a:ext uri="{FF2B5EF4-FFF2-40B4-BE49-F238E27FC236}">
                <a16:creationId xmlns:a16="http://schemas.microsoft.com/office/drawing/2014/main" id="{1C8EC93F-F525-CD2D-46C2-A5EB1696694A}"/>
              </a:ext>
            </a:extLst>
          </p:cNvPr>
          <p:cNvSpPr/>
          <p:nvPr/>
        </p:nvSpPr>
        <p:spPr>
          <a:xfrm>
            <a:off x="0" y="8107833"/>
            <a:ext cx="626110" cy="0"/>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51" name="object 139">
            <a:extLst>
              <a:ext uri="{FF2B5EF4-FFF2-40B4-BE49-F238E27FC236}">
                <a16:creationId xmlns:a16="http://schemas.microsoft.com/office/drawing/2014/main" id="{615CBA12-9772-A12A-4507-277D890B3A35}"/>
              </a:ext>
            </a:extLst>
          </p:cNvPr>
          <p:cNvSpPr/>
          <p:nvPr/>
        </p:nvSpPr>
        <p:spPr>
          <a:xfrm>
            <a:off x="0" y="8107833"/>
            <a:ext cx="97790" cy="0"/>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52" name="object 140">
            <a:extLst>
              <a:ext uri="{FF2B5EF4-FFF2-40B4-BE49-F238E27FC236}">
                <a16:creationId xmlns:a16="http://schemas.microsoft.com/office/drawing/2014/main" id="{A7F2B07D-0B36-6768-1DBE-540B90876328}"/>
              </a:ext>
            </a:extLst>
          </p:cNvPr>
          <p:cNvSpPr/>
          <p:nvPr/>
        </p:nvSpPr>
        <p:spPr>
          <a:xfrm>
            <a:off x="1201351" y="8000958"/>
            <a:ext cx="229235" cy="229235"/>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53" name="object 141">
            <a:extLst>
              <a:ext uri="{FF2B5EF4-FFF2-40B4-BE49-F238E27FC236}">
                <a16:creationId xmlns:a16="http://schemas.microsoft.com/office/drawing/2014/main" id="{6C04056C-B2D0-65D0-5794-57ACEB517EE8}"/>
              </a:ext>
            </a:extLst>
          </p:cNvPr>
          <p:cNvSpPr/>
          <p:nvPr/>
        </p:nvSpPr>
        <p:spPr>
          <a:xfrm>
            <a:off x="970749" y="8094706"/>
            <a:ext cx="0" cy="135255"/>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54" name="object 142">
            <a:extLst>
              <a:ext uri="{FF2B5EF4-FFF2-40B4-BE49-F238E27FC236}">
                <a16:creationId xmlns:a16="http://schemas.microsoft.com/office/drawing/2014/main" id="{5F272376-AC4A-F776-B212-D17EA9B8F80B}"/>
              </a:ext>
            </a:extLst>
          </p:cNvPr>
          <p:cNvSpPr/>
          <p:nvPr/>
        </p:nvSpPr>
        <p:spPr>
          <a:xfrm>
            <a:off x="0" y="8106195"/>
            <a:ext cx="1024890" cy="0"/>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55" name="object 143">
            <a:extLst>
              <a:ext uri="{FF2B5EF4-FFF2-40B4-BE49-F238E27FC236}">
                <a16:creationId xmlns:a16="http://schemas.microsoft.com/office/drawing/2014/main" id="{16B89B0F-84E9-BD22-D8F6-6204E7EB61BF}"/>
              </a:ext>
            </a:extLst>
          </p:cNvPr>
          <p:cNvSpPr/>
          <p:nvPr/>
        </p:nvSpPr>
        <p:spPr>
          <a:xfrm>
            <a:off x="0" y="8149516"/>
            <a:ext cx="80645" cy="80645"/>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56" name="object 144">
            <a:extLst>
              <a:ext uri="{FF2B5EF4-FFF2-40B4-BE49-F238E27FC236}">
                <a16:creationId xmlns:a16="http://schemas.microsoft.com/office/drawing/2014/main" id="{A51B4850-AB44-28FC-782D-ECDF56FDCB98}"/>
              </a:ext>
            </a:extLst>
          </p:cNvPr>
          <p:cNvSpPr/>
          <p:nvPr/>
        </p:nvSpPr>
        <p:spPr>
          <a:xfrm>
            <a:off x="295809" y="7638542"/>
            <a:ext cx="0" cy="591185"/>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57" name="object 145">
            <a:extLst>
              <a:ext uri="{FF2B5EF4-FFF2-40B4-BE49-F238E27FC236}">
                <a16:creationId xmlns:a16="http://schemas.microsoft.com/office/drawing/2014/main" id="{D3DFAF0A-3951-F40B-9837-CFC9BF7ED96D}"/>
              </a:ext>
            </a:extLst>
          </p:cNvPr>
          <p:cNvSpPr/>
          <p:nvPr/>
        </p:nvSpPr>
        <p:spPr>
          <a:xfrm>
            <a:off x="1644064" y="8072787"/>
            <a:ext cx="0" cy="156845"/>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58" name="object 146">
            <a:extLst>
              <a:ext uri="{FF2B5EF4-FFF2-40B4-BE49-F238E27FC236}">
                <a16:creationId xmlns:a16="http://schemas.microsoft.com/office/drawing/2014/main" id="{3242399E-44D6-BEB5-F257-F7FD9DE5C3B1}"/>
              </a:ext>
            </a:extLst>
          </p:cNvPr>
          <p:cNvSpPr/>
          <p:nvPr/>
        </p:nvSpPr>
        <p:spPr>
          <a:xfrm>
            <a:off x="1306595" y="7960347"/>
            <a:ext cx="0" cy="269875"/>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59" name="object 147">
            <a:extLst>
              <a:ext uri="{FF2B5EF4-FFF2-40B4-BE49-F238E27FC236}">
                <a16:creationId xmlns:a16="http://schemas.microsoft.com/office/drawing/2014/main" id="{15C81079-F293-42DF-3079-521CE02852C9}"/>
              </a:ext>
            </a:extLst>
          </p:cNvPr>
          <p:cNvSpPr/>
          <p:nvPr/>
        </p:nvSpPr>
        <p:spPr>
          <a:xfrm>
            <a:off x="1522317" y="8056591"/>
            <a:ext cx="173355" cy="173355"/>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60" name="object 148">
            <a:extLst>
              <a:ext uri="{FF2B5EF4-FFF2-40B4-BE49-F238E27FC236}">
                <a16:creationId xmlns:a16="http://schemas.microsoft.com/office/drawing/2014/main" id="{43AA18BB-9FCB-D1CD-C3D1-A2EAAC556EFA}"/>
              </a:ext>
            </a:extLst>
          </p:cNvPr>
          <p:cNvSpPr/>
          <p:nvPr/>
        </p:nvSpPr>
        <p:spPr>
          <a:xfrm>
            <a:off x="509895" y="8142954"/>
            <a:ext cx="86995" cy="86995"/>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61" name="object 149">
            <a:extLst>
              <a:ext uri="{FF2B5EF4-FFF2-40B4-BE49-F238E27FC236}">
                <a16:creationId xmlns:a16="http://schemas.microsoft.com/office/drawing/2014/main" id="{465D3626-9CF9-E602-B8F7-46F926B8471C}"/>
              </a:ext>
            </a:extLst>
          </p:cNvPr>
          <p:cNvSpPr/>
          <p:nvPr/>
        </p:nvSpPr>
        <p:spPr>
          <a:xfrm>
            <a:off x="275259" y="6398780"/>
            <a:ext cx="1726564" cy="1728470"/>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descr="$PPTXTitle"/>
          <p:cNvSpPr txBox="1">
            <a:spLocks noGrp="1"/>
          </p:cNvSpPr>
          <p:nvPr>
            <p:ph type="title"/>
          </p:nvPr>
        </p:nvSpPr>
        <p:spPr>
          <a:xfrm>
            <a:off x="3206750" y="550821"/>
            <a:ext cx="8216900" cy="782265"/>
          </a:xfrm>
          <a:prstGeom prst="rect">
            <a:avLst/>
          </a:prstGeom>
        </p:spPr>
        <p:txBody>
          <a:bodyPr vert="horz" wrap="square" lIns="0" tIns="12700" rIns="0" bIns="0" rtlCol="0">
            <a:spAutoFit/>
          </a:bodyPr>
          <a:lstStyle/>
          <a:p>
            <a:pPr marL="12700" algn="ctr">
              <a:lnSpc>
                <a:spcPct val="100000"/>
              </a:lnSpc>
              <a:spcBef>
                <a:spcPts val="100"/>
              </a:spcBef>
            </a:pPr>
            <a:r>
              <a:rPr lang="fr-CA" noProof="0" dirty="0"/>
              <a:t>SE</a:t>
            </a:r>
            <a:r>
              <a:rPr lang="fr-CA" spc="165" noProof="0" dirty="0"/>
              <a:t> </a:t>
            </a:r>
            <a:r>
              <a:rPr lang="fr-CA" spc="50" noProof="0" dirty="0"/>
              <a:t>PRÉPARER</a:t>
            </a:r>
            <a:r>
              <a:rPr lang="fr-CA" spc="170" noProof="0" dirty="0"/>
              <a:t> </a:t>
            </a:r>
            <a:r>
              <a:rPr lang="fr-CA" noProof="0" dirty="0"/>
              <a:t>À</a:t>
            </a:r>
            <a:r>
              <a:rPr lang="fr-CA" spc="170" noProof="0" dirty="0"/>
              <a:t> </a:t>
            </a:r>
            <a:r>
              <a:rPr lang="fr-CA" noProof="0" dirty="0"/>
              <a:t>LA</a:t>
            </a:r>
            <a:r>
              <a:rPr lang="fr-CA" spc="165" noProof="0" dirty="0"/>
              <a:t> </a:t>
            </a:r>
            <a:r>
              <a:rPr lang="fr-CA" spc="65" noProof="0" dirty="0"/>
              <a:t>JOURNÉE</a:t>
            </a:r>
            <a:r>
              <a:rPr lang="fr-CA" spc="170" noProof="0" dirty="0"/>
              <a:t> </a:t>
            </a:r>
            <a:r>
              <a:rPr lang="fr-CA" noProof="0" dirty="0"/>
              <a:t>D’ACCUEIL</a:t>
            </a:r>
            <a:r>
              <a:rPr lang="fr-CA" spc="170" noProof="0" dirty="0"/>
              <a:t> </a:t>
            </a:r>
            <a:r>
              <a:rPr lang="fr-CA" noProof="0" dirty="0"/>
              <a:t>ET</a:t>
            </a:r>
            <a:r>
              <a:rPr lang="fr-CA" spc="165" noProof="0" dirty="0"/>
              <a:t> </a:t>
            </a:r>
            <a:r>
              <a:rPr lang="fr-CA" spc="55" noProof="0" dirty="0"/>
              <a:t>D’INTÉGRATION</a:t>
            </a:r>
            <a:br>
              <a:rPr lang="fr-CA" spc="55" noProof="0" dirty="0"/>
            </a:br>
            <a:r>
              <a:rPr lang="fr-CA" spc="55" noProof="0" dirty="0">
                <a:solidFill>
                  <a:srgbClr val="007569"/>
                </a:solidFill>
              </a:rPr>
              <a:t>Compréhension orale</a:t>
            </a:r>
          </a:p>
        </p:txBody>
      </p:sp>
      <p:pic>
        <p:nvPicPr>
          <p:cNvPr id="16" name="object 16"/>
          <p:cNvPicPr/>
          <p:nvPr/>
        </p:nvPicPr>
        <p:blipFill>
          <a:blip r:embed="rId5" cstate="print"/>
          <a:stretch>
            <a:fillRect/>
          </a:stretch>
        </p:blipFill>
        <p:spPr>
          <a:xfrm>
            <a:off x="2720925" y="2785163"/>
            <a:ext cx="2960557" cy="3571627"/>
          </a:xfrm>
          <a:prstGeom prst="rect">
            <a:avLst/>
          </a:prstGeom>
        </p:spPr>
      </p:pic>
      <p:sp>
        <p:nvSpPr>
          <p:cNvPr id="17" name="object 17"/>
          <p:cNvSpPr/>
          <p:nvPr/>
        </p:nvSpPr>
        <p:spPr>
          <a:xfrm>
            <a:off x="8181841" y="6967558"/>
            <a:ext cx="289560" cy="74295"/>
          </a:xfrm>
          <a:custGeom>
            <a:avLst/>
            <a:gdLst/>
            <a:ahLst/>
            <a:cxnLst/>
            <a:rect l="l" t="t" r="r" b="b"/>
            <a:pathLst>
              <a:path w="289559" h="74295">
                <a:moveTo>
                  <a:pt x="289387" y="0"/>
                </a:moveTo>
                <a:lnTo>
                  <a:pt x="30454" y="0"/>
                </a:lnTo>
                <a:lnTo>
                  <a:pt x="0" y="37083"/>
                </a:lnTo>
                <a:lnTo>
                  <a:pt x="30454" y="74193"/>
                </a:lnTo>
                <a:lnTo>
                  <a:pt x="289387" y="74193"/>
                </a:lnTo>
              </a:path>
            </a:pathLst>
          </a:custGeom>
          <a:ln w="3175">
            <a:solidFill>
              <a:srgbClr val="5FA056"/>
            </a:solidFill>
          </a:ln>
        </p:spPr>
        <p:txBody>
          <a:bodyPr wrap="square" lIns="0" tIns="0" rIns="0" bIns="0" rtlCol="0"/>
          <a:lstStyle/>
          <a:p>
            <a:endParaRPr lang="fr-CA" noProof="0" dirty="0"/>
          </a:p>
        </p:txBody>
      </p:sp>
      <p:sp>
        <p:nvSpPr>
          <p:cNvPr id="18" name="object 18"/>
          <p:cNvSpPr txBox="1"/>
          <p:nvPr/>
        </p:nvSpPr>
        <p:spPr>
          <a:xfrm>
            <a:off x="8235914" y="6965475"/>
            <a:ext cx="129539" cy="72390"/>
          </a:xfrm>
          <a:prstGeom prst="rect">
            <a:avLst/>
          </a:prstGeom>
        </p:spPr>
        <p:txBody>
          <a:bodyPr vert="horz" wrap="square" lIns="0" tIns="13335" rIns="0" bIns="0" rtlCol="0">
            <a:spAutoFit/>
          </a:bodyPr>
          <a:lstStyle/>
          <a:p>
            <a:pPr marL="12700">
              <a:lnSpc>
                <a:spcPct val="100000"/>
              </a:lnSpc>
              <a:spcBef>
                <a:spcPts val="105"/>
              </a:spcBef>
            </a:pPr>
            <a:r>
              <a:rPr lang="fr-CA" sz="300" b="0" noProof="0" dirty="0">
                <a:solidFill>
                  <a:srgbClr val="5FA056"/>
                </a:solidFill>
                <a:latin typeface="Calibri Light"/>
                <a:cs typeface="Calibri Light"/>
              </a:rPr>
              <a:t>Page</a:t>
            </a:r>
            <a:r>
              <a:rPr lang="fr-CA" sz="300" b="0" spc="15" noProof="0" dirty="0">
                <a:solidFill>
                  <a:srgbClr val="5FA056"/>
                </a:solidFill>
                <a:latin typeface="Calibri Light"/>
                <a:cs typeface="Calibri Light"/>
              </a:rPr>
              <a:t> </a:t>
            </a:r>
            <a:r>
              <a:rPr lang="fr-CA" sz="300" b="0" spc="-50" noProof="0" dirty="0">
                <a:solidFill>
                  <a:srgbClr val="5FA056"/>
                </a:solidFill>
                <a:latin typeface="Calibri Light"/>
                <a:cs typeface="Calibri Light"/>
              </a:rPr>
              <a:t>1</a:t>
            </a:r>
            <a:endParaRPr lang="fr-CA" sz="300" noProof="0" dirty="0">
              <a:latin typeface="Calibri Light"/>
              <a:cs typeface="Calibri Light"/>
            </a:endParaRPr>
          </a:p>
        </p:txBody>
      </p:sp>
      <p:sp>
        <p:nvSpPr>
          <p:cNvPr id="19" name="object 19"/>
          <p:cNvSpPr txBox="1"/>
          <p:nvPr/>
        </p:nvSpPr>
        <p:spPr>
          <a:xfrm>
            <a:off x="7470983" y="6967881"/>
            <a:ext cx="698500" cy="67945"/>
          </a:xfrm>
          <a:prstGeom prst="rect">
            <a:avLst/>
          </a:prstGeom>
        </p:spPr>
        <p:txBody>
          <a:bodyPr vert="horz" wrap="square" lIns="0" tIns="15875" rIns="0" bIns="0" rtlCol="0">
            <a:spAutoFit/>
          </a:bodyPr>
          <a:lstStyle/>
          <a:p>
            <a:pPr marL="12700">
              <a:lnSpc>
                <a:spcPct val="100000"/>
              </a:lnSpc>
              <a:spcBef>
                <a:spcPts val="125"/>
              </a:spcBef>
            </a:pPr>
            <a:r>
              <a:rPr lang="fr-CA" sz="250" b="0" spc="10" noProof="0" dirty="0">
                <a:solidFill>
                  <a:srgbClr val="231F20"/>
                </a:solidFill>
                <a:latin typeface="Calibri Light"/>
                <a:cs typeface="Calibri Light"/>
              </a:rPr>
              <a:t>S’intégrer</a:t>
            </a:r>
            <a:r>
              <a:rPr lang="fr-CA" sz="250" b="0" spc="15" noProof="0" dirty="0">
                <a:solidFill>
                  <a:srgbClr val="231F20"/>
                </a:solidFill>
                <a:latin typeface="Calibri Light"/>
                <a:cs typeface="Calibri Light"/>
              </a:rPr>
              <a:t> </a:t>
            </a:r>
            <a:r>
              <a:rPr lang="fr-CA" sz="250" b="0" spc="10" noProof="0" dirty="0">
                <a:solidFill>
                  <a:srgbClr val="231F20"/>
                </a:solidFill>
                <a:latin typeface="Calibri Light"/>
                <a:cs typeface="Calibri Light"/>
              </a:rPr>
              <a:t>à</a:t>
            </a:r>
            <a:r>
              <a:rPr lang="fr-CA" sz="250" b="0" spc="15" noProof="0" dirty="0">
                <a:solidFill>
                  <a:srgbClr val="231F20"/>
                </a:solidFill>
                <a:latin typeface="Calibri Light"/>
                <a:cs typeface="Calibri Light"/>
              </a:rPr>
              <a:t> </a:t>
            </a:r>
            <a:r>
              <a:rPr lang="fr-CA" sz="250" b="0" spc="10" noProof="0" dirty="0">
                <a:solidFill>
                  <a:srgbClr val="231F20"/>
                </a:solidFill>
                <a:latin typeface="Calibri Light"/>
                <a:cs typeface="Calibri Light"/>
              </a:rPr>
              <a:t>un</a:t>
            </a:r>
            <a:r>
              <a:rPr lang="fr-CA" sz="250" b="0" spc="15" noProof="0" dirty="0">
                <a:solidFill>
                  <a:srgbClr val="231F20"/>
                </a:solidFill>
                <a:latin typeface="Calibri Light"/>
                <a:cs typeface="Calibri Light"/>
              </a:rPr>
              <a:t> </a:t>
            </a:r>
            <a:r>
              <a:rPr lang="fr-CA" sz="250" b="0" spc="10" noProof="0" dirty="0">
                <a:solidFill>
                  <a:srgbClr val="231F20"/>
                </a:solidFill>
                <a:latin typeface="Calibri Light"/>
                <a:cs typeface="Calibri Light"/>
              </a:rPr>
              <a:t>nouvel</a:t>
            </a:r>
            <a:r>
              <a:rPr lang="fr-CA" sz="250" b="0" spc="15" noProof="0" dirty="0">
                <a:solidFill>
                  <a:srgbClr val="231F20"/>
                </a:solidFill>
                <a:latin typeface="Calibri Light"/>
                <a:cs typeface="Calibri Light"/>
              </a:rPr>
              <a:t> </a:t>
            </a:r>
            <a:r>
              <a:rPr lang="fr-CA" sz="250" b="0" spc="10" noProof="0" dirty="0">
                <a:solidFill>
                  <a:srgbClr val="231F20"/>
                </a:solidFill>
                <a:latin typeface="Calibri Light"/>
                <a:cs typeface="Calibri Light"/>
              </a:rPr>
              <a:t>environnement</a:t>
            </a:r>
            <a:r>
              <a:rPr lang="fr-CA" sz="250" b="0" spc="20" noProof="0" dirty="0">
                <a:solidFill>
                  <a:srgbClr val="231F20"/>
                </a:solidFill>
                <a:latin typeface="Calibri Light"/>
                <a:cs typeface="Calibri Light"/>
              </a:rPr>
              <a:t> </a:t>
            </a:r>
            <a:r>
              <a:rPr lang="fr-CA" sz="250" b="0" spc="10" noProof="0" dirty="0">
                <a:solidFill>
                  <a:srgbClr val="231F20"/>
                </a:solidFill>
                <a:latin typeface="Calibri Light"/>
                <a:cs typeface="Calibri Light"/>
              </a:rPr>
              <a:t>de</a:t>
            </a:r>
            <a:r>
              <a:rPr lang="fr-CA" sz="250" b="0" spc="15" noProof="0" dirty="0">
                <a:solidFill>
                  <a:srgbClr val="231F20"/>
                </a:solidFill>
                <a:latin typeface="Calibri Light"/>
                <a:cs typeface="Calibri Light"/>
              </a:rPr>
              <a:t> </a:t>
            </a:r>
            <a:r>
              <a:rPr lang="fr-CA" sz="250" b="0" spc="-10" noProof="0" dirty="0">
                <a:solidFill>
                  <a:srgbClr val="231F20"/>
                </a:solidFill>
                <a:latin typeface="Calibri Light"/>
                <a:cs typeface="Calibri Light"/>
              </a:rPr>
              <a:t>travail</a:t>
            </a:r>
            <a:endParaRPr lang="fr-CA" sz="250" noProof="0" dirty="0">
              <a:latin typeface="Calibri Light"/>
              <a:cs typeface="Calibri Light"/>
            </a:endParaRPr>
          </a:p>
        </p:txBody>
      </p:sp>
      <p:sp>
        <p:nvSpPr>
          <p:cNvPr id="20" name="object 20"/>
          <p:cNvSpPr txBox="1"/>
          <p:nvPr/>
        </p:nvSpPr>
        <p:spPr>
          <a:xfrm>
            <a:off x="6011546" y="5076148"/>
            <a:ext cx="2127885" cy="137160"/>
          </a:xfrm>
          <a:prstGeom prst="rect">
            <a:avLst/>
          </a:prstGeom>
        </p:spPr>
        <p:txBody>
          <a:bodyPr vert="horz" wrap="square" lIns="0" tIns="18415" rIns="0" bIns="0" rtlCol="0">
            <a:spAutoFit/>
          </a:bodyPr>
          <a:lstStyle/>
          <a:p>
            <a:pPr algn="ctr">
              <a:lnSpc>
                <a:spcPct val="100000"/>
              </a:lnSpc>
              <a:spcBef>
                <a:spcPts val="145"/>
              </a:spcBef>
            </a:pPr>
            <a:r>
              <a:rPr lang="fr-CA" sz="250" b="1" spc="20" noProof="0" dirty="0">
                <a:solidFill>
                  <a:srgbClr val="5FA056"/>
                </a:solidFill>
                <a:latin typeface="Calibri"/>
                <a:cs typeface="Calibri"/>
              </a:rPr>
              <a:t>ANNEXE 2</a:t>
            </a:r>
            <a:r>
              <a:rPr lang="fr-CA" sz="250" b="1" spc="15" noProof="0" dirty="0">
                <a:solidFill>
                  <a:srgbClr val="5FA056"/>
                </a:solidFill>
                <a:latin typeface="Calibri"/>
                <a:cs typeface="Calibri"/>
              </a:rPr>
              <a:t> </a:t>
            </a:r>
            <a:r>
              <a:rPr lang="fr-CA" sz="250" b="1" spc="20" noProof="0" dirty="0">
                <a:solidFill>
                  <a:srgbClr val="5FA056"/>
                </a:solidFill>
                <a:latin typeface="Calibri"/>
                <a:cs typeface="Calibri"/>
              </a:rPr>
              <a:t>•</a:t>
            </a:r>
            <a:r>
              <a:rPr lang="fr-CA" sz="250" b="1" spc="25" noProof="0" dirty="0">
                <a:solidFill>
                  <a:srgbClr val="5FA056"/>
                </a:solidFill>
                <a:latin typeface="Calibri"/>
                <a:cs typeface="Calibri"/>
              </a:rPr>
              <a:t> </a:t>
            </a:r>
            <a:r>
              <a:rPr lang="fr-CA" sz="250" b="1" spc="20" noProof="0" dirty="0">
                <a:solidFill>
                  <a:srgbClr val="5FA056"/>
                </a:solidFill>
                <a:latin typeface="Calibri"/>
                <a:cs typeface="Calibri"/>
              </a:rPr>
              <a:t>COMPRÉHENSION</a:t>
            </a:r>
            <a:r>
              <a:rPr lang="fr-CA" sz="250" b="1" spc="30" noProof="0" dirty="0">
                <a:solidFill>
                  <a:srgbClr val="5FA056"/>
                </a:solidFill>
                <a:latin typeface="Calibri"/>
                <a:cs typeface="Calibri"/>
              </a:rPr>
              <a:t> </a:t>
            </a:r>
            <a:r>
              <a:rPr lang="fr-CA" sz="250" b="1" spc="-10" noProof="0" dirty="0">
                <a:solidFill>
                  <a:srgbClr val="5FA056"/>
                </a:solidFill>
                <a:latin typeface="Calibri"/>
                <a:cs typeface="Calibri"/>
              </a:rPr>
              <a:t>ORALE</a:t>
            </a:r>
            <a:endParaRPr lang="fr-CA" sz="250" noProof="0" dirty="0">
              <a:latin typeface="Calibri"/>
              <a:cs typeface="Calibri"/>
            </a:endParaRPr>
          </a:p>
          <a:p>
            <a:pPr algn="ctr">
              <a:lnSpc>
                <a:spcPct val="100000"/>
              </a:lnSpc>
              <a:spcBef>
                <a:spcPts val="50"/>
              </a:spcBef>
            </a:pPr>
            <a:r>
              <a:rPr lang="fr-CA" sz="400" b="1" spc="20" noProof="0" dirty="0">
                <a:solidFill>
                  <a:srgbClr val="007569"/>
                </a:solidFill>
                <a:latin typeface="Calibri"/>
                <a:cs typeface="Calibri"/>
              </a:rPr>
              <a:t>VIDÉO</a:t>
            </a:r>
            <a:r>
              <a:rPr lang="fr-CA" sz="400" b="1" spc="5" noProof="0" dirty="0">
                <a:solidFill>
                  <a:srgbClr val="007569"/>
                </a:solidFill>
                <a:latin typeface="Calibri"/>
                <a:cs typeface="Calibri"/>
              </a:rPr>
              <a:t> </a:t>
            </a:r>
            <a:r>
              <a:rPr lang="fr-CA" sz="400" b="1" spc="20" noProof="0" dirty="0">
                <a:solidFill>
                  <a:srgbClr val="007569"/>
                </a:solidFill>
                <a:latin typeface="Calibri"/>
                <a:cs typeface="Calibri"/>
              </a:rPr>
              <a:t>:</a:t>
            </a:r>
            <a:r>
              <a:rPr lang="fr-CA" sz="400" b="1" noProof="0" dirty="0">
                <a:solidFill>
                  <a:srgbClr val="007569"/>
                </a:solidFill>
                <a:latin typeface="Calibri"/>
                <a:cs typeface="Calibri"/>
              </a:rPr>
              <a:t> </a:t>
            </a:r>
            <a:r>
              <a:rPr lang="fr-CA" sz="400" b="1" spc="20" noProof="0" dirty="0">
                <a:solidFill>
                  <a:srgbClr val="007569"/>
                </a:solidFill>
                <a:latin typeface="Calibri"/>
                <a:cs typeface="Calibri"/>
              </a:rPr>
              <a:t>«</a:t>
            </a:r>
            <a:r>
              <a:rPr lang="fr-CA" sz="400" b="1" noProof="0" dirty="0">
                <a:solidFill>
                  <a:srgbClr val="007569"/>
                </a:solidFill>
                <a:latin typeface="Calibri"/>
                <a:cs typeface="Calibri"/>
              </a:rPr>
              <a:t> </a:t>
            </a:r>
            <a:r>
              <a:rPr lang="fr-CA" sz="400" b="1" spc="20" noProof="0" dirty="0">
                <a:solidFill>
                  <a:srgbClr val="007569"/>
                </a:solidFill>
                <a:latin typeface="Calibri"/>
                <a:cs typeface="Calibri"/>
              </a:rPr>
              <a:t>PROGRAMME DE PARRAINAGE PROFESSIONNEL</a:t>
            </a:r>
            <a:r>
              <a:rPr lang="fr-CA" sz="400" b="1" spc="15" noProof="0" dirty="0">
                <a:solidFill>
                  <a:srgbClr val="007569"/>
                </a:solidFill>
                <a:latin typeface="Calibri"/>
                <a:cs typeface="Calibri"/>
              </a:rPr>
              <a:t> </a:t>
            </a:r>
            <a:r>
              <a:rPr lang="fr-CA" sz="400" b="1" spc="20" noProof="0" dirty="0">
                <a:solidFill>
                  <a:srgbClr val="007569"/>
                </a:solidFill>
                <a:latin typeface="Calibri"/>
                <a:cs typeface="Calibri"/>
              </a:rPr>
              <a:t>POUR NOUVEAUX </a:t>
            </a:r>
            <a:r>
              <a:rPr lang="fr-CA" sz="400" b="1" spc="10" noProof="0" dirty="0">
                <a:solidFill>
                  <a:srgbClr val="007569"/>
                </a:solidFill>
                <a:latin typeface="Calibri"/>
                <a:cs typeface="Calibri"/>
              </a:rPr>
              <a:t>ARRIVANTS</a:t>
            </a:r>
            <a:r>
              <a:rPr lang="fr-CA" sz="400" b="1" noProof="0" dirty="0">
                <a:solidFill>
                  <a:srgbClr val="007569"/>
                </a:solidFill>
                <a:latin typeface="Calibri"/>
                <a:cs typeface="Calibri"/>
              </a:rPr>
              <a:t> </a:t>
            </a:r>
            <a:r>
              <a:rPr lang="fr-CA" sz="400" b="1" spc="-50" noProof="0" dirty="0">
                <a:solidFill>
                  <a:srgbClr val="007569"/>
                </a:solidFill>
                <a:latin typeface="Calibri"/>
                <a:cs typeface="Calibri"/>
              </a:rPr>
              <a:t>»</a:t>
            </a:r>
            <a:endParaRPr lang="fr-CA" sz="400" noProof="0" dirty="0">
              <a:latin typeface="Calibri"/>
              <a:cs typeface="Calibri"/>
            </a:endParaRPr>
          </a:p>
        </p:txBody>
      </p:sp>
      <p:sp>
        <p:nvSpPr>
          <p:cNvPr id="21" name="object 21"/>
          <p:cNvSpPr txBox="1"/>
          <p:nvPr/>
        </p:nvSpPr>
        <p:spPr>
          <a:xfrm>
            <a:off x="5996779" y="5269852"/>
            <a:ext cx="2025650" cy="175260"/>
          </a:xfrm>
          <a:prstGeom prst="rect">
            <a:avLst/>
          </a:prstGeom>
        </p:spPr>
        <p:txBody>
          <a:bodyPr vert="horz" wrap="square" lIns="0" tIns="16510" rIns="0" bIns="0" rtlCol="0">
            <a:spAutoFit/>
          </a:bodyPr>
          <a:lstStyle/>
          <a:p>
            <a:pPr marL="13335">
              <a:lnSpc>
                <a:spcPct val="100000"/>
              </a:lnSpc>
              <a:spcBef>
                <a:spcPts val="130"/>
              </a:spcBef>
            </a:pPr>
            <a:r>
              <a:rPr lang="fr-CA" sz="300" b="1" spc="-10" noProof="0" dirty="0">
                <a:solidFill>
                  <a:srgbClr val="5FA056"/>
                </a:solidFill>
                <a:latin typeface="Calibri"/>
                <a:cs typeface="Calibri"/>
              </a:rPr>
              <a:t>LEXIQUE</a:t>
            </a:r>
            <a:endParaRPr lang="fr-CA" sz="300" noProof="0" dirty="0">
              <a:latin typeface="Calibri"/>
              <a:cs typeface="Calibri"/>
            </a:endParaRPr>
          </a:p>
          <a:p>
            <a:pPr marL="12700" marR="5080">
              <a:lnSpc>
                <a:spcPct val="108000"/>
              </a:lnSpc>
            </a:pPr>
            <a:r>
              <a:rPr lang="fr-CA" sz="300" b="1" spc="10" noProof="0" dirty="0">
                <a:solidFill>
                  <a:srgbClr val="007569"/>
                </a:solidFill>
                <a:latin typeface="Calibri"/>
                <a:cs typeface="Calibri"/>
              </a:rPr>
              <a:t>Dans</a:t>
            </a:r>
            <a:r>
              <a:rPr lang="fr-CA" sz="300" b="1" spc="15" noProof="0" dirty="0">
                <a:solidFill>
                  <a:srgbClr val="007569"/>
                </a:solidFill>
                <a:latin typeface="Calibri"/>
                <a:cs typeface="Calibri"/>
              </a:rPr>
              <a:t> </a:t>
            </a:r>
            <a:r>
              <a:rPr lang="fr-CA" sz="300" b="1" spc="10" noProof="0" dirty="0">
                <a:solidFill>
                  <a:srgbClr val="007569"/>
                </a:solidFill>
                <a:latin typeface="Calibri"/>
                <a:cs typeface="Calibri"/>
              </a:rPr>
              <a:t>le</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tableau</a:t>
            </a:r>
            <a:r>
              <a:rPr lang="fr-CA" sz="300" b="1" spc="20" noProof="0" dirty="0">
                <a:solidFill>
                  <a:srgbClr val="007569"/>
                </a:solidFill>
                <a:latin typeface="Calibri"/>
                <a:cs typeface="Calibri"/>
              </a:rPr>
              <a:t> </a:t>
            </a:r>
            <a:r>
              <a:rPr lang="fr-CA" sz="300" b="1" noProof="0" dirty="0">
                <a:solidFill>
                  <a:srgbClr val="007569"/>
                </a:solidFill>
                <a:latin typeface="Calibri"/>
                <a:cs typeface="Calibri"/>
              </a:rPr>
              <a:t>ci-</a:t>
            </a:r>
            <a:r>
              <a:rPr lang="fr-CA" sz="300" b="1" spc="10" noProof="0" dirty="0">
                <a:solidFill>
                  <a:srgbClr val="007569"/>
                </a:solidFill>
                <a:latin typeface="Calibri"/>
                <a:cs typeface="Calibri"/>
              </a:rPr>
              <a:t>dessous</a:t>
            </a:r>
            <a:r>
              <a:rPr lang="fr-CA" sz="300" b="1" spc="15" noProof="0" dirty="0">
                <a:solidFill>
                  <a:srgbClr val="007569"/>
                </a:solidFill>
                <a:latin typeface="Calibri"/>
                <a:cs typeface="Calibri"/>
              </a:rPr>
              <a:t> </a:t>
            </a:r>
            <a:r>
              <a:rPr lang="fr-CA" sz="300" b="1" spc="10" noProof="0" dirty="0">
                <a:solidFill>
                  <a:srgbClr val="007569"/>
                </a:solidFill>
                <a:latin typeface="Calibri"/>
                <a:cs typeface="Calibri"/>
              </a:rPr>
              <a:t>se</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trouvent</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des</a:t>
            </a:r>
            <a:r>
              <a:rPr lang="fr-CA" sz="300" b="1" spc="15" noProof="0" dirty="0">
                <a:solidFill>
                  <a:srgbClr val="007569"/>
                </a:solidFill>
                <a:latin typeface="Calibri"/>
                <a:cs typeface="Calibri"/>
              </a:rPr>
              <a:t> </a:t>
            </a:r>
            <a:r>
              <a:rPr lang="fr-CA" sz="300" b="1" spc="10" noProof="0" dirty="0">
                <a:solidFill>
                  <a:srgbClr val="007569"/>
                </a:solidFill>
                <a:latin typeface="Calibri"/>
                <a:cs typeface="Calibri"/>
              </a:rPr>
              <a:t>propos</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mentionnés</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par</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les</a:t>
            </a:r>
            <a:r>
              <a:rPr lang="fr-CA" sz="300" b="1" spc="15" noProof="0" dirty="0">
                <a:solidFill>
                  <a:srgbClr val="007569"/>
                </a:solidFill>
                <a:latin typeface="Calibri"/>
                <a:cs typeface="Calibri"/>
              </a:rPr>
              <a:t> </a:t>
            </a:r>
            <a:r>
              <a:rPr lang="fr-CA" sz="300" b="1" spc="10" noProof="0" dirty="0">
                <a:solidFill>
                  <a:srgbClr val="007569"/>
                </a:solidFill>
                <a:latin typeface="Calibri"/>
                <a:cs typeface="Calibri"/>
              </a:rPr>
              <a:t>intervenantes</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et</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intervenants</a:t>
            </a:r>
            <a:r>
              <a:rPr lang="fr-CA" sz="300" b="1" spc="15" noProof="0" dirty="0">
                <a:solidFill>
                  <a:srgbClr val="007569"/>
                </a:solidFill>
                <a:latin typeface="Calibri"/>
                <a:cs typeface="Calibri"/>
              </a:rPr>
              <a:t> </a:t>
            </a:r>
            <a:r>
              <a:rPr lang="fr-CA" sz="300" b="1" spc="10" noProof="0" dirty="0">
                <a:solidFill>
                  <a:srgbClr val="007569"/>
                </a:solidFill>
                <a:latin typeface="Calibri"/>
                <a:cs typeface="Calibri"/>
              </a:rPr>
              <a:t>dans</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la</a:t>
            </a:r>
            <a:r>
              <a:rPr lang="fr-CA" sz="300" b="1" spc="20" noProof="0" dirty="0">
                <a:solidFill>
                  <a:srgbClr val="007569"/>
                </a:solidFill>
                <a:latin typeface="Calibri"/>
                <a:cs typeface="Calibri"/>
              </a:rPr>
              <a:t> </a:t>
            </a:r>
            <a:r>
              <a:rPr lang="fr-CA" sz="300" b="1" spc="-10" noProof="0" dirty="0">
                <a:solidFill>
                  <a:srgbClr val="007569"/>
                </a:solidFill>
                <a:latin typeface="Calibri"/>
                <a:cs typeface="Calibri"/>
              </a:rPr>
              <a:t>vidéo.</a:t>
            </a:r>
            <a:r>
              <a:rPr lang="fr-CA" sz="300" b="1" spc="500" noProof="0" dirty="0">
                <a:solidFill>
                  <a:srgbClr val="007569"/>
                </a:solidFill>
                <a:latin typeface="Calibri"/>
                <a:cs typeface="Calibri"/>
              </a:rPr>
              <a:t> </a:t>
            </a:r>
            <a:r>
              <a:rPr lang="fr-CA" sz="300" b="1" noProof="0" dirty="0">
                <a:solidFill>
                  <a:srgbClr val="007569"/>
                </a:solidFill>
                <a:latin typeface="Calibri"/>
                <a:cs typeface="Calibri"/>
              </a:rPr>
              <a:t>Trouvez</a:t>
            </a:r>
            <a:r>
              <a:rPr lang="fr-CA" sz="300" b="1" spc="45" noProof="0" dirty="0">
                <a:solidFill>
                  <a:srgbClr val="007569"/>
                </a:solidFill>
                <a:latin typeface="Calibri"/>
                <a:cs typeface="Calibri"/>
              </a:rPr>
              <a:t> </a:t>
            </a:r>
            <a:r>
              <a:rPr lang="fr-CA" sz="300" b="1" noProof="0" dirty="0">
                <a:solidFill>
                  <a:srgbClr val="007569"/>
                </a:solidFill>
                <a:latin typeface="Calibri"/>
                <a:cs typeface="Calibri"/>
              </a:rPr>
              <a:t>au</a:t>
            </a:r>
            <a:r>
              <a:rPr lang="fr-CA" sz="300" b="1" spc="50" noProof="0" dirty="0">
                <a:solidFill>
                  <a:srgbClr val="007569"/>
                </a:solidFill>
                <a:latin typeface="Calibri"/>
                <a:cs typeface="Calibri"/>
              </a:rPr>
              <a:t> </a:t>
            </a:r>
            <a:r>
              <a:rPr lang="fr-CA" sz="300" b="1" noProof="0" dirty="0">
                <a:solidFill>
                  <a:srgbClr val="007569"/>
                </a:solidFill>
                <a:latin typeface="Calibri"/>
                <a:cs typeface="Calibri"/>
              </a:rPr>
              <a:t>moins</a:t>
            </a:r>
            <a:r>
              <a:rPr lang="fr-CA" sz="300" b="1" spc="50" noProof="0" dirty="0">
                <a:solidFill>
                  <a:srgbClr val="007569"/>
                </a:solidFill>
                <a:latin typeface="Calibri"/>
                <a:cs typeface="Calibri"/>
              </a:rPr>
              <a:t> </a:t>
            </a:r>
            <a:r>
              <a:rPr lang="fr-CA" sz="300" b="1" noProof="0" dirty="0">
                <a:solidFill>
                  <a:srgbClr val="007569"/>
                </a:solidFill>
                <a:latin typeface="Calibri"/>
                <a:cs typeface="Calibri"/>
              </a:rPr>
              <a:t>deux</a:t>
            </a:r>
            <a:r>
              <a:rPr lang="fr-CA" sz="300" b="1" spc="50" noProof="0" dirty="0">
                <a:solidFill>
                  <a:srgbClr val="007569"/>
                </a:solidFill>
                <a:latin typeface="Calibri"/>
                <a:cs typeface="Calibri"/>
              </a:rPr>
              <a:t> </a:t>
            </a:r>
            <a:r>
              <a:rPr lang="fr-CA" sz="300" b="1" noProof="0" dirty="0">
                <a:solidFill>
                  <a:srgbClr val="007569"/>
                </a:solidFill>
                <a:latin typeface="Calibri"/>
                <a:cs typeface="Calibri"/>
              </a:rPr>
              <a:t>autres</a:t>
            </a:r>
            <a:r>
              <a:rPr lang="fr-CA" sz="300" b="1" spc="50" noProof="0" dirty="0">
                <a:solidFill>
                  <a:srgbClr val="007569"/>
                </a:solidFill>
                <a:latin typeface="Calibri"/>
                <a:cs typeface="Calibri"/>
              </a:rPr>
              <a:t> </a:t>
            </a:r>
            <a:r>
              <a:rPr lang="fr-CA" sz="300" b="1" noProof="0" dirty="0">
                <a:solidFill>
                  <a:srgbClr val="007569"/>
                </a:solidFill>
                <a:latin typeface="Calibri"/>
                <a:cs typeface="Calibri"/>
              </a:rPr>
              <a:t>façons</a:t>
            </a:r>
            <a:r>
              <a:rPr lang="fr-CA" sz="300" b="1" spc="50" noProof="0" dirty="0">
                <a:solidFill>
                  <a:srgbClr val="007569"/>
                </a:solidFill>
                <a:latin typeface="Calibri"/>
                <a:cs typeface="Calibri"/>
              </a:rPr>
              <a:t> </a:t>
            </a:r>
            <a:r>
              <a:rPr lang="fr-CA" sz="300" b="1" noProof="0" dirty="0">
                <a:solidFill>
                  <a:srgbClr val="007569"/>
                </a:solidFill>
                <a:latin typeface="Calibri"/>
                <a:cs typeface="Calibri"/>
              </a:rPr>
              <a:t>de</a:t>
            </a:r>
            <a:r>
              <a:rPr lang="fr-CA" sz="300" b="1" spc="50" noProof="0" dirty="0">
                <a:solidFill>
                  <a:srgbClr val="007569"/>
                </a:solidFill>
                <a:latin typeface="Calibri"/>
                <a:cs typeface="Calibri"/>
              </a:rPr>
              <a:t> </a:t>
            </a:r>
            <a:r>
              <a:rPr lang="fr-CA" sz="300" b="1" noProof="0" dirty="0">
                <a:solidFill>
                  <a:srgbClr val="007569"/>
                </a:solidFill>
                <a:latin typeface="Calibri"/>
                <a:cs typeface="Calibri"/>
              </a:rPr>
              <a:t>les</a:t>
            </a:r>
            <a:r>
              <a:rPr lang="fr-CA" sz="300" b="1" spc="50" noProof="0" dirty="0">
                <a:solidFill>
                  <a:srgbClr val="007569"/>
                </a:solidFill>
                <a:latin typeface="Calibri"/>
                <a:cs typeface="Calibri"/>
              </a:rPr>
              <a:t> </a:t>
            </a:r>
            <a:r>
              <a:rPr lang="fr-CA" sz="300" b="1" spc="-10" noProof="0" dirty="0">
                <a:solidFill>
                  <a:srgbClr val="007569"/>
                </a:solidFill>
                <a:latin typeface="Calibri"/>
                <a:cs typeface="Calibri"/>
              </a:rPr>
              <a:t>reformuler.</a:t>
            </a:r>
            <a:endParaRPr lang="fr-CA" sz="300" noProof="0" dirty="0">
              <a:latin typeface="Calibri"/>
              <a:cs typeface="Calibri"/>
            </a:endParaRPr>
          </a:p>
        </p:txBody>
      </p:sp>
      <p:graphicFrame>
        <p:nvGraphicFramePr>
          <p:cNvPr id="22" name="object 22"/>
          <p:cNvGraphicFramePr>
            <a:graphicFrameLocks noGrp="1"/>
          </p:cNvGraphicFramePr>
          <p:nvPr>
            <p:extLst>
              <p:ext uri="{D42A27DB-BD31-4B8C-83A1-F6EECF244321}">
                <p14:modId xmlns:p14="http://schemas.microsoft.com/office/powerpoint/2010/main" val="4255510628"/>
              </p:ext>
            </p:extLst>
          </p:nvPr>
        </p:nvGraphicFramePr>
        <p:xfrm>
          <a:off x="6009510" y="5498894"/>
          <a:ext cx="2131060" cy="816610"/>
        </p:xfrm>
        <a:graphic>
          <a:graphicData uri="http://schemas.openxmlformats.org/drawingml/2006/table">
            <a:tbl>
              <a:tblPr firstRow="1" bandRow="1">
                <a:tableStyleId>{2D5ABB26-0587-4C30-8999-92F81FD0307C}</a:tableStyleId>
              </a:tblPr>
              <a:tblGrid>
                <a:gridCol w="1065530">
                  <a:extLst>
                    <a:ext uri="{9D8B030D-6E8A-4147-A177-3AD203B41FA5}">
                      <a16:colId xmlns:a16="http://schemas.microsoft.com/office/drawing/2014/main" val="20000"/>
                    </a:ext>
                  </a:extLst>
                </a:gridCol>
                <a:gridCol w="1065530">
                  <a:extLst>
                    <a:ext uri="{9D8B030D-6E8A-4147-A177-3AD203B41FA5}">
                      <a16:colId xmlns:a16="http://schemas.microsoft.com/office/drawing/2014/main" val="20001"/>
                    </a:ext>
                  </a:extLst>
                </a:gridCol>
              </a:tblGrid>
              <a:tr h="95885">
                <a:tc>
                  <a:txBody>
                    <a:bodyPr/>
                    <a:lstStyle/>
                    <a:p>
                      <a:pPr algn="ctr">
                        <a:lnSpc>
                          <a:spcPct val="100000"/>
                        </a:lnSpc>
                        <a:spcBef>
                          <a:spcPts val="204"/>
                        </a:spcBef>
                      </a:pPr>
                      <a:r>
                        <a:rPr lang="fr-CA" sz="300" b="0" spc="-10" noProof="0" dirty="0">
                          <a:solidFill>
                            <a:srgbClr val="FFFFFF"/>
                          </a:solidFill>
                          <a:latin typeface="Calibri Light"/>
                          <a:cs typeface="Calibri Light"/>
                        </a:rPr>
                        <a:t>Vocabulaire</a:t>
                      </a:r>
                      <a:endParaRPr lang="fr-CA" sz="300" noProof="0" dirty="0">
                        <a:latin typeface="Calibri Light"/>
                        <a:cs typeface="Calibri Light"/>
                      </a:endParaRPr>
                    </a:p>
                  </a:txBody>
                  <a:tcPr marL="0" marR="0" marT="26034" marB="0">
                    <a:solidFill>
                      <a:srgbClr val="007569"/>
                    </a:solidFill>
                  </a:tcPr>
                </a:tc>
                <a:tc>
                  <a:txBody>
                    <a:bodyPr/>
                    <a:lstStyle/>
                    <a:p>
                      <a:pPr marL="321310">
                        <a:lnSpc>
                          <a:spcPct val="100000"/>
                        </a:lnSpc>
                        <a:spcBef>
                          <a:spcPts val="204"/>
                        </a:spcBef>
                      </a:pPr>
                      <a:r>
                        <a:rPr lang="fr-CA" sz="300" b="0" spc="10" noProof="0" dirty="0">
                          <a:solidFill>
                            <a:srgbClr val="FFFFFF"/>
                          </a:solidFill>
                          <a:latin typeface="Calibri Light"/>
                          <a:cs typeface="Calibri Light"/>
                        </a:rPr>
                        <a:t>Reformulations</a:t>
                      </a:r>
                      <a:r>
                        <a:rPr lang="fr-CA" sz="300" b="0" spc="40" noProof="0" dirty="0">
                          <a:solidFill>
                            <a:srgbClr val="FFFFFF"/>
                          </a:solidFill>
                          <a:latin typeface="Calibri Light"/>
                          <a:cs typeface="Calibri Light"/>
                        </a:rPr>
                        <a:t> </a:t>
                      </a:r>
                      <a:r>
                        <a:rPr lang="fr-CA" sz="300" b="0" spc="-10" noProof="0" dirty="0">
                          <a:solidFill>
                            <a:srgbClr val="FFFFFF"/>
                          </a:solidFill>
                          <a:latin typeface="Calibri Light"/>
                          <a:cs typeface="Calibri Light"/>
                        </a:rPr>
                        <a:t>possibles</a:t>
                      </a:r>
                      <a:endParaRPr lang="fr-CA" sz="300" noProof="0" dirty="0">
                        <a:latin typeface="Calibri Light"/>
                        <a:cs typeface="Calibri Light"/>
                      </a:endParaRPr>
                    </a:p>
                  </a:txBody>
                  <a:tcPr marL="0" marR="0" marT="26034" marB="0">
                    <a:solidFill>
                      <a:srgbClr val="007569"/>
                    </a:solidFill>
                  </a:tcPr>
                </a:tc>
                <a:extLst>
                  <a:ext uri="{0D108BD9-81ED-4DB2-BD59-A6C34878D82A}">
                    <a16:rowId xmlns:a16="http://schemas.microsoft.com/office/drawing/2014/main" val="10000"/>
                  </a:ext>
                </a:extLst>
              </a:tr>
              <a:tr h="144145">
                <a:tc>
                  <a:txBody>
                    <a:bodyPr/>
                    <a:lstStyle/>
                    <a:p>
                      <a:pPr marL="31750">
                        <a:lnSpc>
                          <a:spcPct val="100000"/>
                        </a:lnSpc>
                        <a:spcBef>
                          <a:spcPts val="200"/>
                        </a:spcBef>
                      </a:pPr>
                      <a:r>
                        <a:rPr lang="fr-CA" sz="300" spc="10" noProof="0" dirty="0">
                          <a:solidFill>
                            <a:srgbClr val="231F20"/>
                          </a:solidFill>
                          <a:latin typeface="Calibri"/>
                          <a:cs typeface="Calibri"/>
                        </a:rPr>
                        <a:t>« </a:t>
                      </a:r>
                      <a:r>
                        <a:rPr lang="fr-CA" sz="300" noProof="0" dirty="0">
                          <a:solidFill>
                            <a:srgbClr val="231F20"/>
                          </a:solidFill>
                          <a:latin typeface="Calibri"/>
                          <a:cs typeface="Calibri"/>
                        </a:rPr>
                        <a:t>J’ai</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décidé</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d’embarquer dans</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le</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projet. </a:t>
                      </a:r>
                      <a:r>
                        <a:rPr lang="fr-CA" sz="300" spc="-50" noProof="0" dirty="0">
                          <a:solidFill>
                            <a:srgbClr val="231F20"/>
                          </a:solidFill>
                          <a:latin typeface="Calibri"/>
                          <a:cs typeface="Calibri"/>
                        </a:rPr>
                        <a:t>»</a:t>
                      </a:r>
                      <a:endParaRPr lang="fr-CA" sz="300" noProof="0" dirty="0">
                        <a:latin typeface="Calibri"/>
                        <a:cs typeface="Calibri"/>
                      </a:endParaRPr>
                    </a:p>
                  </a:txBody>
                  <a:tcPr marL="0" marR="0" marT="25400" marB="0">
                    <a:lnL w="3175">
                      <a:solidFill>
                        <a:srgbClr val="007569"/>
                      </a:solidFill>
                      <a:prstDash val="solid"/>
                    </a:lnL>
                    <a:lnR w="3175">
                      <a:solidFill>
                        <a:srgbClr val="007569"/>
                      </a:solidFill>
                      <a:prstDash val="solid"/>
                    </a:lnR>
                    <a:lnB w="3175">
                      <a:solidFill>
                        <a:srgbClr val="007569"/>
                      </a:solidFill>
                      <a:prstDash val="solid"/>
                    </a:lnB>
                  </a:tcPr>
                </a:tc>
                <a:tc>
                  <a:txBody>
                    <a:bodyPr/>
                    <a:lstStyle/>
                    <a:p>
                      <a:pPr>
                        <a:lnSpc>
                          <a:spcPct val="100000"/>
                        </a:lnSpc>
                      </a:pPr>
                      <a:endParaRPr lang="fr-CA" sz="600" noProof="0" dirty="0">
                        <a:latin typeface="Times New Roman"/>
                        <a:cs typeface="Times New Roman"/>
                      </a:endParaRPr>
                    </a:p>
                  </a:txBody>
                  <a:tcPr marL="0" marR="0" marT="0" marB="0">
                    <a:lnL w="3175">
                      <a:solidFill>
                        <a:srgbClr val="007569"/>
                      </a:solidFill>
                      <a:prstDash val="solid"/>
                    </a:lnL>
                    <a:lnR w="3175">
                      <a:solidFill>
                        <a:srgbClr val="007569"/>
                      </a:solidFill>
                      <a:prstDash val="solid"/>
                    </a:lnR>
                    <a:lnB w="3175">
                      <a:solidFill>
                        <a:srgbClr val="007569"/>
                      </a:solidFill>
                      <a:prstDash val="solid"/>
                    </a:lnB>
                  </a:tcPr>
                </a:tc>
                <a:extLst>
                  <a:ext uri="{0D108BD9-81ED-4DB2-BD59-A6C34878D82A}">
                    <a16:rowId xmlns:a16="http://schemas.microsoft.com/office/drawing/2014/main" val="10001"/>
                  </a:ext>
                </a:extLst>
              </a:tr>
              <a:tr h="144145">
                <a:tc>
                  <a:txBody>
                    <a:bodyPr/>
                    <a:lstStyle/>
                    <a:p>
                      <a:pPr marL="31750">
                        <a:lnSpc>
                          <a:spcPct val="100000"/>
                        </a:lnSpc>
                        <a:spcBef>
                          <a:spcPts val="200"/>
                        </a:spcBef>
                      </a:pPr>
                      <a:r>
                        <a:rPr lang="fr-CA" sz="300" spc="10" noProof="0" dirty="0">
                          <a:solidFill>
                            <a:srgbClr val="231F20"/>
                          </a:solidFill>
                          <a:latin typeface="Calibri"/>
                          <a:cs typeface="Calibri"/>
                        </a:rPr>
                        <a:t>«</a:t>
                      </a:r>
                      <a:r>
                        <a:rPr lang="fr-CA" sz="300" spc="30" noProof="0" dirty="0">
                          <a:solidFill>
                            <a:srgbClr val="231F20"/>
                          </a:solidFill>
                          <a:latin typeface="Calibri"/>
                          <a:cs typeface="Calibri"/>
                        </a:rPr>
                        <a:t> </a:t>
                      </a:r>
                      <a:r>
                        <a:rPr lang="fr-CA" sz="300" spc="10" noProof="0" dirty="0">
                          <a:solidFill>
                            <a:srgbClr val="231F20"/>
                          </a:solidFill>
                          <a:latin typeface="Calibri"/>
                          <a:cs typeface="Calibri"/>
                        </a:rPr>
                        <a:t>Ça</a:t>
                      </a:r>
                      <a:r>
                        <a:rPr lang="fr-CA" sz="300" spc="30" noProof="0" dirty="0">
                          <a:solidFill>
                            <a:srgbClr val="231F20"/>
                          </a:solidFill>
                          <a:latin typeface="Calibri"/>
                          <a:cs typeface="Calibri"/>
                        </a:rPr>
                        <a:t> </a:t>
                      </a:r>
                      <a:r>
                        <a:rPr lang="fr-CA" sz="300" spc="10" noProof="0" dirty="0">
                          <a:solidFill>
                            <a:srgbClr val="231F20"/>
                          </a:solidFill>
                          <a:latin typeface="Calibri"/>
                          <a:cs typeface="Calibri"/>
                        </a:rPr>
                        <a:t>me</a:t>
                      </a:r>
                      <a:r>
                        <a:rPr lang="fr-CA" sz="300" spc="30" noProof="0" dirty="0">
                          <a:solidFill>
                            <a:srgbClr val="231F20"/>
                          </a:solidFill>
                          <a:latin typeface="Calibri"/>
                          <a:cs typeface="Calibri"/>
                        </a:rPr>
                        <a:t> </a:t>
                      </a:r>
                      <a:r>
                        <a:rPr lang="fr-CA" sz="300" spc="10" noProof="0" dirty="0">
                          <a:solidFill>
                            <a:srgbClr val="231F20"/>
                          </a:solidFill>
                          <a:latin typeface="Calibri"/>
                          <a:cs typeface="Calibri"/>
                        </a:rPr>
                        <a:t>permet</a:t>
                      </a:r>
                      <a:r>
                        <a:rPr lang="fr-CA" sz="300" spc="35" noProof="0" dirty="0">
                          <a:solidFill>
                            <a:srgbClr val="231F20"/>
                          </a:solidFill>
                          <a:latin typeface="Calibri"/>
                          <a:cs typeface="Calibri"/>
                        </a:rPr>
                        <a:t> </a:t>
                      </a:r>
                      <a:r>
                        <a:rPr lang="fr-CA" sz="300" noProof="0" dirty="0">
                          <a:solidFill>
                            <a:srgbClr val="231F20"/>
                          </a:solidFill>
                          <a:latin typeface="Calibri"/>
                          <a:cs typeface="Calibri"/>
                        </a:rPr>
                        <a:t>d’avoir</a:t>
                      </a:r>
                      <a:r>
                        <a:rPr lang="fr-CA" sz="300" spc="30" noProof="0" dirty="0">
                          <a:solidFill>
                            <a:srgbClr val="231F20"/>
                          </a:solidFill>
                          <a:latin typeface="Calibri"/>
                          <a:cs typeface="Calibri"/>
                        </a:rPr>
                        <a:t> </a:t>
                      </a:r>
                      <a:r>
                        <a:rPr lang="fr-CA" sz="300" spc="10" noProof="0" dirty="0">
                          <a:solidFill>
                            <a:srgbClr val="231F20"/>
                          </a:solidFill>
                          <a:latin typeface="Calibri"/>
                          <a:cs typeface="Calibri"/>
                        </a:rPr>
                        <a:t>un</a:t>
                      </a:r>
                      <a:r>
                        <a:rPr lang="fr-CA" sz="300" spc="30" noProof="0" dirty="0">
                          <a:solidFill>
                            <a:srgbClr val="231F20"/>
                          </a:solidFill>
                          <a:latin typeface="Calibri"/>
                          <a:cs typeface="Calibri"/>
                        </a:rPr>
                        <a:t> </a:t>
                      </a:r>
                      <a:r>
                        <a:rPr lang="fr-CA" sz="300" spc="10" noProof="0" dirty="0">
                          <a:solidFill>
                            <a:srgbClr val="231F20"/>
                          </a:solidFill>
                          <a:latin typeface="Calibri"/>
                          <a:cs typeface="Calibri"/>
                        </a:rPr>
                        <a:t>éclairage</a:t>
                      </a:r>
                      <a:r>
                        <a:rPr lang="fr-CA" sz="300" spc="35" noProof="0" dirty="0">
                          <a:solidFill>
                            <a:srgbClr val="231F20"/>
                          </a:solidFill>
                          <a:latin typeface="Calibri"/>
                          <a:cs typeface="Calibri"/>
                        </a:rPr>
                        <a:t> </a:t>
                      </a:r>
                      <a:r>
                        <a:rPr lang="fr-CA" sz="300" noProof="0" dirty="0">
                          <a:solidFill>
                            <a:srgbClr val="231F20"/>
                          </a:solidFill>
                          <a:latin typeface="Calibri"/>
                          <a:cs typeface="Calibri"/>
                        </a:rPr>
                        <a:t>différent.</a:t>
                      </a:r>
                      <a:r>
                        <a:rPr lang="fr-CA" sz="300" spc="30" noProof="0" dirty="0">
                          <a:solidFill>
                            <a:srgbClr val="231F20"/>
                          </a:solidFill>
                          <a:latin typeface="Calibri"/>
                          <a:cs typeface="Calibri"/>
                        </a:rPr>
                        <a:t> </a:t>
                      </a:r>
                      <a:r>
                        <a:rPr lang="fr-CA" sz="300" spc="-50" noProof="0" dirty="0">
                          <a:solidFill>
                            <a:srgbClr val="231F20"/>
                          </a:solidFill>
                          <a:latin typeface="Calibri"/>
                          <a:cs typeface="Calibri"/>
                        </a:rPr>
                        <a:t>»</a:t>
                      </a:r>
                      <a:endParaRPr lang="fr-CA" sz="300" noProof="0" dirty="0">
                        <a:latin typeface="Calibri"/>
                        <a:cs typeface="Calibri"/>
                      </a:endParaRPr>
                    </a:p>
                  </a:txBody>
                  <a:tcPr marL="0" marR="0" marT="2540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tc>
                  <a:txBody>
                    <a:bodyPr/>
                    <a:lstStyle/>
                    <a:p>
                      <a:pPr>
                        <a:lnSpc>
                          <a:spcPct val="100000"/>
                        </a:lnSpc>
                      </a:pPr>
                      <a:endParaRPr lang="fr-CA" sz="600" noProof="0" dirty="0">
                        <a:latin typeface="Times New Roman"/>
                        <a:cs typeface="Times New Roman"/>
                      </a:endParaRPr>
                    </a:p>
                  </a:txBody>
                  <a:tcPr marL="0" marR="0" marT="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extLst>
                  <a:ext uri="{0D108BD9-81ED-4DB2-BD59-A6C34878D82A}">
                    <a16:rowId xmlns:a16="http://schemas.microsoft.com/office/drawing/2014/main" val="10002"/>
                  </a:ext>
                </a:extLst>
              </a:tr>
              <a:tr h="144145">
                <a:tc>
                  <a:txBody>
                    <a:bodyPr/>
                    <a:lstStyle/>
                    <a:p>
                      <a:pPr marL="31750">
                        <a:lnSpc>
                          <a:spcPct val="100000"/>
                        </a:lnSpc>
                        <a:spcBef>
                          <a:spcPts val="200"/>
                        </a:spcBef>
                      </a:pPr>
                      <a:r>
                        <a:rPr lang="fr-CA" sz="300" spc="10" noProof="0" dirty="0">
                          <a:solidFill>
                            <a:srgbClr val="231F20"/>
                          </a:solidFill>
                          <a:latin typeface="Calibri"/>
                          <a:cs typeface="Calibri"/>
                        </a:rPr>
                        <a:t>« On a une idée</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préconçue. </a:t>
                      </a:r>
                      <a:r>
                        <a:rPr lang="fr-CA" sz="300" spc="-50" noProof="0" dirty="0">
                          <a:solidFill>
                            <a:srgbClr val="231F20"/>
                          </a:solidFill>
                          <a:latin typeface="Calibri"/>
                          <a:cs typeface="Calibri"/>
                        </a:rPr>
                        <a:t>»</a:t>
                      </a:r>
                      <a:endParaRPr lang="fr-CA" sz="300" noProof="0" dirty="0">
                        <a:latin typeface="Calibri"/>
                        <a:cs typeface="Calibri"/>
                      </a:endParaRPr>
                    </a:p>
                  </a:txBody>
                  <a:tcPr marL="0" marR="0" marT="2540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tc>
                  <a:txBody>
                    <a:bodyPr/>
                    <a:lstStyle/>
                    <a:p>
                      <a:pPr>
                        <a:lnSpc>
                          <a:spcPct val="100000"/>
                        </a:lnSpc>
                      </a:pPr>
                      <a:endParaRPr lang="fr-CA" sz="600" noProof="0" dirty="0">
                        <a:latin typeface="Times New Roman"/>
                        <a:cs typeface="Times New Roman"/>
                      </a:endParaRPr>
                    </a:p>
                  </a:txBody>
                  <a:tcPr marL="0" marR="0" marT="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extLst>
                  <a:ext uri="{0D108BD9-81ED-4DB2-BD59-A6C34878D82A}">
                    <a16:rowId xmlns:a16="http://schemas.microsoft.com/office/drawing/2014/main" val="10003"/>
                  </a:ext>
                </a:extLst>
              </a:tr>
              <a:tr h="144145">
                <a:tc>
                  <a:txBody>
                    <a:bodyPr/>
                    <a:lstStyle/>
                    <a:p>
                      <a:pPr marL="31750">
                        <a:lnSpc>
                          <a:spcPct val="100000"/>
                        </a:lnSpc>
                        <a:spcBef>
                          <a:spcPts val="200"/>
                        </a:spcBef>
                      </a:pPr>
                      <a:r>
                        <a:rPr lang="fr-CA" sz="300" spc="10" noProof="0" dirty="0">
                          <a:solidFill>
                            <a:srgbClr val="231F20"/>
                          </a:solidFill>
                          <a:latin typeface="Calibri"/>
                          <a:cs typeface="Calibri"/>
                        </a:rPr>
                        <a:t>«</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Compte</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tenu</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que</a:t>
                      </a:r>
                      <a:r>
                        <a:rPr lang="fr-CA" sz="300" spc="20" noProof="0" dirty="0">
                          <a:solidFill>
                            <a:srgbClr val="231F20"/>
                          </a:solidFill>
                          <a:latin typeface="Calibri"/>
                          <a:cs typeface="Calibri"/>
                        </a:rPr>
                        <a:t> </a:t>
                      </a:r>
                      <a:r>
                        <a:rPr lang="fr-CA" sz="300" spc="10" noProof="0" dirty="0">
                          <a:solidFill>
                            <a:srgbClr val="231F20"/>
                          </a:solidFill>
                          <a:latin typeface="Calibri"/>
                          <a:cs typeface="Calibri"/>
                        </a:rPr>
                        <a:t>Carolina</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est</a:t>
                      </a:r>
                      <a:r>
                        <a:rPr lang="fr-CA" sz="300" spc="15" noProof="0" dirty="0">
                          <a:solidFill>
                            <a:srgbClr val="231F20"/>
                          </a:solidFill>
                          <a:latin typeface="Calibri"/>
                          <a:cs typeface="Calibri"/>
                        </a:rPr>
                        <a:t> </a:t>
                      </a:r>
                      <a:r>
                        <a:rPr lang="fr-CA" sz="300" spc="10" noProof="0" dirty="0">
                          <a:solidFill>
                            <a:srgbClr val="231F20"/>
                          </a:solidFill>
                          <a:latin typeface="Calibri"/>
                          <a:cs typeface="Calibri"/>
                        </a:rPr>
                        <a:t>autonome</a:t>
                      </a:r>
                      <a:r>
                        <a:rPr lang="fr-CA" sz="300" spc="15" noProof="0" dirty="0">
                          <a:solidFill>
                            <a:srgbClr val="231F20"/>
                          </a:solidFill>
                          <a:latin typeface="Calibri"/>
                          <a:cs typeface="Calibri"/>
                        </a:rPr>
                        <a:t> </a:t>
                      </a:r>
                      <a:r>
                        <a:rPr lang="fr-CA" sz="300" spc="-25" noProof="0" dirty="0">
                          <a:solidFill>
                            <a:srgbClr val="231F20"/>
                          </a:solidFill>
                          <a:latin typeface="Calibri"/>
                          <a:cs typeface="Calibri"/>
                        </a:rPr>
                        <a:t>».</a:t>
                      </a:r>
                      <a:endParaRPr lang="fr-CA" sz="300" noProof="0" dirty="0">
                        <a:latin typeface="Calibri"/>
                        <a:cs typeface="Calibri"/>
                      </a:endParaRPr>
                    </a:p>
                  </a:txBody>
                  <a:tcPr marL="0" marR="0" marT="2540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tc>
                  <a:txBody>
                    <a:bodyPr/>
                    <a:lstStyle/>
                    <a:p>
                      <a:pPr>
                        <a:lnSpc>
                          <a:spcPct val="100000"/>
                        </a:lnSpc>
                      </a:pPr>
                      <a:endParaRPr lang="fr-CA" sz="600" noProof="0" dirty="0">
                        <a:latin typeface="Times New Roman"/>
                        <a:cs typeface="Times New Roman"/>
                      </a:endParaRPr>
                    </a:p>
                  </a:txBody>
                  <a:tcPr marL="0" marR="0" marT="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extLst>
                  <a:ext uri="{0D108BD9-81ED-4DB2-BD59-A6C34878D82A}">
                    <a16:rowId xmlns:a16="http://schemas.microsoft.com/office/drawing/2014/main" val="10004"/>
                  </a:ext>
                </a:extLst>
              </a:tr>
              <a:tr h="144145">
                <a:tc>
                  <a:txBody>
                    <a:bodyPr/>
                    <a:lstStyle/>
                    <a:p>
                      <a:pPr marL="31750">
                        <a:lnSpc>
                          <a:spcPct val="100000"/>
                        </a:lnSpc>
                        <a:spcBef>
                          <a:spcPts val="200"/>
                        </a:spcBef>
                      </a:pPr>
                      <a:r>
                        <a:rPr lang="fr-CA" sz="300" noProof="0" dirty="0">
                          <a:solidFill>
                            <a:srgbClr val="231F20"/>
                          </a:solidFill>
                          <a:latin typeface="Calibri"/>
                          <a:cs typeface="Calibri"/>
                        </a:rPr>
                        <a:t>«</a:t>
                      </a:r>
                      <a:r>
                        <a:rPr lang="fr-CA" sz="300" spc="60" noProof="0" dirty="0">
                          <a:solidFill>
                            <a:srgbClr val="231F20"/>
                          </a:solidFill>
                          <a:latin typeface="Calibri"/>
                          <a:cs typeface="Calibri"/>
                        </a:rPr>
                        <a:t> </a:t>
                      </a:r>
                      <a:r>
                        <a:rPr lang="fr-CA" sz="300" noProof="0" dirty="0">
                          <a:solidFill>
                            <a:srgbClr val="231F20"/>
                          </a:solidFill>
                          <a:latin typeface="Calibri"/>
                          <a:cs typeface="Calibri"/>
                        </a:rPr>
                        <a:t>Ça</a:t>
                      </a:r>
                      <a:r>
                        <a:rPr lang="fr-CA" sz="300" spc="60" noProof="0" dirty="0">
                          <a:solidFill>
                            <a:srgbClr val="231F20"/>
                          </a:solidFill>
                          <a:latin typeface="Calibri"/>
                          <a:cs typeface="Calibri"/>
                        </a:rPr>
                        <a:t> </a:t>
                      </a:r>
                      <a:r>
                        <a:rPr lang="fr-CA" sz="300" noProof="0" dirty="0">
                          <a:solidFill>
                            <a:srgbClr val="231F20"/>
                          </a:solidFill>
                          <a:latin typeface="Calibri"/>
                          <a:cs typeface="Calibri"/>
                        </a:rPr>
                        <a:t>nous</a:t>
                      </a:r>
                      <a:r>
                        <a:rPr lang="fr-CA" sz="300" spc="60" noProof="0" dirty="0">
                          <a:solidFill>
                            <a:srgbClr val="231F20"/>
                          </a:solidFill>
                          <a:latin typeface="Calibri"/>
                          <a:cs typeface="Calibri"/>
                        </a:rPr>
                        <a:t> </a:t>
                      </a:r>
                      <a:r>
                        <a:rPr lang="fr-CA" sz="300" noProof="0" dirty="0">
                          <a:solidFill>
                            <a:srgbClr val="231F20"/>
                          </a:solidFill>
                          <a:latin typeface="Calibri"/>
                          <a:cs typeface="Calibri"/>
                        </a:rPr>
                        <a:t>relève</a:t>
                      </a:r>
                      <a:r>
                        <a:rPr lang="fr-CA" sz="300" spc="60" noProof="0" dirty="0">
                          <a:solidFill>
                            <a:srgbClr val="231F20"/>
                          </a:solidFill>
                          <a:latin typeface="Calibri"/>
                          <a:cs typeface="Calibri"/>
                        </a:rPr>
                        <a:t> </a:t>
                      </a:r>
                      <a:r>
                        <a:rPr lang="fr-CA" sz="300" noProof="0" dirty="0">
                          <a:solidFill>
                            <a:srgbClr val="231F20"/>
                          </a:solidFill>
                          <a:latin typeface="Calibri"/>
                          <a:cs typeface="Calibri"/>
                        </a:rPr>
                        <a:t>des</a:t>
                      </a:r>
                      <a:r>
                        <a:rPr lang="fr-CA" sz="300" spc="60" noProof="0" dirty="0">
                          <a:solidFill>
                            <a:srgbClr val="231F20"/>
                          </a:solidFill>
                          <a:latin typeface="Calibri"/>
                          <a:cs typeface="Calibri"/>
                        </a:rPr>
                        <a:t> </a:t>
                      </a:r>
                      <a:r>
                        <a:rPr lang="fr-CA" sz="300" noProof="0" dirty="0">
                          <a:solidFill>
                            <a:srgbClr val="231F20"/>
                          </a:solidFill>
                          <a:latin typeface="Calibri"/>
                          <a:cs typeface="Calibri"/>
                        </a:rPr>
                        <a:t>pistes</a:t>
                      </a:r>
                      <a:r>
                        <a:rPr lang="fr-CA" sz="300" spc="60" noProof="0" dirty="0">
                          <a:solidFill>
                            <a:srgbClr val="231F20"/>
                          </a:solidFill>
                          <a:latin typeface="Calibri"/>
                          <a:cs typeface="Calibri"/>
                        </a:rPr>
                        <a:t> </a:t>
                      </a:r>
                      <a:r>
                        <a:rPr lang="fr-CA" sz="300" noProof="0" dirty="0">
                          <a:solidFill>
                            <a:srgbClr val="231F20"/>
                          </a:solidFill>
                          <a:latin typeface="Calibri"/>
                          <a:cs typeface="Calibri"/>
                        </a:rPr>
                        <a:t>d’amélioration.</a:t>
                      </a:r>
                      <a:r>
                        <a:rPr lang="fr-CA" sz="300" spc="60" noProof="0" dirty="0">
                          <a:solidFill>
                            <a:srgbClr val="231F20"/>
                          </a:solidFill>
                          <a:latin typeface="Calibri"/>
                          <a:cs typeface="Calibri"/>
                        </a:rPr>
                        <a:t> </a:t>
                      </a:r>
                      <a:r>
                        <a:rPr lang="fr-CA" sz="300" spc="-50" noProof="0" dirty="0">
                          <a:solidFill>
                            <a:srgbClr val="231F20"/>
                          </a:solidFill>
                          <a:latin typeface="Calibri"/>
                          <a:cs typeface="Calibri"/>
                        </a:rPr>
                        <a:t>»</a:t>
                      </a:r>
                      <a:endParaRPr lang="fr-CA" sz="300" noProof="0" dirty="0">
                        <a:latin typeface="Calibri"/>
                        <a:cs typeface="Calibri"/>
                      </a:endParaRPr>
                    </a:p>
                  </a:txBody>
                  <a:tcPr marL="0" marR="0" marT="2540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tc>
                  <a:txBody>
                    <a:bodyPr/>
                    <a:lstStyle/>
                    <a:p>
                      <a:pPr>
                        <a:lnSpc>
                          <a:spcPct val="100000"/>
                        </a:lnSpc>
                      </a:pPr>
                      <a:endParaRPr lang="fr-CA" sz="600" noProof="0" dirty="0">
                        <a:latin typeface="Times New Roman"/>
                        <a:cs typeface="Times New Roman"/>
                      </a:endParaRPr>
                    </a:p>
                  </a:txBody>
                  <a:tcPr marL="0" marR="0" marT="0" marB="0">
                    <a:lnL w="3175">
                      <a:solidFill>
                        <a:srgbClr val="007569"/>
                      </a:solidFill>
                      <a:prstDash val="solid"/>
                    </a:lnL>
                    <a:lnR w="3175">
                      <a:solidFill>
                        <a:srgbClr val="007569"/>
                      </a:solidFill>
                      <a:prstDash val="solid"/>
                    </a:lnR>
                    <a:lnT w="3175">
                      <a:solidFill>
                        <a:srgbClr val="007569"/>
                      </a:solidFill>
                      <a:prstDash val="solid"/>
                    </a:lnT>
                    <a:lnB w="3175">
                      <a:solidFill>
                        <a:srgbClr val="007569"/>
                      </a:solidFill>
                      <a:prstDash val="solid"/>
                    </a:lnB>
                  </a:tcPr>
                </a:tc>
                <a:extLst>
                  <a:ext uri="{0D108BD9-81ED-4DB2-BD59-A6C34878D82A}">
                    <a16:rowId xmlns:a16="http://schemas.microsoft.com/office/drawing/2014/main" val="10005"/>
                  </a:ext>
                </a:extLst>
              </a:tr>
            </a:tbl>
          </a:graphicData>
        </a:graphic>
      </p:graphicFrame>
      <p:sp>
        <p:nvSpPr>
          <p:cNvPr id="24" name="object 24"/>
          <p:cNvSpPr/>
          <p:nvPr/>
        </p:nvSpPr>
        <p:spPr>
          <a:xfrm>
            <a:off x="5678309" y="4947831"/>
            <a:ext cx="2793365" cy="2158365"/>
          </a:xfrm>
          <a:custGeom>
            <a:avLst/>
            <a:gdLst/>
            <a:ahLst/>
            <a:cxnLst/>
            <a:rect l="l" t="t" r="r" b="b"/>
            <a:pathLst>
              <a:path w="2793365" h="2158365">
                <a:moveTo>
                  <a:pt x="0" y="2158161"/>
                </a:moveTo>
                <a:lnTo>
                  <a:pt x="2792920" y="2158161"/>
                </a:lnTo>
                <a:lnTo>
                  <a:pt x="2792920" y="0"/>
                </a:lnTo>
                <a:lnTo>
                  <a:pt x="0" y="0"/>
                </a:lnTo>
                <a:lnTo>
                  <a:pt x="0" y="2158161"/>
                </a:lnTo>
                <a:close/>
              </a:path>
            </a:pathLst>
          </a:custGeom>
          <a:ln w="6350">
            <a:solidFill>
              <a:srgbClr val="939598"/>
            </a:solidFill>
          </a:ln>
        </p:spPr>
        <p:txBody>
          <a:bodyPr wrap="square" lIns="0" tIns="0" rIns="0" bIns="0" rtlCol="0"/>
          <a:lstStyle/>
          <a:p>
            <a:endParaRPr lang="fr-CA" noProof="0" dirty="0"/>
          </a:p>
        </p:txBody>
      </p:sp>
      <p:sp>
        <p:nvSpPr>
          <p:cNvPr id="25" name="object 25"/>
          <p:cNvSpPr/>
          <p:nvPr/>
        </p:nvSpPr>
        <p:spPr>
          <a:xfrm>
            <a:off x="5675134" y="6996138"/>
            <a:ext cx="2799715" cy="284480"/>
          </a:xfrm>
          <a:custGeom>
            <a:avLst/>
            <a:gdLst/>
            <a:ahLst/>
            <a:cxnLst/>
            <a:rect l="l" t="t" r="r" b="b"/>
            <a:pathLst>
              <a:path w="2799715" h="284479">
                <a:moveTo>
                  <a:pt x="2799257" y="105587"/>
                </a:moveTo>
                <a:lnTo>
                  <a:pt x="1507134" y="105587"/>
                </a:lnTo>
                <a:lnTo>
                  <a:pt x="1400962" y="0"/>
                </a:lnTo>
                <a:lnTo>
                  <a:pt x="1294790" y="105587"/>
                </a:lnTo>
                <a:lnTo>
                  <a:pt x="0" y="105587"/>
                </a:lnTo>
                <a:lnTo>
                  <a:pt x="0" y="283972"/>
                </a:lnTo>
                <a:lnTo>
                  <a:pt x="2799257" y="283972"/>
                </a:lnTo>
                <a:lnTo>
                  <a:pt x="2799257" y="105587"/>
                </a:lnTo>
                <a:close/>
              </a:path>
            </a:pathLst>
          </a:custGeom>
          <a:solidFill>
            <a:srgbClr val="007569"/>
          </a:solidFill>
        </p:spPr>
        <p:txBody>
          <a:bodyPr wrap="square" lIns="0" tIns="0" rIns="0" bIns="0" rtlCol="0"/>
          <a:lstStyle/>
          <a:p>
            <a:endParaRPr lang="fr-CA" noProof="0" dirty="0"/>
          </a:p>
        </p:txBody>
      </p:sp>
      <p:sp>
        <p:nvSpPr>
          <p:cNvPr id="130" name="object 130"/>
          <p:cNvSpPr/>
          <p:nvPr/>
        </p:nvSpPr>
        <p:spPr>
          <a:xfrm>
            <a:off x="5867400" y="4496787"/>
            <a:ext cx="5793154" cy="45719"/>
          </a:xfrm>
          <a:custGeom>
            <a:avLst/>
            <a:gdLst/>
            <a:ahLst/>
            <a:cxnLst/>
            <a:rect l="l" t="t" r="r" b="b"/>
            <a:pathLst>
              <a:path w="2023109">
                <a:moveTo>
                  <a:pt x="0" y="0"/>
                </a:moveTo>
                <a:lnTo>
                  <a:pt x="2022779" y="0"/>
                </a:lnTo>
              </a:path>
            </a:pathLst>
          </a:custGeom>
          <a:ln w="48450">
            <a:solidFill>
              <a:srgbClr val="007569"/>
            </a:solidFill>
          </a:ln>
        </p:spPr>
        <p:txBody>
          <a:bodyPr wrap="square" lIns="0" tIns="0" rIns="0" bIns="0" rtlCol="0"/>
          <a:lstStyle/>
          <a:p>
            <a:endParaRPr lang="fr-CA" noProof="0" dirty="0"/>
          </a:p>
        </p:txBody>
      </p:sp>
      <p:sp>
        <p:nvSpPr>
          <p:cNvPr id="133" name="object 133"/>
          <p:cNvSpPr/>
          <p:nvPr/>
        </p:nvSpPr>
        <p:spPr>
          <a:xfrm>
            <a:off x="5678309" y="1620608"/>
            <a:ext cx="3843654" cy="2329180"/>
          </a:xfrm>
          <a:custGeom>
            <a:avLst/>
            <a:gdLst/>
            <a:ahLst/>
            <a:cxnLst/>
            <a:rect l="l" t="t" r="r" b="b"/>
            <a:pathLst>
              <a:path w="3843654" h="2329179">
                <a:moveTo>
                  <a:pt x="0" y="2329103"/>
                </a:moveTo>
                <a:lnTo>
                  <a:pt x="3843578" y="2329103"/>
                </a:lnTo>
                <a:lnTo>
                  <a:pt x="3843578" y="0"/>
                </a:lnTo>
                <a:lnTo>
                  <a:pt x="0" y="0"/>
                </a:lnTo>
                <a:lnTo>
                  <a:pt x="0" y="2329103"/>
                </a:lnTo>
                <a:close/>
              </a:path>
            </a:pathLst>
          </a:custGeom>
          <a:ln w="6350">
            <a:solidFill>
              <a:srgbClr val="939598"/>
            </a:solidFill>
          </a:ln>
        </p:spPr>
        <p:txBody>
          <a:bodyPr wrap="square" lIns="0" tIns="0" rIns="0" bIns="0" rtlCol="0"/>
          <a:lstStyle/>
          <a:p>
            <a:endParaRPr lang="fr-CA" noProof="0" dirty="0"/>
          </a:p>
        </p:txBody>
      </p:sp>
      <p:sp>
        <p:nvSpPr>
          <p:cNvPr id="135" name="object 135"/>
          <p:cNvSpPr/>
          <p:nvPr/>
        </p:nvSpPr>
        <p:spPr>
          <a:xfrm>
            <a:off x="5867400" y="7804906"/>
            <a:ext cx="3480435" cy="0"/>
          </a:xfrm>
          <a:custGeom>
            <a:avLst/>
            <a:gdLst/>
            <a:ahLst/>
            <a:cxnLst/>
            <a:rect l="l" t="t" r="r" b="b"/>
            <a:pathLst>
              <a:path w="3480434">
                <a:moveTo>
                  <a:pt x="0" y="0"/>
                </a:moveTo>
                <a:lnTo>
                  <a:pt x="3479812" y="0"/>
                </a:lnTo>
              </a:path>
            </a:pathLst>
          </a:custGeom>
          <a:ln w="48450">
            <a:solidFill>
              <a:srgbClr val="007569"/>
            </a:solidFill>
          </a:ln>
        </p:spPr>
        <p:txBody>
          <a:bodyPr wrap="square" lIns="0" tIns="0" rIns="0" bIns="0" rtlCol="0"/>
          <a:lstStyle/>
          <a:p>
            <a:endParaRPr lang="fr-CA" noProof="0" dirty="0"/>
          </a:p>
        </p:txBody>
      </p:sp>
      <p:sp>
        <p:nvSpPr>
          <p:cNvPr id="137" name="object 137"/>
          <p:cNvSpPr txBox="1"/>
          <p:nvPr/>
        </p:nvSpPr>
        <p:spPr>
          <a:xfrm>
            <a:off x="5629830" y="4033879"/>
            <a:ext cx="7476569" cy="346633"/>
          </a:xfrm>
          <a:prstGeom prst="rect">
            <a:avLst/>
          </a:prstGeom>
        </p:spPr>
        <p:txBody>
          <a:bodyPr vert="horz" wrap="square" lIns="0" tIns="38100" rIns="0" bIns="0" rtlCol="0">
            <a:spAutoFit/>
          </a:bodyPr>
          <a:lstStyle/>
          <a:p>
            <a:pPr marL="961390" marR="5080" indent="-949325">
              <a:lnSpc>
                <a:spcPts val="2500"/>
              </a:lnSpc>
              <a:spcBef>
                <a:spcPts val="300"/>
              </a:spcBef>
            </a:pPr>
            <a:r>
              <a:rPr lang="fr-CA" sz="2000" b="1" spc="60" noProof="0" dirty="0">
                <a:solidFill>
                  <a:srgbClr val="007569"/>
                </a:solidFill>
                <a:latin typeface="Calibri"/>
                <a:cs typeface="Calibri"/>
              </a:rPr>
              <a:t>1. Écoutez la vidéo pour connaitre</a:t>
            </a:r>
            <a:r>
              <a:rPr lang="fr-CA" sz="2000" b="1" spc="110" noProof="0" dirty="0">
                <a:solidFill>
                  <a:srgbClr val="007569"/>
                </a:solidFill>
                <a:latin typeface="Calibri"/>
                <a:cs typeface="Calibri"/>
              </a:rPr>
              <a:t> </a:t>
            </a:r>
            <a:r>
              <a:rPr lang="fr-CA" sz="2000" b="1" noProof="0" dirty="0">
                <a:solidFill>
                  <a:srgbClr val="007569"/>
                </a:solidFill>
                <a:latin typeface="Calibri"/>
                <a:cs typeface="Calibri"/>
              </a:rPr>
              <a:t>des</a:t>
            </a:r>
            <a:r>
              <a:rPr lang="fr-CA" sz="2000" b="1" spc="110" noProof="0" dirty="0">
                <a:solidFill>
                  <a:srgbClr val="007569"/>
                </a:solidFill>
                <a:latin typeface="Calibri"/>
                <a:cs typeface="Calibri"/>
              </a:rPr>
              <a:t> </a:t>
            </a:r>
            <a:r>
              <a:rPr lang="fr-CA" sz="2000" b="1" spc="45" noProof="0" dirty="0">
                <a:solidFill>
                  <a:srgbClr val="007569"/>
                </a:solidFill>
                <a:latin typeface="Calibri"/>
                <a:cs typeface="Calibri"/>
              </a:rPr>
              <a:t>programmes </a:t>
            </a:r>
            <a:r>
              <a:rPr lang="fr-CA" sz="2000" b="1" noProof="0" dirty="0">
                <a:solidFill>
                  <a:srgbClr val="007569"/>
                </a:solidFill>
                <a:latin typeface="Calibri"/>
                <a:cs typeface="Calibri"/>
              </a:rPr>
              <a:t>de</a:t>
            </a:r>
            <a:r>
              <a:rPr lang="fr-CA" sz="2000" b="1" spc="145" noProof="0" dirty="0">
                <a:solidFill>
                  <a:srgbClr val="007569"/>
                </a:solidFill>
                <a:latin typeface="Calibri"/>
                <a:cs typeface="Calibri"/>
              </a:rPr>
              <a:t> </a:t>
            </a:r>
            <a:r>
              <a:rPr lang="fr-CA" sz="2000" b="1" spc="45" noProof="0" dirty="0">
                <a:solidFill>
                  <a:srgbClr val="007569"/>
                </a:solidFill>
                <a:latin typeface="Calibri"/>
                <a:cs typeface="Calibri"/>
              </a:rPr>
              <a:t>parrainage</a:t>
            </a:r>
            <a:endParaRPr lang="fr-CA" sz="2000" noProof="0" dirty="0">
              <a:latin typeface="Calibri"/>
              <a:cs typeface="Calibri"/>
            </a:endParaRPr>
          </a:p>
        </p:txBody>
      </p:sp>
      <p:sp>
        <p:nvSpPr>
          <p:cNvPr id="139" name="object 139"/>
          <p:cNvSpPr txBox="1"/>
          <p:nvPr/>
        </p:nvSpPr>
        <p:spPr>
          <a:xfrm>
            <a:off x="5629830" y="7372054"/>
            <a:ext cx="3512185" cy="320601"/>
          </a:xfrm>
          <a:prstGeom prst="rect">
            <a:avLst/>
          </a:prstGeom>
        </p:spPr>
        <p:txBody>
          <a:bodyPr vert="horz" wrap="square" lIns="0" tIns="12700" rIns="0" bIns="0" rtlCol="0">
            <a:spAutoFit/>
          </a:bodyPr>
          <a:lstStyle/>
          <a:p>
            <a:pPr marL="12700">
              <a:lnSpc>
                <a:spcPct val="100000"/>
              </a:lnSpc>
              <a:spcBef>
                <a:spcPts val="100"/>
              </a:spcBef>
            </a:pPr>
            <a:r>
              <a:rPr lang="fr-CA" sz="2000" b="1" spc="60" noProof="0" dirty="0">
                <a:solidFill>
                  <a:srgbClr val="007569"/>
                </a:solidFill>
                <a:latin typeface="Calibri"/>
                <a:cs typeface="Calibri"/>
              </a:rPr>
              <a:t>2. Répondre aux questions</a:t>
            </a:r>
            <a:endParaRPr lang="fr-CA" sz="2000" noProof="0" dirty="0">
              <a:latin typeface="Calibri"/>
              <a:cs typeface="Calibri"/>
            </a:endParaRPr>
          </a:p>
        </p:txBody>
      </p:sp>
      <p:sp>
        <p:nvSpPr>
          <p:cNvPr id="2" name="object 93">
            <a:extLst>
              <a:ext uri="{FF2B5EF4-FFF2-40B4-BE49-F238E27FC236}">
                <a16:creationId xmlns:a16="http://schemas.microsoft.com/office/drawing/2014/main" id="{79209A36-4E3E-8F0B-00B3-400BDA93C14B}"/>
              </a:ext>
            </a:extLst>
          </p:cNvPr>
          <p:cNvSpPr/>
          <p:nvPr/>
        </p:nvSpPr>
        <p:spPr>
          <a:xfrm>
            <a:off x="1253025" y="6027776"/>
            <a:ext cx="1121410" cy="1121410"/>
          </a:xfrm>
          <a:custGeom>
            <a:avLst/>
            <a:gdLst/>
            <a:ahLst/>
            <a:cxnLst/>
            <a:rect l="l" t="t" r="r" b="b"/>
            <a:pathLst>
              <a:path w="1121410" h="1121409">
                <a:moveTo>
                  <a:pt x="1121219" y="0"/>
                </a:moveTo>
                <a:lnTo>
                  <a:pt x="0" y="1121181"/>
                </a:lnTo>
                <a:lnTo>
                  <a:pt x="1121219" y="0"/>
                </a:lnTo>
                <a:close/>
              </a:path>
            </a:pathLst>
          </a:custGeom>
          <a:ln w="9448">
            <a:solidFill>
              <a:srgbClr val="71BC68"/>
            </a:solidFill>
          </a:ln>
        </p:spPr>
        <p:txBody>
          <a:bodyPr wrap="square" lIns="0" tIns="0" rIns="0" bIns="0" rtlCol="0"/>
          <a:lstStyle/>
          <a:p>
            <a:endParaRPr lang="fr-CA" noProof="0" dirty="0"/>
          </a:p>
        </p:txBody>
      </p:sp>
      <p:sp>
        <p:nvSpPr>
          <p:cNvPr id="3" name="object 94">
            <a:extLst>
              <a:ext uri="{FF2B5EF4-FFF2-40B4-BE49-F238E27FC236}">
                <a16:creationId xmlns:a16="http://schemas.microsoft.com/office/drawing/2014/main" id="{18F64A10-5C71-AA2B-D806-8E12B1EEF48F}"/>
              </a:ext>
            </a:extLst>
          </p:cNvPr>
          <p:cNvSpPr/>
          <p:nvPr/>
        </p:nvSpPr>
        <p:spPr>
          <a:xfrm>
            <a:off x="1983197" y="5916374"/>
            <a:ext cx="0" cy="1344295"/>
          </a:xfrm>
          <a:custGeom>
            <a:avLst/>
            <a:gdLst/>
            <a:ahLst/>
            <a:cxnLst/>
            <a:rect l="l" t="t" r="r" b="b"/>
            <a:pathLst>
              <a:path h="1344295">
                <a:moveTo>
                  <a:pt x="0" y="1343990"/>
                </a:moveTo>
                <a:lnTo>
                  <a:pt x="0" y="0"/>
                </a:lnTo>
                <a:lnTo>
                  <a:pt x="0" y="1343990"/>
                </a:lnTo>
                <a:close/>
              </a:path>
            </a:pathLst>
          </a:custGeom>
          <a:ln w="9448">
            <a:solidFill>
              <a:srgbClr val="71BC68"/>
            </a:solidFill>
          </a:ln>
        </p:spPr>
        <p:txBody>
          <a:bodyPr wrap="square" lIns="0" tIns="0" rIns="0" bIns="0" rtlCol="0"/>
          <a:lstStyle/>
          <a:p>
            <a:endParaRPr lang="fr-CA" noProof="0" dirty="0"/>
          </a:p>
        </p:txBody>
      </p:sp>
      <p:sp>
        <p:nvSpPr>
          <p:cNvPr id="4" name="object 95">
            <a:extLst>
              <a:ext uri="{FF2B5EF4-FFF2-40B4-BE49-F238E27FC236}">
                <a16:creationId xmlns:a16="http://schemas.microsoft.com/office/drawing/2014/main" id="{9C3E242B-6E5F-04B9-6E5C-D3DDE4B94A75}"/>
              </a:ext>
            </a:extLst>
          </p:cNvPr>
          <p:cNvSpPr/>
          <p:nvPr/>
        </p:nvSpPr>
        <p:spPr>
          <a:xfrm>
            <a:off x="1399099" y="6757929"/>
            <a:ext cx="829310" cy="0"/>
          </a:xfrm>
          <a:custGeom>
            <a:avLst/>
            <a:gdLst/>
            <a:ahLst/>
            <a:cxnLst/>
            <a:rect l="l" t="t" r="r" b="b"/>
            <a:pathLst>
              <a:path w="829310">
                <a:moveTo>
                  <a:pt x="0" y="0"/>
                </a:moveTo>
                <a:lnTo>
                  <a:pt x="829056" y="0"/>
                </a:lnTo>
                <a:lnTo>
                  <a:pt x="0" y="0"/>
                </a:lnTo>
                <a:close/>
              </a:path>
            </a:pathLst>
          </a:custGeom>
          <a:ln w="9448">
            <a:solidFill>
              <a:srgbClr val="71BC68"/>
            </a:solidFill>
          </a:ln>
        </p:spPr>
        <p:txBody>
          <a:bodyPr wrap="square" lIns="0" tIns="0" rIns="0" bIns="0" rtlCol="0"/>
          <a:lstStyle/>
          <a:p>
            <a:endParaRPr lang="fr-CA" noProof="0" dirty="0"/>
          </a:p>
        </p:txBody>
      </p:sp>
      <p:sp>
        <p:nvSpPr>
          <p:cNvPr id="5" name="object 96">
            <a:extLst>
              <a:ext uri="{FF2B5EF4-FFF2-40B4-BE49-F238E27FC236}">
                <a16:creationId xmlns:a16="http://schemas.microsoft.com/office/drawing/2014/main" id="{520F9BA1-66D4-E475-1230-EEC2E416DD9A}"/>
              </a:ext>
            </a:extLst>
          </p:cNvPr>
          <p:cNvSpPr/>
          <p:nvPr/>
        </p:nvSpPr>
        <p:spPr>
          <a:xfrm>
            <a:off x="1253054" y="6365270"/>
            <a:ext cx="446405" cy="446405"/>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6" name="object 97">
            <a:extLst>
              <a:ext uri="{FF2B5EF4-FFF2-40B4-BE49-F238E27FC236}">
                <a16:creationId xmlns:a16="http://schemas.microsoft.com/office/drawing/2014/main" id="{BB8A5637-C73F-8D40-2E6F-7896F6AFF34D}"/>
              </a:ext>
            </a:extLst>
          </p:cNvPr>
          <p:cNvSpPr/>
          <p:nvPr/>
        </p:nvSpPr>
        <p:spPr>
          <a:xfrm>
            <a:off x="928430" y="6418811"/>
            <a:ext cx="1096010" cy="0"/>
          </a:xfrm>
          <a:custGeom>
            <a:avLst/>
            <a:gdLst/>
            <a:ahLst/>
            <a:cxnLst/>
            <a:rect l="l" t="t" r="r" b="b"/>
            <a:pathLst>
              <a:path w="1096010">
                <a:moveTo>
                  <a:pt x="1095438" y="0"/>
                </a:moveTo>
                <a:lnTo>
                  <a:pt x="0" y="0"/>
                </a:lnTo>
                <a:lnTo>
                  <a:pt x="1095438" y="0"/>
                </a:lnTo>
                <a:close/>
              </a:path>
            </a:pathLst>
          </a:custGeom>
          <a:ln w="9448">
            <a:solidFill>
              <a:srgbClr val="71BC68"/>
            </a:solidFill>
          </a:ln>
        </p:spPr>
        <p:txBody>
          <a:bodyPr wrap="square" lIns="0" tIns="0" rIns="0" bIns="0" rtlCol="0"/>
          <a:lstStyle/>
          <a:p>
            <a:endParaRPr lang="fr-CA" noProof="0" dirty="0"/>
          </a:p>
        </p:txBody>
      </p:sp>
      <p:sp>
        <p:nvSpPr>
          <p:cNvPr id="7" name="object 98">
            <a:extLst>
              <a:ext uri="{FF2B5EF4-FFF2-40B4-BE49-F238E27FC236}">
                <a16:creationId xmlns:a16="http://schemas.microsoft.com/office/drawing/2014/main" id="{972A5558-0003-7642-3598-A83E99848CF8}"/>
              </a:ext>
            </a:extLst>
          </p:cNvPr>
          <p:cNvSpPr/>
          <p:nvPr/>
        </p:nvSpPr>
        <p:spPr>
          <a:xfrm>
            <a:off x="676701" y="6126370"/>
            <a:ext cx="924560" cy="924560"/>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8" name="object 99">
            <a:extLst>
              <a:ext uri="{FF2B5EF4-FFF2-40B4-BE49-F238E27FC236}">
                <a16:creationId xmlns:a16="http://schemas.microsoft.com/office/drawing/2014/main" id="{546071EC-061E-E849-8535-2230E41933E0}"/>
              </a:ext>
            </a:extLst>
          </p:cNvPr>
          <p:cNvSpPr/>
          <p:nvPr/>
        </p:nvSpPr>
        <p:spPr>
          <a:xfrm>
            <a:off x="849106" y="6418806"/>
            <a:ext cx="579755" cy="0"/>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9" name="object 100">
            <a:extLst>
              <a:ext uri="{FF2B5EF4-FFF2-40B4-BE49-F238E27FC236}">
                <a16:creationId xmlns:a16="http://schemas.microsoft.com/office/drawing/2014/main" id="{513A6F43-21A0-9263-DC1F-15B3D545C610}"/>
              </a:ext>
            </a:extLst>
          </p:cNvPr>
          <p:cNvSpPr/>
          <p:nvPr/>
        </p:nvSpPr>
        <p:spPr>
          <a:xfrm>
            <a:off x="1308238" y="6360741"/>
            <a:ext cx="0" cy="4552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10" name="object 101">
            <a:extLst>
              <a:ext uri="{FF2B5EF4-FFF2-40B4-BE49-F238E27FC236}">
                <a16:creationId xmlns:a16="http://schemas.microsoft.com/office/drawing/2014/main" id="{93749DF7-C461-9FAF-636A-445ABFC1F712}"/>
              </a:ext>
            </a:extLst>
          </p:cNvPr>
          <p:cNvSpPr/>
          <p:nvPr/>
        </p:nvSpPr>
        <p:spPr>
          <a:xfrm>
            <a:off x="425880" y="6213054"/>
            <a:ext cx="751205" cy="751205"/>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11" name="object 102">
            <a:extLst>
              <a:ext uri="{FF2B5EF4-FFF2-40B4-BE49-F238E27FC236}">
                <a16:creationId xmlns:a16="http://schemas.microsoft.com/office/drawing/2014/main" id="{A4B28DE9-978B-B734-6B46-D06979E1AAF9}"/>
              </a:ext>
            </a:extLst>
          </p:cNvPr>
          <p:cNvSpPr/>
          <p:nvPr/>
        </p:nvSpPr>
        <p:spPr>
          <a:xfrm>
            <a:off x="970749" y="6307738"/>
            <a:ext cx="0" cy="561340"/>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12" name="object 103">
            <a:extLst>
              <a:ext uri="{FF2B5EF4-FFF2-40B4-BE49-F238E27FC236}">
                <a16:creationId xmlns:a16="http://schemas.microsoft.com/office/drawing/2014/main" id="{31D0441B-EEB8-4C16-73EF-D66C87D784DF}"/>
              </a:ext>
            </a:extLst>
          </p:cNvPr>
          <p:cNvSpPr/>
          <p:nvPr/>
        </p:nvSpPr>
        <p:spPr>
          <a:xfrm>
            <a:off x="393048" y="6757929"/>
            <a:ext cx="816610" cy="0"/>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140" name="object 104">
            <a:extLst>
              <a:ext uri="{FF2B5EF4-FFF2-40B4-BE49-F238E27FC236}">
                <a16:creationId xmlns:a16="http://schemas.microsoft.com/office/drawing/2014/main" id="{1FC28F1E-B89E-4E78-407F-F2A053CF2398}"/>
              </a:ext>
            </a:extLst>
          </p:cNvPr>
          <p:cNvSpPr/>
          <p:nvPr/>
        </p:nvSpPr>
        <p:spPr>
          <a:xfrm>
            <a:off x="0" y="6124631"/>
            <a:ext cx="1006475" cy="1007110"/>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141" name="object 105">
            <a:extLst>
              <a:ext uri="{FF2B5EF4-FFF2-40B4-BE49-F238E27FC236}">
                <a16:creationId xmlns:a16="http://schemas.microsoft.com/office/drawing/2014/main" id="{E65BA710-3E1C-8813-5946-4D46B203641E}"/>
              </a:ext>
            </a:extLst>
          </p:cNvPr>
          <p:cNvSpPr/>
          <p:nvPr/>
        </p:nvSpPr>
        <p:spPr>
          <a:xfrm>
            <a:off x="86878" y="6418806"/>
            <a:ext cx="753745" cy="0"/>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142" name="object 106">
            <a:extLst>
              <a:ext uri="{FF2B5EF4-FFF2-40B4-BE49-F238E27FC236}">
                <a16:creationId xmlns:a16="http://schemas.microsoft.com/office/drawing/2014/main" id="{55DD3A1A-5739-9609-1673-8A32484EEDA7}"/>
              </a:ext>
            </a:extLst>
          </p:cNvPr>
          <p:cNvSpPr/>
          <p:nvPr/>
        </p:nvSpPr>
        <p:spPr>
          <a:xfrm>
            <a:off x="0" y="6757933"/>
            <a:ext cx="718185" cy="0"/>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143" name="object 107">
            <a:extLst>
              <a:ext uri="{FF2B5EF4-FFF2-40B4-BE49-F238E27FC236}">
                <a16:creationId xmlns:a16="http://schemas.microsoft.com/office/drawing/2014/main" id="{5877683D-8130-A9D7-6B2A-E29ABCB780E5}"/>
              </a:ext>
            </a:extLst>
          </p:cNvPr>
          <p:cNvSpPr/>
          <p:nvPr/>
        </p:nvSpPr>
        <p:spPr>
          <a:xfrm>
            <a:off x="1521222" y="6756286"/>
            <a:ext cx="584835" cy="0"/>
          </a:xfrm>
          <a:custGeom>
            <a:avLst/>
            <a:gdLst/>
            <a:ahLst/>
            <a:cxnLst/>
            <a:rect l="l" t="t" r="r" b="b"/>
            <a:pathLst>
              <a:path w="584835">
                <a:moveTo>
                  <a:pt x="584822" y="0"/>
                </a:moveTo>
                <a:lnTo>
                  <a:pt x="0" y="0"/>
                </a:lnTo>
                <a:lnTo>
                  <a:pt x="584822" y="0"/>
                </a:lnTo>
                <a:close/>
              </a:path>
            </a:pathLst>
          </a:custGeom>
          <a:ln w="9448">
            <a:solidFill>
              <a:srgbClr val="71BC68"/>
            </a:solidFill>
          </a:ln>
        </p:spPr>
        <p:txBody>
          <a:bodyPr wrap="square" lIns="0" tIns="0" rIns="0" bIns="0" rtlCol="0"/>
          <a:lstStyle/>
          <a:p>
            <a:endParaRPr lang="fr-CA" noProof="0" dirty="0"/>
          </a:p>
        </p:txBody>
      </p:sp>
      <p:sp>
        <p:nvSpPr>
          <p:cNvPr id="144" name="object 108">
            <a:extLst>
              <a:ext uri="{FF2B5EF4-FFF2-40B4-BE49-F238E27FC236}">
                <a16:creationId xmlns:a16="http://schemas.microsoft.com/office/drawing/2014/main" id="{FCE8731C-58DA-09C2-9FC4-67C839E1DDDC}"/>
              </a:ext>
            </a:extLst>
          </p:cNvPr>
          <p:cNvSpPr/>
          <p:nvPr/>
        </p:nvSpPr>
        <p:spPr>
          <a:xfrm>
            <a:off x="1645709" y="6600938"/>
            <a:ext cx="0" cy="650240"/>
          </a:xfrm>
          <a:custGeom>
            <a:avLst/>
            <a:gdLst/>
            <a:ahLst/>
            <a:cxnLst/>
            <a:rect l="l" t="t" r="r" b="b"/>
            <a:pathLst>
              <a:path h="650240">
                <a:moveTo>
                  <a:pt x="0" y="649808"/>
                </a:moveTo>
                <a:lnTo>
                  <a:pt x="0" y="0"/>
                </a:lnTo>
                <a:lnTo>
                  <a:pt x="0" y="649808"/>
                </a:lnTo>
                <a:close/>
              </a:path>
            </a:pathLst>
          </a:custGeom>
          <a:ln w="9448">
            <a:solidFill>
              <a:srgbClr val="71BC68"/>
            </a:solidFill>
          </a:ln>
        </p:spPr>
        <p:txBody>
          <a:bodyPr wrap="square" lIns="0" tIns="0" rIns="0" bIns="0" rtlCol="0"/>
          <a:lstStyle/>
          <a:p>
            <a:endParaRPr lang="fr-CA" noProof="0" dirty="0"/>
          </a:p>
        </p:txBody>
      </p:sp>
      <p:sp>
        <p:nvSpPr>
          <p:cNvPr id="145" name="object 109">
            <a:extLst>
              <a:ext uri="{FF2B5EF4-FFF2-40B4-BE49-F238E27FC236}">
                <a16:creationId xmlns:a16="http://schemas.microsoft.com/office/drawing/2014/main" id="{7663A66F-F89B-2A9D-1D42-FF8234AE282C}"/>
              </a:ext>
            </a:extLst>
          </p:cNvPr>
          <p:cNvSpPr/>
          <p:nvPr/>
        </p:nvSpPr>
        <p:spPr>
          <a:xfrm>
            <a:off x="1224890" y="7095400"/>
            <a:ext cx="502920" cy="0"/>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146" name="object 110">
            <a:extLst>
              <a:ext uri="{FF2B5EF4-FFF2-40B4-BE49-F238E27FC236}">
                <a16:creationId xmlns:a16="http://schemas.microsoft.com/office/drawing/2014/main" id="{CA78E805-9438-D7D2-7970-5E4F75F6C7BF}"/>
              </a:ext>
            </a:extLst>
          </p:cNvPr>
          <p:cNvSpPr/>
          <p:nvPr/>
        </p:nvSpPr>
        <p:spPr>
          <a:xfrm>
            <a:off x="635330" y="6422476"/>
            <a:ext cx="1007110" cy="1007110"/>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147" name="object 111">
            <a:extLst>
              <a:ext uri="{FF2B5EF4-FFF2-40B4-BE49-F238E27FC236}">
                <a16:creationId xmlns:a16="http://schemas.microsoft.com/office/drawing/2014/main" id="{D06B4F04-CA77-BE4B-5F3F-FDF544226F18}"/>
              </a:ext>
            </a:extLst>
          </p:cNvPr>
          <p:cNvSpPr/>
          <p:nvPr/>
        </p:nvSpPr>
        <p:spPr>
          <a:xfrm>
            <a:off x="969125" y="6611593"/>
            <a:ext cx="0" cy="628650"/>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148" name="object 112">
            <a:extLst>
              <a:ext uri="{FF2B5EF4-FFF2-40B4-BE49-F238E27FC236}">
                <a16:creationId xmlns:a16="http://schemas.microsoft.com/office/drawing/2014/main" id="{33D693B4-9368-E3CB-3B39-55D789755440}"/>
              </a:ext>
            </a:extLst>
          </p:cNvPr>
          <p:cNvSpPr/>
          <p:nvPr/>
        </p:nvSpPr>
        <p:spPr>
          <a:xfrm>
            <a:off x="426383" y="6551017"/>
            <a:ext cx="749935" cy="749935"/>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149" name="object 113">
            <a:extLst>
              <a:ext uri="{FF2B5EF4-FFF2-40B4-BE49-F238E27FC236}">
                <a16:creationId xmlns:a16="http://schemas.microsoft.com/office/drawing/2014/main" id="{99C5CD23-78CA-F21D-8B5F-4A8772E231B5}"/>
              </a:ext>
            </a:extLst>
          </p:cNvPr>
          <p:cNvSpPr/>
          <p:nvPr/>
        </p:nvSpPr>
        <p:spPr>
          <a:xfrm>
            <a:off x="123098" y="6756282"/>
            <a:ext cx="1356360" cy="0"/>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150" name="object 114">
            <a:extLst>
              <a:ext uri="{FF2B5EF4-FFF2-40B4-BE49-F238E27FC236}">
                <a16:creationId xmlns:a16="http://schemas.microsoft.com/office/drawing/2014/main" id="{998EA5BB-104D-55C6-207C-E58639A99A2A}"/>
              </a:ext>
            </a:extLst>
          </p:cNvPr>
          <p:cNvSpPr/>
          <p:nvPr/>
        </p:nvSpPr>
        <p:spPr>
          <a:xfrm>
            <a:off x="0" y="6353086"/>
            <a:ext cx="1036955" cy="1036955"/>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151" name="object 115">
            <a:extLst>
              <a:ext uri="{FF2B5EF4-FFF2-40B4-BE49-F238E27FC236}">
                <a16:creationId xmlns:a16="http://schemas.microsoft.com/office/drawing/2014/main" id="{AA7C89EE-8027-C5BF-1E6D-9333DFB210B3}"/>
              </a:ext>
            </a:extLst>
          </p:cNvPr>
          <p:cNvSpPr/>
          <p:nvPr/>
        </p:nvSpPr>
        <p:spPr>
          <a:xfrm>
            <a:off x="0" y="6615595"/>
            <a:ext cx="436880" cy="43688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152" name="object 116">
            <a:extLst>
              <a:ext uri="{FF2B5EF4-FFF2-40B4-BE49-F238E27FC236}">
                <a16:creationId xmlns:a16="http://schemas.microsoft.com/office/drawing/2014/main" id="{376BCC9A-D200-F196-4066-A559742DED3D}"/>
              </a:ext>
            </a:extLst>
          </p:cNvPr>
          <p:cNvSpPr/>
          <p:nvPr/>
        </p:nvSpPr>
        <p:spPr>
          <a:xfrm>
            <a:off x="1377812" y="6827518"/>
            <a:ext cx="871855" cy="8718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153" name="object 117">
            <a:extLst>
              <a:ext uri="{FF2B5EF4-FFF2-40B4-BE49-F238E27FC236}">
                <a16:creationId xmlns:a16="http://schemas.microsoft.com/office/drawing/2014/main" id="{7DC1EAE3-0376-C515-1BD7-475A5BFABAC4}"/>
              </a:ext>
            </a:extLst>
          </p:cNvPr>
          <p:cNvSpPr/>
          <p:nvPr/>
        </p:nvSpPr>
        <p:spPr>
          <a:xfrm>
            <a:off x="1170892" y="7093757"/>
            <a:ext cx="1285875" cy="0"/>
          </a:xfrm>
          <a:custGeom>
            <a:avLst/>
            <a:gdLst/>
            <a:ahLst/>
            <a:cxnLst/>
            <a:rect l="l" t="t" r="r" b="b"/>
            <a:pathLst>
              <a:path w="1285875">
                <a:moveTo>
                  <a:pt x="1285481" y="0"/>
                </a:moveTo>
                <a:lnTo>
                  <a:pt x="0" y="0"/>
                </a:lnTo>
                <a:lnTo>
                  <a:pt x="1285481" y="0"/>
                </a:lnTo>
                <a:close/>
              </a:path>
            </a:pathLst>
          </a:custGeom>
          <a:ln w="9359">
            <a:solidFill>
              <a:srgbClr val="71BC68"/>
            </a:solidFill>
          </a:ln>
        </p:spPr>
        <p:txBody>
          <a:bodyPr wrap="square" lIns="0" tIns="0" rIns="0" bIns="0" rtlCol="0"/>
          <a:lstStyle/>
          <a:p>
            <a:endParaRPr lang="fr-CA" noProof="0" dirty="0"/>
          </a:p>
        </p:txBody>
      </p:sp>
      <p:sp>
        <p:nvSpPr>
          <p:cNvPr id="154" name="object 118">
            <a:extLst>
              <a:ext uri="{FF2B5EF4-FFF2-40B4-BE49-F238E27FC236}">
                <a16:creationId xmlns:a16="http://schemas.microsoft.com/office/drawing/2014/main" id="{F20B70C9-EFBA-3001-A606-C22F07FF9CD1}"/>
              </a:ext>
            </a:extLst>
          </p:cNvPr>
          <p:cNvSpPr/>
          <p:nvPr/>
        </p:nvSpPr>
        <p:spPr>
          <a:xfrm>
            <a:off x="1983197" y="7034755"/>
            <a:ext cx="0" cy="457200"/>
          </a:xfrm>
          <a:custGeom>
            <a:avLst/>
            <a:gdLst/>
            <a:ahLst/>
            <a:cxnLst/>
            <a:rect l="l" t="t" r="r" b="b"/>
            <a:pathLst>
              <a:path h="457200">
                <a:moveTo>
                  <a:pt x="0" y="457123"/>
                </a:moveTo>
                <a:lnTo>
                  <a:pt x="0" y="0"/>
                </a:lnTo>
                <a:lnTo>
                  <a:pt x="0" y="457123"/>
                </a:lnTo>
                <a:close/>
              </a:path>
            </a:pathLst>
          </a:custGeom>
          <a:ln w="9359">
            <a:solidFill>
              <a:srgbClr val="71BC68"/>
            </a:solidFill>
          </a:ln>
        </p:spPr>
        <p:txBody>
          <a:bodyPr wrap="square" lIns="0" tIns="0" rIns="0" bIns="0" rtlCol="0"/>
          <a:lstStyle/>
          <a:p>
            <a:endParaRPr lang="fr-CA" noProof="0" dirty="0"/>
          </a:p>
        </p:txBody>
      </p:sp>
      <p:sp>
        <p:nvSpPr>
          <p:cNvPr id="155" name="object 119">
            <a:extLst>
              <a:ext uri="{FF2B5EF4-FFF2-40B4-BE49-F238E27FC236}">
                <a16:creationId xmlns:a16="http://schemas.microsoft.com/office/drawing/2014/main" id="{59AAB763-0E9E-8A2E-CA02-4E0EA088CC8F}"/>
              </a:ext>
            </a:extLst>
          </p:cNvPr>
          <p:cNvSpPr/>
          <p:nvPr/>
        </p:nvSpPr>
        <p:spPr>
          <a:xfrm>
            <a:off x="1229379" y="7016537"/>
            <a:ext cx="494030" cy="4940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156" name="object 120">
            <a:extLst>
              <a:ext uri="{FF2B5EF4-FFF2-40B4-BE49-F238E27FC236}">
                <a16:creationId xmlns:a16="http://schemas.microsoft.com/office/drawing/2014/main" id="{2BEB4275-9CEC-BF5A-858E-7580BA333437}"/>
              </a:ext>
            </a:extLst>
          </p:cNvPr>
          <p:cNvSpPr/>
          <p:nvPr/>
        </p:nvSpPr>
        <p:spPr>
          <a:xfrm>
            <a:off x="1645709" y="6639321"/>
            <a:ext cx="0" cy="1248410"/>
          </a:xfrm>
          <a:custGeom>
            <a:avLst/>
            <a:gdLst/>
            <a:ahLst/>
            <a:cxnLst/>
            <a:rect l="l" t="t" r="r" b="b"/>
            <a:pathLst>
              <a:path h="1248409">
                <a:moveTo>
                  <a:pt x="0" y="1247990"/>
                </a:moveTo>
                <a:lnTo>
                  <a:pt x="0" y="0"/>
                </a:lnTo>
                <a:lnTo>
                  <a:pt x="0" y="1247990"/>
                </a:lnTo>
                <a:close/>
              </a:path>
            </a:pathLst>
          </a:custGeom>
          <a:ln w="9448">
            <a:solidFill>
              <a:srgbClr val="71BC68"/>
            </a:solidFill>
          </a:ln>
        </p:spPr>
        <p:txBody>
          <a:bodyPr wrap="square" lIns="0" tIns="0" rIns="0" bIns="0" rtlCol="0"/>
          <a:lstStyle/>
          <a:p>
            <a:endParaRPr lang="fr-CA" noProof="0" dirty="0"/>
          </a:p>
        </p:txBody>
      </p:sp>
      <p:sp>
        <p:nvSpPr>
          <p:cNvPr id="157" name="object 121">
            <a:extLst>
              <a:ext uri="{FF2B5EF4-FFF2-40B4-BE49-F238E27FC236}">
                <a16:creationId xmlns:a16="http://schemas.microsoft.com/office/drawing/2014/main" id="{3AD0DE34-A144-16A4-55A3-AE45233731F2}"/>
              </a:ext>
            </a:extLst>
          </p:cNvPr>
          <p:cNvSpPr/>
          <p:nvPr/>
        </p:nvSpPr>
        <p:spPr>
          <a:xfrm>
            <a:off x="832236" y="6956862"/>
            <a:ext cx="613410" cy="613410"/>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158" name="object 122">
            <a:extLst>
              <a:ext uri="{FF2B5EF4-FFF2-40B4-BE49-F238E27FC236}">
                <a16:creationId xmlns:a16="http://schemas.microsoft.com/office/drawing/2014/main" id="{13C759E5-1C4F-FEFE-FF8C-234F3B36D0CA}"/>
              </a:ext>
            </a:extLst>
          </p:cNvPr>
          <p:cNvSpPr/>
          <p:nvPr/>
        </p:nvSpPr>
        <p:spPr>
          <a:xfrm>
            <a:off x="969125" y="6703110"/>
            <a:ext cx="0" cy="1120775"/>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159" name="object 123">
            <a:extLst>
              <a:ext uri="{FF2B5EF4-FFF2-40B4-BE49-F238E27FC236}">
                <a16:creationId xmlns:a16="http://schemas.microsoft.com/office/drawing/2014/main" id="{F93DD6A5-384E-1A5A-44E5-C46807BE0993}"/>
              </a:ext>
            </a:extLst>
          </p:cNvPr>
          <p:cNvSpPr/>
          <p:nvPr/>
        </p:nvSpPr>
        <p:spPr>
          <a:xfrm>
            <a:off x="0" y="6599401"/>
            <a:ext cx="1127760" cy="1127760"/>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160" name="object 124">
            <a:extLst>
              <a:ext uri="{FF2B5EF4-FFF2-40B4-BE49-F238E27FC236}">
                <a16:creationId xmlns:a16="http://schemas.microsoft.com/office/drawing/2014/main" id="{D6903D6C-D0B0-1D79-4521-D1C03854AD2E}"/>
              </a:ext>
            </a:extLst>
          </p:cNvPr>
          <p:cNvSpPr/>
          <p:nvPr/>
        </p:nvSpPr>
        <p:spPr>
          <a:xfrm>
            <a:off x="0" y="7093752"/>
            <a:ext cx="779145" cy="0"/>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161" name="object 125">
            <a:extLst>
              <a:ext uri="{FF2B5EF4-FFF2-40B4-BE49-F238E27FC236}">
                <a16:creationId xmlns:a16="http://schemas.microsoft.com/office/drawing/2014/main" id="{94BE4D30-A444-AA14-7BAC-929580EA11EF}"/>
              </a:ext>
            </a:extLst>
          </p:cNvPr>
          <p:cNvSpPr/>
          <p:nvPr/>
        </p:nvSpPr>
        <p:spPr>
          <a:xfrm>
            <a:off x="295809" y="7030559"/>
            <a:ext cx="0" cy="466090"/>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162" name="object 126">
            <a:extLst>
              <a:ext uri="{FF2B5EF4-FFF2-40B4-BE49-F238E27FC236}">
                <a16:creationId xmlns:a16="http://schemas.microsoft.com/office/drawing/2014/main" id="{0981B00A-D298-3A2B-4851-D8ED2E407F0F}"/>
              </a:ext>
            </a:extLst>
          </p:cNvPr>
          <p:cNvSpPr/>
          <p:nvPr/>
        </p:nvSpPr>
        <p:spPr>
          <a:xfrm>
            <a:off x="1553328" y="7340499"/>
            <a:ext cx="520700" cy="520700"/>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163" name="object 127">
            <a:extLst>
              <a:ext uri="{FF2B5EF4-FFF2-40B4-BE49-F238E27FC236}">
                <a16:creationId xmlns:a16="http://schemas.microsoft.com/office/drawing/2014/main" id="{14C1918E-6EAB-27CB-2EBC-8066F7527F7E}"/>
              </a:ext>
            </a:extLst>
          </p:cNvPr>
          <p:cNvSpPr/>
          <p:nvPr/>
        </p:nvSpPr>
        <p:spPr>
          <a:xfrm>
            <a:off x="1983197" y="7253673"/>
            <a:ext cx="0" cy="694690"/>
          </a:xfrm>
          <a:custGeom>
            <a:avLst/>
            <a:gdLst/>
            <a:ahLst/>
            <a:cxnLst/>
            <a:rect l="l" t="t" r="r" b="b"/>
            <a:pathLst>
              <a:path h="694690">
                <a:moveTo>
                  <a:pt x="0" y="694245"/>
                </a:moveTo>
                <a:lnTo>
                  <a:pt x="0" y="0"/>
                </a:lnTo>
                <a:lnTo>
                  <a:pt x="0" y="694245"/>
                </a:lnTo>
                <a:close/>
              </a:path>
            </a:pathLst>
          </a:custGeom>
          <a:ln w="9448">
            <a:solidFill>
              <a:srgbClr val="71BC68"/>
            </a:solidFill>
          </a:ln>
        </p:spPr>
        <p:txBody>
          <a:bodyPr wrap="square" lIns="0" tIns="0" rIns="0" bIns="0" rtlCol="0"/>
          <a:lstStyle/>
          <a:p>
            <a:endParaRPr lang="fr-CA" noProof="0" dirty="0"/>
          </a:p>
        </p:txBody>
      </p:sp>
      <p:sp>
        <p:nvSpPr>
          <p:cNvPr id="164" name="object 128">
            <a:extLst>
              <a:ext uri="{FF2B5EF4-FFF2-40B4-BE49-F238E27FC236}">
                <a16:creationId xmlns:a16="http://schemas.microsoft.com/office/drawing/2014/main" id="{0C58A175-36FA-18D8-FA68-797B618B71B1}"/>
              </a:ext>
            </a:extLst>
          </p:cNvPr>
          <p:cNvSpPr/>
          <p:nvPr/>
        </p:nvSpPr>
        <p:spPr>
          <a:xfrm>
            <a:off x="692139" y="7431230"/>
            <a:ext cx="893444" cy="0"/>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165" name="object 129">
            <a:extLst>
              <a:ext uri="{FF2B5EF4-FFF2-40B4-BE49-F238E27FC236}">
                <a16:creationId xmlns:a16="http://schemas.microsoft.com/office/drawing/2014/main" id="{E40ED1F5-433A-D6A3-8A6C-7669BE6D7625}"/>
              </a:ext>
            </a:extLst>
          </p:cNvPr>
          <p:cNvSpPr/>
          <p:nvPr/>
        </p:nvSpPr>
        <p:spPr>
          <a:xfrm>
            <a:off x="1308238" y="7261899"/>
            <a:ext cx="0" cy="678180"/>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166" name="object 130">
            <a:extLst>
              <a:ext uri="{FF2B5EF4-FFF2-40B4-BE49-F238E27FC236}">
                <a16:creationId xmlns:a16="http://schemas.microsoft.com/office/drawing/2014/main" id="{C36101FE-87D3-D07A-DBA6-69277A0E8D97}"/>
              </a:ext>
            </a:extLst>
          </p:cNvPr>
          <p:cNvSpPr/>
          <p:nvPr/>
        </p:nvSpPr>
        <p:spPr>
          <a:xfrm>
            <a:off x="438142" y="7237728"/>
            <a:ext cx="726440" cy="726440"/>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167" name="object 131">
            <a:extLst>
              <a:ext uri="{FF2B5EF4-FFF2-40B4-BE49-F238E27FC236}">
                <a16:creationId xmlns:a16="http://schemas.microsoft.com/office/drawing/2014/main" id="{E521EA6F-2BF8-BA76-D3CD-B56C1F19EF51}"/>
              </a:ext>
            </a:extLst>
          </p:cNvPr>
          <p:cNvSpPr/>
          <p:nvPr/>
        </p:nvSpPr>
        <p:spPr>
          <a:xfrm>
            <a:off x="259327" y="7770354"/>
            <a:ext cx="1083945" cy="0"/>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168" name="object 132">
            <a:extLst>
              <a:ext uri="{FF2B5EF4-FFF2-40B4-BE49-F238E27FC236}">
                <a16:creationId xmlns:a16="http://schemas.microsoft.com/office/drawing/2014/main" id="{BEB059ED-2F59-17A5-C5D9-DDFE5F694241}"/>
              </a:ext>
            </a:extLst>
          </p:cNvPr>
          <p:cNvSpPr/>
          <p:nvPr/>
        </p:nvSpPr>
        <p:spPr>
          <a:xfrm>
            <a:off x="0" y="7094721"/>
            <a:ext cx="970280" cy="970280"/>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169" name="object 133">
            <a:extLst>
              <a:ext uri="{FF2B5EF4-FFF2-40B4-BE49-F238E27FC236}">
                <a16:creationId xmlns:a16="http://schemas.microsoft.com/office/drawing/2014/main" id="{7E3FA688-5F7F-C21A-DAEB-0FF5E165C6D4}"/>
              </a:ext>
            </a:extLst>
          </p:cNvPr>
          <p:cNvSpPr/>
          <p:nvPr/>
        </p:nvSpPr>
        <p:spPr>
          <a:xfrm>
            <a:off x="0" y="7770359"/>
            <a:ext cx="238125" cy="0"/>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170" name="object 134">
            <a:extLst>
              <a:ext uri="{FF2B5EF4-FFF2-40B4-BE49-F238E27FC236}">
                <a16:creationId xmlns:a16="http://schemas.microsoft.com/office/drawing/2014/main" id="{F9075A47-A541-27F1-E635-1F35F7C0A3D4}"/>
              </a:ext>
            </a:extLst>
          </p:cNvPr>
          <p:cNvSpPr/>
          <p:nvPr/>
        </p:nvSpPr>
        <p:spPr>
          <a:xfrm>
            <a:off x="808415" y="7608007"/>
            <a:ext cx="621665" cy="621665"/>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171" name="object 135">
            <a:extLst>
              <a:ext uri="{FF2B5EF4-FFF2-40B4-BE49-F238E27FC236}">
                <a16:creationId xmlns:a16="http://schemas.microsoft.com/office/drawing/2014/main" id="{5F6B85A0-FD56-5CEA-D8E2-2713DA56D97F}"/>
              </a:ext>
            </a:extLst>
          </p:cNvPr>
          <p:cNvSpPr/>
          <p:nvPr/>
        </p:nvSpPr>
        <p:spPr>
          <a:xfrm>
            <a:off x="570997" y="8107837"/>
            <a:ext cx="1135380" cy="0"/>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172" name="object 136">
            <a:extLst>
              <a:ext uri="{FF2B5EF4-FFF2-40B4-BE49-F238E27FC236}">
                <a16:creationId xmlns:a16="http://schemas.microsoft.com/office/drawing/2014/main" id="{AF38DEA4-C9E9-A4CB-6CDA-283B223D5622}"/>
              </a:ext>
            </a:extLst>
          </p:cNvPr>
          <p:cNvSpPr/>
          <p:nvPr/>
        </p:nvSpPr>
        <p:spPr>
          <a:xfrm>
            <a:off x="969125" y="7460378"/>
            <a:ext cx="0" cy="769620"/>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173" name="object 137">
            <a:extLst>
              <a:ext uri="{FF2B5EF4-FFF2-40B4-BE49-F238E27FC236}">
                <a16:creationId xmlns:a16="http://schemas.microsoft.com/office/drawing/2014/main" id="{951A1FC4-BB8B-861D-5F7A-486430FE6F11}"/>
              </a:ext>
            </a:extLst>
          </p:cNvPr>
          <p:cNvSpPr/>
          <p:nvPr/>
        </p:nvSpPr>
        <p:spPr>
          <a:xfrm>
            <a:off x="295809" y="7441473"/>
            <a:ext cx="0" cy="788670"/>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174" name="object 138">
            <a:extLst>
              <a:ext uri="{FF2B5EF4-FFF2-40B4-BE49-F238E27FC236}">
                <a16:creationId xmlns:a16="http://schemas.microsoft.com/office/drawing/2014/main" id="{A7FC91DD-D069-801E-D9FB-2C620F90BB8B}"/>
              </a:ext>
            </a:extLst>
          </p:cNvPr>
          <p:cNvSpPr/>
          <p:nvPr/>
        </p:nvSpPr>
        <p:spPr>
          <a:xfrm>
            <a:off x="0" y="8107833"/>
            <a:ext cx="626110" cy="0"/>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175" name="object 139">
            <a:extLst>
              <a:ext uri="{FF2B5EF4-FFF2-40B4-BE49-F238E27FC236}">
                <a16:creationId xmlns:a16="http://schemas.microsoft.com/office/drawing/2014/main" id="{7E1020BC-7AB2-2F27-CBD3-4E91CE78D7B8}"/>
              </a:ext>
            </a:extLst>
          </p:cNvPr>
          <p:cNvSpPr/>
          <p:nvPr/>
        </p:nvSpPr>
        <p:spPr>
          <a:xfrm>
            <a:off x="0" y="8107833"/>
            <a:ext cx="97790" cy="0"/>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176" name="object 140">
            <a:extLst>
              <a:ext uri="{FF2B5EF4-FFF2-40B4-BE49-F238E27FC236}">
                <a16:creationId xmlns:a16="http://schemas.microsoft.com/office/drawing/2014/main" id="{8E239195-69DB-2878-B8D7-CF9E241A977F}"/>
              </a:ext>
            </a:extLst>
          </p:cNvPr>
          <p:cNvSpPr/>
          <p:nvPr/>
        </p:nvSpPr>
        <p:spPr>
          <a:xfrm>
            <a:off x="1201351" y="8000958"/>
            <a:ext cx="229235" cy="229235"/>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177" name="object 141">
            <a:extLst>
              <a:ext uri="{FF2B5EF4-FFF2-40B4-BE49-F238E27FC236}">
                <a16:creationId xmlns:a16="http://schemas.microsoft.com/office/drawing/2014/main" id="{AD8BA372-055F-DA5E-61A5-2B49B03C0811}"/>
              </a:ext>
            </a:extLst>
          </p:cNvPr>
          <p:cNvSpPr/>
          <p:nvPr/>
        </p:nvSpPr>
        <p:spPr>
          <a:xfrm>
            <a:off x="970749" y="8094706"/>
            <a:ext cx="0" cy="135255"/>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178" name="object 142">
            <a:extLst>
              <a:ext uri="{FF2B5EF4-FFF2-40B4-BE49-F238E27FC236}">
                <a16:creationId xmlns:a16="http://schemas.microsoft.com/office/drawing/2014/main" id="{0EEEE57E-673F-9DDF-55EE-426D0E443B1E}"/>
              </a:ext>
            </a:extLst>
          </p:cNvPr>
          <p:cNvSpPr/>
          <p:nvPr/>
        </p:nvSpPr>
        <p:spPr>
          <a:xfrm>
            <a:off x="0" y="8106195"/>
            <a:ext cx="1024890" cy="0"/>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179" name="object 143">
            <a:extLst>
              <a:ext uri="{FF2B5EF4-FFF2-40B4-BE49-F238E27FC236}">
                <a16:creationId xmlns:a16="http://schemas.microsoft.com/office/drawing/2014/main" id="{662FC201-2B19-5B6C-9465-AC51915A4324}"/>
              </a:ext>
            </a:extLst>
          </p:cNvPr>
          <p:cNvSpPr/>
          <p:nvPr/>
        </p:nvSpPr>
        <p:spPr>
          <a:xfrm>
            <a:off x="0" y="8149516"/>
            <a:ext cx="80645" cy="80645"/>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180" name="object 144">
            <a:extLst>
              <a:ext uri="{FF2B5EF4-FFF2-40B4-BE49-F238E27FC236}">
                <a16:creationId xmlns:a16="http://schemas.microsoft.com/office/drawing/2014/main" id="{458821F3-A987-92B2-87F9-D6F6A7AEBE61}"/>
              </a:ext>
            </a:extLst>
          </p:cNvPr>
          <p:cNvSpPr/>
          <p:nvPr/>
        </p:nvSpPr>
        <p:spPr>
          <a:xfrm>
            <a:off x="295809" y="7638542"/>
            <a:ext cx="0" cy="591185"/>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181" name="object 145">
            <a:extLst>
              <a:ext uri="{FF2B5EF4-FFF2-40B4-BE49-F238E27FC236}">
                <a16:creationId xmlns:a16="http://schemas.microsoft.com/office/drawing/2014/main" id="{595CEDDD-D458-14EF-5CB5-320DEFC127EB}"/>
              </a:ext>
            </a:extLst>
          </p:cNvPr>
          <p:cNvSpPr/>
          <p:nvPr/>
        </p:nvSpPr>
        <p:spPr>
          <a:xfrm>
            <a:off x="1644064" y="8072787"/>
            <a:ext cx="0" cy="156845"/>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182" name="object 146">
            <a:extLst>
              <a:ext uri="{FF2B5EF4-FFF2-40B4-BE49-F238E27FC236}">
                <a16:creationId xmlns:a16="http://schemas.microsoft.com/office/drawing/2014/main" id="{5964520F-9390-5922-EE08-FF5D62151710}"/>
              </a:ext>
            </a:extLst>
          </p:cNvPr>
          <p:cNvSpPr/>
          <p:nvPr/>
        </p:nvSpPr>
        <p:spPr>
          <a:xfrm>
            <a:off x="1306595" y="7960347"/>
            <a:ext cx="0" cy="269875"/>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183" name="object 147">
            <a:extLst>
              <a:ext uri="{FF2B5EF4-FFF2-40B4-BE49-F238E27FC236}">
                <a16:creationId xmlns:a16="http://schemas.microsoft.com/office/drawing/2014/main" id="{82C4E012-5160-2705-17F2-E33E2E0A34C0}"/>
              </a:ext>
            </a:extLst>
          </p:cNvPr>
          <p:cNvSpPr/>
          <p:nvPr/>
        </p:nvSpPr>
        <p:spPr>
          <a:xfrm>
            <a:off x="1522317" y="8056591"/>
            <a:ext cx="173355" cy="173355"/>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184" name="object 148">
            <a:extLst>
              <a:ext uri="{FF2B5EF4-FFF2-40B4-BE49-F238E27FC236}">
                <a16:creationId xmlns:a16="http://schemas.microsoft.com/office/drawing/2014/main" id="{BE18275E-38DF-E808-83E6-307FAD9D404C}"/>
              </a:ext>
            </a:extLst>
          </p:cNvPr>
          <p:cNvSpPr/>
          <p:nvPr/>
        </p:nvSpPr>
        <p:spPr>
          <a:xfrm>
            <a:off x="509895" y="8142954"/>
            <a:ext cx="86995" cy="86995"/>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185" name="object 149">
            <a:extLst>
              <a:ext uri="{FF2B5EF4-FFF2-40B4-BE49-F238E27FC236}">
                <a16:creationId xmlns:a16="http://schemas.microsoft.com/office/drawing/2014/main" id="{F5ECC596-828C-F3C1-E8C2-0E58F735FA36}"/>
              </a:ext>
            </a:extLst>
          </p:cNvPr>
          <p:cNvSpPr/>
          <p:nvPr/>
        </p:nvSpPr>
        <p:spPr>
          <a:xfrm>
            <a:off x="275259" y="6398780"/>
            <a:ext cx="1726564" cy="1728470"/>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pic>
        <p:nvPicPr>
          <p:cNvPr id="14" name="Programme de parrainage professionnel pour nouveaux arrivants">
            <a:hlinkClick r:id="" action="ppaction://media"/>
            <a:extLst>
              <a:ext uri="{FF2B5EF4-FFF2-40B4-BE49-F238E27FC236}">
                <a16:creationId xmlns:a16="http://schemas.microsoft.com/office/drawing/2014/main" id="{24E644DD-6D15-9388-F092-0CEB61EA92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58183" y="1609598"/>
            <a:ext cx="4182760" cy="2352802"/>
          </a:xfrm>
          <a:prstGeom prst="rect">
            <a:avLst/>
          </a:prstGeom>
        </p:spPr>
      </p:pic>
      <p:sp>
        <p:nvSpPr>
          <p:cNvPr id="134" name="object 134"/>
          <p:cNvSpPr/>
          <p:nvPr/>
        </p:nvSpPr>
        <p:spPr>
          <a:xfrm>
            <a:off x="7315200" y="2269738"/>
            <a:ext cx="828040" cy="828040"/>
          </a:xfrm>
          <a:custGeom>
            <a:avLst/>
            <a:gdLst/>
            <a:ahLst/>
            <a:cxnLst/>
            <a:rect l="l" t="t" r="r" b="b"/>
            <a:pathLst>
              <a:path w="828040" h="828039">
                <a:moveTo>
                  <a:pt x="667880" y="413880"/>
                </a:moveTo>
                <a:lnTo>
                  <a:pt x="256057" y="181406"/>
                </a:lnTo>
                <a:lnTo>
                  <a:pt x="256057" y="646353"/>
                </a:lnTo>
                <a:lnTo>
                  <a:pt x="667880" y="413880"/>
                </a:lnTo>
                <a:close/>
              </a:path>
              <a:path w="828040" h="828039">
                <a:moveTo>
                  <a:pt x="827951" y="413969"/>
                </a:moveTo>
                <a:lnTo>
                  <a:pt x="825334" y="367042"/>
                </a:lnTo>
                <a:lnTo>
                  <a:pt x="817587" y="321259"/>
                </a:lnTo>
                <a:lnTo>
                  <a:pt x="804837" y="276961"/>
                </a:lnTo>
                <a:lnTo>
                  <a:pt x="787234" y="234467"/>
                </a:lnTo>
                <a:lnTo>
                  <a:pt x="774433" y="211328"/>
                </a:lnTo>
                <a:lnTo>
                  <a:pt x="774433" y="413969"/>
                </a:lnTo>
                <a:lnTo>
                  <a:pt x="771372" y="460895"/>
                </a:lnTo>
                <a:lnTo>
                  <a:pt x="762177" y="507720"/>
                </a:lnTo>
                <a:lnTo>
                  <a:pt x="747166" y="551992"/>
                </a:lnTo>
                <a:lnTo>
                  <a:pt x="726478" y="593915"/>
                </a:lnTo>
                <a:lnTo>
                  <a:pt x="700303" y="633031"/>
                </a:lnTo>
                <a:lnTo>
                  <a:pt x="668858" y="668858"/>
                </a:lnTo>
                <a:lnTo>
                  <a:pt x="633018" y="700316"/>
                </a:lnTo>
                <a:lnTo>
                  <a:pt x="593902" y="726490"/>
                </a:lnTo>
                <a:lnTo>
                  <a:pt x="551980" y="747179"/>
                </a:lnTo>
                <a:lnTo>
                  <a:pt x="507707" y="762190"/>
                </a:lnTo>
                <a:lnTo>
                  <a:pt x="461543" y="771347"/>
                </a:lnTo>
                <a:lnTo>
                  <a:pt x="413969" y="774433"/>
                </a:lnTo>
                <a:lnTo>
                  <a:pt x="366382" y="771347"/>
                </a:lnTo>
                <a:lnTo>
                  <a:pt x="320217" y="762190"/>
                </a:lnTo>
                <a:lnTo>
                  <a:pt x="275945" y="747179"/>
                </a:lnTo>
                <a:lnTo>
                  <a:pt x="234022" y="726490"/>
                </a:lnTo>
                <a:lnTo>
                  <a:pt x="194919" y="700316"/>
                </a:lnTo>
                <a:lnTo>
                  <a:pt x="159092" y="668858"/>
                </a:lnTo>
                <a:lnTo>
                  <a:pt x="127622" y="633031"/>
                </a:lnTo>
                <a:lnTo>
                  <a:pt x="101460" y="593915"/>
                </a:lnTo>
                <a:lnTo>
                  <a:pt x="80772" y="551992"/>
                </a:lnTo>
                <a:lnTo>
                  <a:pt x="65747" y="507720"/>
                </a:lnTo>
                <a:lnTo>
                  <a:pt x="56603" y="461556"/>
                </a:lnTo>
                <a:lnTo>
                  <a:pt x="53517" y="413969"/>
                </a:lnTo>
                <a:lnTo>
                  <a:pt x="56565" y="367042"/>
                </a:lnTo>
                <a:lnTo>
                  <a:pt x="56603" y="366395"/>
                </a:lnTo>
                <a:lnTo>
                  <a:pt x="65747" y="320230"/>
                </a:lnTo>
                <a:lnTo>
                  <a:pt x="80772" y="275958"/>
                </a:lnTo>
                <a:lnTo>
                  <a:pt x="101460" y="234035"/>
                </a:lnTo>
                <a:lnTo>
                  <a:pt x="127622" y="194932"/>
                </a:lnTo>
                <a:lnTo>
                  <a:pt x="159092" y="159092"/>
                </a:lnTo>
                <a:lnTo>
                  <a:pt x="194919" y="127635"/>
                </a:lnTo>
                <a:lnTo>
                  <a:pt x="234022" y="101460"/>
                </a:lnTo>
                <a:lnTo>
                  <a:pt x="275945" y="80772"/>
                </a:lnTo>
                <a:lnTo>
                  <a:pt x="320217" y="65760"/>
                </a:lnTo>
                <a:lnTo>
                  <a:pt x="366382" y="56616"/>
                </a:lnTo>
                <a:lnTo>
                  <a:pt x="413969" y="53517"/>
                </a:lnTo>
                <a:lnTo>
                  <a:pt x="461543" y="56616"/>
                </a:lnTo>
                <a:lnTo>
                  <a:pt x="507707" y="65760"/>
                </a:lnTo>
                <a:lnTo>
                  <a:pt x="551980" y="80772"/>
                </a:lnTo>
                <a:lnTo>
                  <a:pt x="593902" y="101460"/>
                </a:lnTo>
                <a:lnTo>
                  <a:pt x="633018" y="127635"/>
                </a:lnTo>
                <a:lnTo>
                  <a:pt x="668858" y="159092"/>
                </a:lnTo>
                <a:lnTo>
                  <a:pt x="700303" y="194932"/>
                </a:lnTo>
                <a:lnTo>
                  <a:pt x="726478" y="234035"/>
                </a:lnTo>
                <a:lnTo>
                  <a:pt x="747166" y="275958"/>
                </a:lnTo>
                <a:lnTo>
                  <a:pt x="762177" y="320230"/>
                </a:lnTo>
                <a:lnTo>
                  <a:pt x="771334" y="366395"/>
                </a:lnTo>
                <a:lnTo>
                  <a:pt x="774433" y="413969"/>
                </a:lnTo>
                <a:lnTo>
                  <a:pt x="774433" y="211328"/>
                </a:lnTo>
                <a:lnTo>
                  <a:pt x="738022" y="156286"/>
                </a:lnTo>
                <a:lnTo>
                  <a:pt x="706691" y="121246"/>
                </a:lnTo>
                <a:lnTo>
                  <a:pt x="671652" y="89916"/>
                </a:lnTo>
                <a:lnTo>
                  <a:pt x="633806" y="63017"/>
                </a:lnTo>
                <a:lnTo>
                  <a:pt x="593471" y="40703"/>
                </a:lnTo>
                <a:lnTo>
                  <a:pt x="550976" y="23101"/>
                </a:lnTo>
                <a:lnTo>
                  <a:pt x="506679" y="10363"/>
                </a:lnTo>
                <a:lnTo>
                  <a:pt x="460895" y="2616"/>
                </a:lnTo>
                <a:lnTo>
                  <a:pt x="413969" y="0"/>
                </a:lnTo>
                <a:lnTo>
                  <a:pt x="367030" y="2616"/>
                </a:lnTo>
                <a:lnTo>
                  <a:pt x="321246" y="10363"/>
                </a:lnTo>
                <a:lnTo>
                  <a:pt x="276948" y="23101"/>
                </a:lnTo>
                <a:lnTo>
                  <a:pt x="234454" y="40703"/>
                </a:lnTo>
                <a:lnTo>
                  <a:pt x="194119" y="63017"/>
                </a:lnTo>
                <a:lnTo>
                  <a:pt x="156273" y="89916"/>
                </a:lnTo>
                <a:lnTo>
                  <a:pt x="121246" y="121246"/>
                </a:lnTo>
                <a:lnTo>
                  <a:pt x="89903" y="156286"/>
                </a:lnTo>
                <a:lnTo>
                  <a:pt x="63004" y="194132"/>
                </a:lnTo>
                <a:lnTo>
                  <a:pt x="40690" y="234467"/>
                </a:lnTo>
                <a:lnTo>
                  <a:pt x="23088" y="276961"/>
                </a:lnTo>
                <a:lnTo>
                  <a:pt x="10350" y="321259"/>
                </a:lnTo>
                <a:lnTo>
                  <a:pt x="2717" y="366395"/>
                </a:lnTo>
                <a:lnTo>
                  <a:pt x="2603" y="367042"/>
                </a:lnTo>
                <a:lnTo>
                  <a:pt x="0" y="413969"/>
                </a:lnTo>
                <a:lnTo>
                  <a:pt x="2603" y="460895"/>
                </a:lnTo>
                <a:lnTo>
                  <a:pt x="10350" y="506679"/>
                </a:lnTo>
                <a:lnTo>
                  <a:pt x="23088" y="550989"/>
                </a:lnTo>
                <a:lnTo>
                  <a:pt x="40690" y="593483"/>
                </a:lnTo>
                <a:lnTo>
                  <a:pt x="63004" y="633818"/>
                </a:lnTo>
                <a:lnTo>
                  <a:pt x="89903" y="671677"/>
                </a:lnTo>
                <a:lnTo>
                  <a:pt x="121246" y="706704"/>
                </a:lnTo>
                <a:lnTo>
                  <a:pt x="156273" y="738035"/>
                </a:lnTo>
                <a:lnTo>
                  <a:pt x="194119" y="764933"/>
                </a:lnTo>
                <a:lnTo>
                  <a:pt x="234454" y="787247"/>
                </a:lnTo>
                <a:lnTo>
                  <a:pt x="276948" y="804849"/>
                </a:lnTo>
                <a:lnTo>
                  <a:pt x="321246" y="817587"/>
                </a:lnTo>
                <a:lnTo>
                  <a:pt x="367030" y="825334"/>
                </a:lnTo>
                <a:lnTo>
                  <a:pt x="413969" y="827951"/>
                </a:lnTo>
                <a:lnTo>
                  <a:pt x="460895" y="825334"/>
                </a:lnTo>
                <a:lnTo>
                  <a:pt x="506679" y="817587"/>
                </a:lnTo>
                <a:lnTo>
                  <a:pt x="550976" y="804849"/>
                </a:lnTo>
                <a:lnTo>
                  <a:pt x="593471" y="787247"/>
                </a:lnTo>
                <a:lnTo>
                  <a:pt x="633806" y="764933"/>
                </a:lnTo>
                <a:lnTo>
                  <a:pt x="671652" y="738035"/>
                </a:lnTo>
                <a:lnTo>
                  <a:pt x="706691" y="706704"/>
                </a:lnTo>
                <a:lnTo>
                  <a:pt x="738022" y="671677"/>
                </a:lnTo>
                <a:lnTo>
                  <a:pt x="764921" y="633818"/>
                </a:lnTo>
                <a:lnTo>
                  <a:pt x="787234" y="593483"/>
                </a:lnTo>
                <a:lnTo>
                  <a:pt x="804837" y="550989"/>
                </a:lnTo>
                <a:lnTo>
                  <a:pt x="817587" y="506679"/>
                </a:lnTo>
                <a:lnTo>
                  <a:pt x="825220" y="461556"/>
                </a:lnTo>
                <a:lnTo>
                  <a:pt x="825334" y="460895"/>
                </a:lnTo>
                <a:lnTo>
                  <a:pt x="827951" y="413969"/>
                </a:lnTo>
                <a:close/>
              </a:path>
            </a:pathLst>
          </a:custGeom>
          <a:solidFill>
            <a:srgbClr val="FFFFFF"/>
          </a:solidFill>
        </p:spPr>
        <p:txBody>
          <a:bodyPr wrap="square" lIns="0" tIns="0" rIns="0" bIns="0" rtlCol="0"/>
          <a:lstStyle/>
          <a:p>
            <a:endParaRPr lang="fr-CA" noProof="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fullScrn="1">
              <p:cMediaNode vol="80000">
                <p:cTn id="7"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2292824"/>
            <a:ext cx="12192000" cy="805990"/>
          </a:xfrm>
          <a:prstGeom prst="rect">
            <a:avLst/>
          </a:prstGeom>
        </p:spPr>
        <p:txBody>
          <a:bodyPr vert="horz" wrap="square" lIns="0" tIns="20955" rIns="0" bIns="0" rtlCol="0">
            <a:spAutoFit/>
          </a:bodyPr>
          <a:lstStyle/>
          <a:p>
            <a:pPr marL="15240"/>
            <a:r>
              <a:rPr lang="fr-CA" sz="1700" b="1" spc="-10" noProof="0" dirty="0">
                <a:solidFill>
                  <a:srgbClr val="5FA056"/>
                </a:solidFill>
                <a:latin typeface="Calibri"/>
                <a:cs typeface="Calibri"/>
              </a:rPr>
              <a:t>LEXIQUE</a:t>
            </a:r>
            <a:endParaRPr lang="fr-CA" sz="1700" noProof="0" dirty="0">
              <a:latin typeface="Calibri"/>
              <a:cs typeface="Calibri"/>
            </a:endParaRPr>
          </a:p>
          <a:p>
            <a:pPr marL="12700"/>
            <a:r>
              <a:rPr lang="fr-CA" sz="1700" b="1" noProof="0" dirty="0">
                <a:solidFill>
                  <a:srgbClr val="007569"/>
                </a:solidFill>
                <a:latin typeface="Calibri"/>
                <a:cs typeface="Calibri"/>
              </a:rPr>
              <a:t>Dans</a:t>
            </a:r>
            <a:r>
              <a:rPr lang="fr-CA" sz="1700" b="1" spc="-10" noProof="0" dirty="0">
                <a:solidFill>
                  <a:srgbClr val="007569"/>
                </a:solidFill>
                <a:latin typeface="Calibri"/>
                <a:cs typeface="Calibri"/>
              </a:rPr>
              <a:t> </a:t>
            </a:r>
            <a:r>
              <a:rPr lang="fr-CA" sz="1700" b="1" noProof="0" dirty="0">
                <a:solidFill>
                  <a:srgbClr val="007569"/>
                </a:solidFill>
                <a:latin typeface="Calibri"/>
                <a:cs typeface="Calibri"/>
              </a:rPr>
              <a:t>le</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tableau</a:t>
            </a:r>
            <a:r>
              <a:rPr lang="fr-CA" sz="1700" b="1" spc="-10" noProof="0" dirty="0">
                <a:solidFill>
                  <a:srgbClr val="007569"/>
                </a:solidFill>
                <a:latin typeface="Calibri"/>
                <a:cs typeface="Calibri"/>
              </a:rPr>
              <a:t> </a:t>
            </a:r>
            <a:r>
              <a:rPr lang="fr-CA" sz="1700" b="1" noProof="0" dirty="0">
                <a:solidFill>
                  <a:srgbClr val="007569"/>
                </a:solidFill>
                <a:latin typeface="Calibri"/>
                <a:cs typeface="Calibri"/>
              </a:rPr>
              <a:t>ci-dessous</a:t>
            </a:r>
            <a:r>
              <a:rPr lang="fr-CA" sz="1700" b="1" spc="-10" noProof="0" dirty="0">
                <a:solidFill>
                  <a:srgbClr val="007569"/>
                </a:solidFill>
                <a:latin typeface="Calibri"/>
                <a:cs typeface="Calibri"/>
              </a:rPr>
              <a:t> </a:t>
            </a:r>
            <a:r>
              <a:rPr lang="fr-CA" sz="1700" b="1" noProof="0" dirty="0">
                <a:solidFill>
                  <a:srgbClr val="007569"/>
                </a:solidFill>
                <a:latin typeface="Calibri"/>
                <a:cs typeface="Calibri"/>
              </a:rPr>
              <a:t>se</a:t>
            </a:r>
            <a:r>
              <a:rPr lang="fr-CA" sz="1700" b="1" spc="-15" noProof="0" dirty="0">
                <a:solidFill>
                  <a:srgbClr val="007569"/>
                </a:solidFill>
                <a:latin typeface="Calibri"/>
                <a:cs typeface="Calibri"/>
              </a:rPr>
              <a:t> </a:t>
            </a:r>
            <a:r>
              <a:rPr lang="fr-CA" sz="1700" b="1" spc="-10" noProof="0" dirty="0">
                <a:solidFill>
                  <a:srgbClr val="007569"/>
                </a:solidFill>
                <a:latin typeface="Calibri"/>
                <a:cs typeface="Calibri"/>
              </a:rPr>
              <a:t>trouvent </a:t>
            </a:r>
            <a:r>
              <a:rPr lang="fr-CA" sz="1700" b="1" noProof="0" dirty="0">
                <a:solidFill>
                  <a:srgbClr val="007569"/>
                </a:solidFill>
                <a:latin typeface="Calibri"/>
                <a:cs typeface="Calibri"/>
              </a:rPr>
              <a:t>des</a:t>
            </a:r>
            <a:r>
              <a:rPr lang="fr-CA" sz="1700" b="1" spc="-10" noProof="0" dirty="0">
                <a:solidFill>
                  <a:srgbClr val="007569"/>
                </a:solidFill>
                <a:latin typeface="Calibri"/>
                <a:cs typeface="Calibri"/>
              </a:rPr>
              <a:t> </a:t>
            </a:r>
            <a:r>
              <a:rPr lang="fr-CA" sz="1700" b="1" noProof="0" dirty="0">
                <a:solidFill>
                  <a:srgbClr val="007569"/>
                </a:solidFill>
                <a:latin typeface="Calibri"/>
                <a:cs typeface="Calibri"/>
              </a:rPr>
              <a:t>propos</a:t>
            </a:r>
            <a:r>
              <a:rPr lang="fr-CA" sz="1700" b="1" spc="-10" noProof="0" dirty="0">
                <a:solidFill>
                  <a:srgbClr val="007569"/>
                </a:solidFill>
                <a:latin typeface="Calibri"/>
                <a:cs typeface="Calibri"/>
              </a:rPr>
              <a:t> mentionnés </a:t>
            </a:r>
            <a:r>
              <a:rPr lang="fr-CA" sz="1700" b="1" noProof="0" dirty="0">
                <a:solidFill>
                  <a:srgbClr val="007569"/>
                </a:solidFill>
                <a:latin typeface="Calibri"/>
                <a:cs typeface="Calibri"/>
              </a:rPr>
              <a:t>par</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les</a:t>
            </a:r>
            <a:r>
              <a:rPr lang="fr-CA" sz="1700" b="1" spc="-10" noProof="0" dirty="0">
                <a:solidFill>
                  <a:srgbClr val="007569"/>
                </a:solidFill>
                <a:latin typeface="Calibri"/>
                <a:cs typeface="Calibri"/>
              </a:rPr>
              <a:t> intervenantes </a:t>
            </a:r>
            <a:r>
              <a:rPr lang="fr-CA" sz="1700" b="1" noProof="0" dirty="0">
                <a:solidFill>
                  <a:srgbClr val="007569"/>
                </a:solidFill>
                <a:latin typeface="Calibri"/>
                <a:cs typeface="Calibri"/>
              </a:rPr>
              <a:t>et</a:t>
            </a:r>
            <a:r>
              <a:rPr lang="fr-CA" sz="1700" b="1" spc="-10" noProof="0" dirty="0">
                <a:solidFill>
                  <a:srgbClr val="007569"/>
                </a:solidFill>
                <a:latin typeface="Calibri"/>
                <a:cs typeface="Calibri"/>
              </a:rPr>
              <a:t> intervenants </a:t>
            </a:r>
            <a:r>
              <a:rPr lang="fr-CA" sz="1700" b="1" noProof="0" dirty="0">
                <a:solidFill>
                  <a:srgbClr val="007569"/>
                </a:solidFill>
                <a:latin typeface="Calibri"/>
                <a:cs typeface="Calibri"/>
              </a:rPr>
              <a:t>dans</a:t>
            </a:r>
            <a:r>
              <a:rPr lang="fr-CA" sz="1700" b="1" spc="-10" noProof="0" dirty="0">
                <a:solidFill>
                  <a:srgbClr val="007569"/>
                </a:solidFill>
                <a:latin typeface="Calibri"/>
                <a:cs typeface="Calibri"/>
              </a:rPr>
              <a:t> </a:t>
            </a:r>
            <a:r>
              <a:rPr lang="fr-CA" sz="1700" b="1" noProof="0" dirty="0">
                <a:solidFill>
                  <a:srgbClr val="007569"/>
                </a:solidFill>
                <a:latin typeface="Calibri"/>
                <a:cs typeface="Calibri"/>
              </a:rPr>
              <a:t>la</a:t>
            </a:r>
            <a:r>
              <a:rPr lang="fr-CA" sz="1700" b="1" spc="-10" noProof="0" dirty="0">
                <a:solidFill>
                  <a:srgbClr val="007569"/>
                </a:solidFill>
                <a:latin typeface="Calibri"/>
                <a:cs typeface="Calibri"/>
              </a:rPr>
              <a:t> vidéo.</a:t>
            </a:r>
            <a:endParaRPr lang="fr-CA" sz="1700" noProof="0" dirty="0">
              <a:latin typeface="Calibri"/>
              <a:cs typeface="Calibri"/>
            </a:endParaRPr>
          </a:p>
          <a:p>
            <a:pPr marL="12700"/>
            <a:r>
              <a:rPr lang="fr-CA" sz="1700" b="1" spc="-20" noProof="0" dirty="0">
                <a:solidFill>
                  <a:srgbClr val="007569"/>
                </a:solidFill>
                <a:latin typeface="Calibri"/>
                <a:cs typeface="Calibri"/>
              </a:rPr>
              <a:t>Trouvez</a:t>
            </a:r>
            <a:r>
              <a:rPr lang="fr-CA" sz="1700" b="1" spc="-30" noProof="0" dirty="0">
                <a:solidFill>
                  <a:srgbClr val="007569"/>
                </a:solidFill>
                <a:latin typeface="Calibri"/>
                <a:cs typeface="Calibri"/>
              </a:rPr>
              <a:t> </a:t>
            </a:r>
            <a:r>
              <a:rPr lang="fr-CA" sz="1700" b="1" noProof="0" dirty="0">
                <a:solidFill>
                  <a:srgbClr val="007569"/>
                </a:solidFill>
                <a:latin typeface="Calibri"/>
                <a:cs typeface="Calibri"/>
              </a:rPr>
              <a:t>au</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moins</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deux</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autres</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façons</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de</a:t>
            </a:r>
            <a:r>
              <a:rPr lang="fr-CA" sz="1700" b="1" spc="-25" noProof="0" dirty="0">
                <a:solidFill>
                  <a:srgbClr val="007569"/>
                </a:solidFill>
                <a:latin typeface="Calibri"/>
                <a:cs typeface="Calibri"/>
              </a:rPr>
              <a:t> </a:t>
            </a:r>
            <a:r>
              <a:rPr lang="fr-CA" sz="1700" b="1" noProof="0" dirty="0">
                <a:solidFill>
                  <a:srgbClr val="007569"/>
                </a:solidFill>
                <a:latin typeface="Calibri"/>
                <a:cs typeface="Calibri"/>
              </a:rPr>
              <a:t>les</a:t>
            </a:r>
            <a:r>
              <a:rPr lang="fr-CA" sz="1700" b="1" spc="-25" noProof="0" dirty="0">
                <a:solidFill>
                  <a:srgbClr val="007569"/>
                </a:solidFill>
                <a:latin typeface="Calibri"/>
                <a:cs typeface="Calibri"/>
              </a:rPr>
              <a:t> </a:t>
            </a:r>
            <a:r>
              <a:rPr lang="fr-CA" sz="1700" b="1" spc="-10" noProof="0" dirty="0">
                <a:solidFill>
                  <a:srgbClr val="007569"/>
                </a:solidFill>
                <a:latin typeface="Calibri"/>
                <a:cs typeface="Calibri"/>
              </a:rPr>
              <a:t>reformuler.</a:t>
            </a:r>
            <a:endParaRPr lang="fr-CA" sz="1700" noProof="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3412221711"/>
              </p:ext>
            </p:extLst>
          </p:nvPr>
        </p:nvGraphicFramePr>
        <p:xfrm>
          <a:off x="1585506" y="3352522"/>
          <a:ext cx="11597094" cy="4038880"/>
        </p:xfrm>
        <a:graphic>
          <a:graphicData uri="http://schemas.openxmlformats.org/drawingml/2006/table">
            <a:tbl>
              <a:tblPr firstRow="1" bandRow="1">
                <a:tableStyleId>{2D5ABB26-0587-4C30-8999-92F81FD0307C}</a:tableStyleId>
              </a:tblPr>
              <a:tblGrid>
                <a:gridCol w="4891494">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474395">
                <a:tc>
                  <a:txBody>
                    <a:bodyPr/>
                    <a:lstStyle/>
                    <a:p>
                      <a:pPr algn="ctr">
                        <a:lnSpc>
                          <a:spcPct val="100000"/>
                        </a:lnSpc>
                        <a:spcBef>
                          <a:spcPts val="625"/>
                        </a:spcBef>
                      </a:pPr>
                      <a:r>
                        <a:rPr lang="fr-CA" sz="1700" b="0" spc="-10" noProof="0" dirty="0">
                          <a:solidFill>
                            <a:srgbClr val="FFFFFF"/>
                          </a:solidFill>
                          <a:latin typeface="+mn-lt"/>
                          <a:cs typeface="Calibri Light"/>
                        </a:rPr>
                        <a:t>Vocabulaire</a:t>
                      </a:r>
                      <a:endParaRPr lang="fr-CA" sz="1700" noProof="0" dirty="0">
                        <a:latin typeface="+mn-lt"/>
                        <a:cs typeface="Calibri Light"/>
                      </a:endParaRPr>
                    </a:p>
                  </a:txBody>
                  <a:tcPr marL="0" marR="0" marT="79375" marB="0">
                    <a:lnR w="6350">
                      <a:solidFill>
                        <a:srgbClr val="FFFFFF"/>
                      </a:solidFill>
                      <a:prstDash val="solid"/>
                    </a:lnR>
                    <a:solidFill>
                      <a:srgbClr val="007569"/>
                    </a:solidFill>
                  </a:tcPr>
                </a:tc>
                <a:tc>
                  <a:txBody>
                    <a:bodyPr/>
                    <a:lstStyle/>
                    <a:p>
                      <a:pPr marL="1157605">
                        <a:lnSpc>
                          <a:spcPct val="100000"/>
                        </a:lnSpc>
                        <a:spcBef>
                          <a:spcPts val="625"/>
                        </a:spcBef>
                      </a:pPr>
                      <a:r>
                        <a:rPr lang="fr-CA" sz="1700" b="0" spc="-10" noProof="0" dirty="0">
                          <a:solidFill>
                            <a:srgbClr val="FFFFFF"/>
                          </a:solidFill>
                          <a:latin typeface="+mn-lt"/>
                          <a:cs typeface="Calibri Light"/>
                        </a:rPr>
                        <a:t>Reformulations</a:t>
                      </a:r>
                      <a:r>
                        <a:rPr lang="fr-CA" sz="1700" b="0" spc="20" noProof="0" dirty="0">
                          <a:solidFill>
                            <a:srgbClr val="FFFFFF"/>
                          </a:solidFill>
                          <a:latin typeface="+mn-lt"/>
                          <a:cs typeface="Calibri Light"/>
                        </a:rPr>
                        <a:t> </a:t>
                      </a:r>
                      <a:r>
                        <a:rPr lang="fr-CA" sz="1700" b="0" spc="-10" noProof="0" dirty="0">
                          <a:solidFill>
                            <a:srgbClr val="FFFFFF"/>
                          </a:solidFill>
                          <a:latin typeface="+mn-lt"/>
                          <a:cs typeface="Calibri Light"/>
                        </a:rPr>
                        <a:t>possibles</a:t>
                      </a:r>
                      <a:endParaRPr lang="fr-CA" sz="1700" noProof="0" dirty="0">
                        <a:latin typeface="+mn-lt"/>
                        <a:cs typeface="Calibri Light"/>
                      </a:endParaRPr>
                    </a:p>
                  </a:txBody>
                  <a:tcPr marL="0" marR="0" marT="79375" marB="0">
                    <a:lnL w="6350">
                      <a:solidFill>
                        <a:srgbClr val="FFFFFF"/>
                      </a:solidFill>
                      <a:prstDash val="solid"/>
                    </a:lnL>
                    <a:solidFill>
                      <a:srgbClr val="007569"/>
                    </a:solidFill>
                  </a:tcPr>
                </a:tc>
                <a:extLst>
                  <a:ext uri="{0D108BD9-81ED-4DB2-BD59-A6C34878D82A}">
                    <a16:rowId xmlns:a16="http://schemas.microsoft.com/office/drawing/2014/main" val="10000"/>
                  </a:ext>
                </a:extLst>
              </a:tr>
              <a:tr h="712897">
                <a:tc>
                  <a:txBody>
                    <a:bodyPr/>
                    <a:lstStyle/>
                    <a:p>
                      <a:pPr marL="114300">
                        <a:lnSpc>
                          <a:spcPct val="100000"/>
                        </a:lnSpc>
                        <a:spcBef>
                          <a:spcPts val="600"/>
                        </a:spcBef>
                      </a:pPr>
                      <a:r>
                        <a:rPr lang="fr-CA" sz="1700" noProof="0" dirty="0">
                          <a:solidFill>
                            <a:srgbClr val="231F20"/>
                          </a:solidFill>
                          <a:latin typeface="+mn-lt"/>
                          <a:cs typeface="Calibri"/>
                        </a:rPr>
                        <a:t>«</a:t>
                      </a:r>
                      <a:r>
                        <a:rPr lang="fr-CA" sz="1700" spc="-20" noProof="0" dirty="0">
                          <a:solidFill>
                            <a:srgbClr val="231F20"/>
                          </a:solidFill>
                          <a:latin typeface="+mn-lt"/>
                          <a:cs typeface="Calibri"/>
                        </a:rPr>
                        <a:t> J’ai</a:t>
                      </a:r>
                      <a:r>
                        <a:rPr lang="fr-CA" sz="1700" spc="-15" noProof="0" dirty="0">
                          <a:solidFill>
                            <a:srgbClr val="231F20"/>
                          </a:solidFill>
                          <a:latin typeface="+mn-lt"/>
                          <a:cs typeface="Calibri"/>
                        </a:rPr>
                        <a:t> </a:t>
                      </a:r>
                      <a:r>
                        <a:rPr lang="fr-CA" sz="1700" noProof="0" dirty="0">
                          <a:solidFill>
                            <a:srgbClr val="231F20"/>
                          </a:solidFill>
                          <a:latin typeface="+mn-lt"/>
                          <a:cs typeface="Calibri"/>
                        </a:rPr>
                        <a:t>décidé</a:t>
                      </a:r>
                      <a:r>
                        <a:rPr lang="fr-CA" sz="1700" spc="-10" noProof="0" dirty="0">
                          <a:solidFill>
                            <a:srgbClr val="231F20"/>
                          </a:solidFill>
                          <a:latin typeface="+mn-lt"/>
                          <a:cs typeface="Calibri"/>
                        </a:rPr>
                        <a:t> d’embarquer</a:t>
                      </a:r>
                      <a:r>
                        <a:rPr lang="fr-CA" sz="1700" spc="-15" noProof="0" dirty="0">
                          <a:solidFill>
                            <a:srgbClr val="231F20"/>
                          </a:solidFill>
                          <a:latin typeface="+mn-lt"/>
                          <a:cs typeface="Calibri"/>
                        </a:rPr>
                        <a:t> </a:t>
                      </a:r>
                      <a:r>
                        <a:rPr lang="fr-CA" sz="1700" noProof="0" dirty="0">
                          <a:solidFill>
                            <a:srgbClr val="231F20"/>
                          </a:solidFill>
                          <a:latin typeface="+mn-lt"/>
                          <a:cs typeface="Calibri"/>
                        </a:rPr>
                        <a:t>dans</a:t>
                      </a:r>
                      <a:r>
                        <a:rPr lang="fr-CA" sz="1700" spc="-15" noProof="0" dirty="0">
                          <a:solidFill>
                            <a:srgbClr val="231F20"/>
                          </a:solidFill>
                          <a:latin typeface="+mn-lt"/>
                          <a:cs typeface="Calibri"/>
                        </a:rPr>
                        <a:t> </a:t>
                      </a:r>
                      <a:r>
                        <a:rPr lang="fr-CA" sz="1700" noProof="0" dirty="0">
                          <a:solidFill>
                            <a:srgbClr val="231F20"/>
                          </a:solidFill>
                          <a:latin typeface="+mn-lt"/>
                          <a:cs typeface="Calibri"/>
                        </a:rPr>
                        <a:t>le</a:t>
                      </a:r>
                      <a:r>
                        <a:rPr lang="fr-CA" sz="1700" spc="-10" noProof="0" dirty="0">
                          <a:solidFill>
                            <a:srgbClr val="231F20"/>
                          </a:solidFill>
                          <a:latin typeface="+mn-lt"/>
                          <a:cs typeface="Calibri"/>
                        </a:rPr>
                        <a:t> </a:t>
                      </a:r>
                      <a:r>
                        <a:rPr lang="fr-CA" sz="1700" noProof="0" dirty="0">
                          <a:solidFill>
                            <a:srgbClr val="231F20"/>
                          </a:solidFill>
                          <a:latin typeface="+mn-lt"/>
                          <a:cs typeface="Calibri"/>
                        </a:rPr>
                        <a:t>projet.</a:t>
                      </a:r>
                      <a:r>
                        <a:rPr lang="fr-CA" sz="1700" spc="-20" noProof="0" dirty="0">
                          <a:solidFill>
                            <a:srgbClr val="231F20"/>
                          </a:solidFill>
                          <a:latin typeface="+mn-lt"/>
                          <a:cs typeface="Calibri"/>
                        </a:rPr>
                        <a:t> </a:t>
                      </a:r>
                      <a:r>
                        <a:rPr lang="fr-CA" sz="1700" spc="-50" noProof="0" dirty="0">
                          <a:solidFill>
                            <a:srgbClr val="231F20"/>
                          </a:solidFill>
                          <a:latin typeface="+mn-lt"/>
                          <a:cs typeface="Calibri"/>
                        </a:rPr>
                        <a:t>»</a:t>
                      </a:r>
                      <a:endParaRPr lang="fr-CA" sz="1700" noProof="0" dirty="0">
                        <a:latin typeface="+mn-lt"/>
                        <a:cs typeface="Calibri"/>
                      </a:endParaRPr>
                    </a:p>
                  </a:txBody>
                  <a:tcPr marL="0" marR="0" marT="76200" marB="0">
                    <a:lnL w="6350">
                      <a:solidFill>
                        <a:srgbClr val="007569"/>
                      </a:solidFill>
                      <a:prstDash val="solid"/>
                    </a:lnL>
                    <a:lnR w="6350">
                      <a:solidFill>
                        <a:srgbClr val="007569"/>
                      </a:solidFill>
                      <a:prstDash val="solid"/>
                    </a:lnR>
                    <a:lnB w="6350">
                      <a:solidFill>
                        <a:srgbClr val="007569"/>
                      </a:solidFill>
                      <a:prstDash val="solid"/>
                    </a:lnB>
                  </a:tcPr>
                </a:tc>
                <a:tc>
                  <a:txBody>
                    <a:bodyPr/>
                    <a:lstStyle/>
                    <a:p>
                      <a:pPr marL="111125">
                        <a:lnSpc>
                          <a:spcPct val="100000"/>
                        </a:lnSpc>
                        <a:spcBef>
                          <a:spcPts val="575"/>
                        </a:spcBef>
                      </a:pPr>
                      <a:endParaRPr lang="fr-CA" sz="1700" noProof="0" dirty="0">
                        <a:latin typeface="+mn-lt"/>
                        <a:cs typeface="Calibri"/>
                      </a:endParaRPr>
                    </a:p>
                  </a:txBody>
                  <a:tcPr marL="0" marR="0" marT="73025" marB="0">
                    <a:lnL w="6350">
                      <a:solidFill>
                        <a:srgbClr val="007569"/>
                      </a:solidFill>
                      <a:prstDash val="solid"/>
                    </a:lnL>
                    <a:lnR w="6350">
                      <a:solidFill>
                        <a:srgbClr val="007569"/>
                      </a:solidFill>
                      <a:prstDash val="solid"/>
                    </a:lnR>
                    <a:lnB w="6350">
                      <a:solidFill>
                        <a:srgbClr val="007569"/>
                      </a:solidFill>
                      <a:prstDash val="solid"/>
                    </a:lnB>
                  </a:tcPr>
                </a:tc>
                <a:extLst>
                  <a:ext uri="{0D108BD9-81ED-4DB2-BD59-A6C34878D82A}">
                    <a16:rowId xmlns:a16="http://schemas.microsoft.com/office/drawing/2014/main" val="10001"/>
                  </a:ext>
                </a:extLst>
              </a:tr>
              <a:tr h="712897">
                <a:tc>
                  <a:txBody>
                    <a:bodyPr/>
                    <a:lstStyle/>
                    <a:p>
                      <a:pPr marL="114300">
                        <a:lnSpc>
                          <a:spcPct val="100000"/>
                        </a:lnSpc>
                        <a:spcBef>
                          <a:spcPts val="600"/>
                        </a:spcBef>
                      </a:pPr>
                      <a:r>
                        <a:rPr lang="fr-CA" sz="1700" noProof="0" dirty="0">
                          <a:solidFill>
                            <a:srgbClr val="231F20"/>
                          </a:solidFill>
                          <a:latin typeface="+mn-lt"/>
                          <a:cs typeface="Calibri"/>
                        </a:rPr>
                        <a:t>«</a:t>
                      </a:r>
                      <a:r>
                        <a:rPr lang="fr-CA" sz="1700" spc="-20" noProof="0" dirty="0">
                          <a:solidFill>
                            <a:srgbClr val="231F20"/>
                          </a:solidFill>
                          <a:latin typeface="+mn-lt"/>
                          <a:cs typeface="Calibri"/>
                        </a:rPr>
                        <a:t> </a:t>
                      </a:r>
                      <a:r>
                        <a:rPr lang="fr-CA" sz="1700" noProof="0" dirty="0">
                          <a:solidFill>
                            <a:srgbClr val="231F20"/>
                          </a:solidFill>
                          <a:latin typeface="+mn-lt"/>
                          <a:cs typeface="Calibri"/>
                        </a:rPr>
                        <a:t>Ça</a:t>
                      </a:r>
                      <a:r>
                        <a:rPr lang="fr-CA" sz="1700" spc="-20" noProof="0" dirty="0">
                          <a:solidFill>
                            <a:srgbClr val="231F20"/>
                          </a:solidFill>
                          <a:latin typeface="+mn-lt"/>
                          <a:cs typeface="Calibri"/>
                        </a:rPr>
                        <a:t> </a:t>
                      </a:r>
                      <a:r>
                        <a:rPr lang="fr-CA" sz="1700" noProof="0" dirty="0">
                          <a:solidFill>
                            <a:srgbClr val="231F20"/>
                          </a:solidFill>
                          <a:latin typeface="+mn-lt"/>
                          <a:cs typeface="Calibri"/>
                        </a:rPr>
                        <a:t>me</a:t>
                      </a:r>
                      <a:r>
                        <a:rPr lang="fr-CA" sz="1700" spc="-15" noProof="0" dirty="0">
                          <a:solidFill>
                            <a:srgbClr val="231F20"/>
                          </a:solidFill>
                          <a:latin typeface="+mn-lt"/>
                          <a:cs typeface="Calibri"/>
                        </a:rPr>
                        <a:t> </a:t>
                      </a:r>
                      <a:r>
                        <a:rPr lang="fr-CA" sz="1700" noProof="0" dirty="0">
                          <a:solidFill>
                            <a:srgbClr val="231F20"/>
                          </a:solidFill>
                          <a:latin typeface="+mn-lt"/>
                          <a:cs typeface="Calibri"/>
                        </a:rPr>
                        <a:t>permet</a:t>
                      </a:r>
                      <a:r>
                        <a:rPr lang="fr-CA" sz="1700" spc="-15" noProof="0" dirty="0">
                          <a:solidFill>
                            <a:srgbClr val="231F20"/>
                          </a:solidFill>
                          <a:latin typeface="+mn-lt"/>
                          <a:cs typeface="Calibri"/>
                        </a:rPr>
                        <a:t> </a:t>
                      </a:r>
                      <a:r>
                        <a:rPr lang="fr-CA" sz="1700" spc="-20" noProof="0" dirty="0">
                          <a:solidFill>
                            <a:srgbClr val="231F20"/>
                          </a:solidFill>
                          <a:latin typeface="+mn-lt"/>
                          <a:cs typeface="Calibri"/>
                        </a:rPr>
                        <a:t>d’avoir</a:t>
                      </a:r>
                      <a:r>
                        <a:rPr lang="fr-CA" sz="1700" spc="-10" noProof="0" dirty="0">
                          <a:solidFill>
                            <a:srgbClr val="231F20"/>
                          </a:solidFill>
                          <a:latin typeface="+mn-lt"/>
                          <a:cs typeface="Calibri"/>
                        </a:rPr>
                        <a:t> </a:t>
                      </a:r>
                      <a:r>
                        <a:rPr lang="fr-CA" sz="1700" noProof="0" dirty="0">
                          <a:solidFill>
                            <a:srgbClr val="231F20"/>
                          </a:solidFill>
                          <a:latin typeface="+mn-lt"/>
                          <a:cs typeface="Calibri"/>
                        </a:rPr>
                        <a:t>un</a:t>
                      </a:r>
                      <a:r>
                        <a:rPr lang="fr-CA" sz="1700" spc="-20" noProof="0" dirty="0">
                          <a:solidFill>
                            <a:srgbClr val="231F20"/>
                          </a:solidFill>
                          <a:latin typeface="+mn-lt"/>
                          <a:cs typeface="Calibri"/>
                        </a:rPr>
                        <a:t> </a:t>
                      </a:r>
                      <a:r>
                        <a:rPr lang="fr-CA" sz="1700" noProof="0" dirty="0">
                          <a:solidFill>
                            <a:srgbClr val="231F20"/>
                          </a:solidFill>
                          <a:latin typeface="+mn-lt"/>
                          <a:cs typeface="Calibri"/>
                        </a:rPr>
                        <a:t>éclairage</a:t>
                      </a:r>
                      <a:r>
                        <a:rPr lang="fr-CA" sz="1700" spc="-15" noProof="0" dirty="0">
                          <a:solidFill>
                            <a:srgbClr val="231F20"/>
                          </a:solidFill>
                          <a:latin typeface="+mn-lt"/>
                          <a:cs typeface="Calibri"/>
                        </a:rPr>
                        <a:t> </a:t>
                      </a:r>
                      <a:r>
                        <a:rPr lang="fr-CA" sz="1700" spc="-10" noProof="0" dirty="0">
                          <a:solidFill>
                            <a:srgbClr val="231F20"/>
                          </a:solidFill>
                          <a:latin typeface="+mn-lt"/>
                          <a:cs typeface="Calibri"/>
                        </a:rPr>
                        <a:t>différent.</a:t>
                      </a:r>
                      <a:r>
                        <a:rPr lang="fr-CA" sz="1700" spc="-20" noProof="0" dirty="0">
                          <a:solidFill>
                            <a:srgbClr val="231F20"/>
                          </a:solidFill>
                          <a:latin typeface="+mn-lt"/>
                          <a:cs typeface="Calibri"/>
                        </a:rPr>
                        <a:t> </a:t>
                      </a:r>
                      <a:r>
                        <a:rPr lang="fr-CA" sz="1700" spc="-50" noProof="0" dirty="0">
                          <a:solidFill>
                            <a:srgbClr val="231F20"/>
                          </a:solidFill>
                          <a:latin typeface="+mn-lt"/>
                          <a:cs typeface="Calibri"/>
                        </a:rPr>
                        <a:t>»</a:t>
                      </a:r>
                      <a:endParaRPr lang="fr-CA" sz="1700" noProof="0" dirty="0">
                        <a:latin typeface="+mn-lt"/>
                        <a:cs typeface="Calibri"/>
                      </a:endParaRPr>
                    </a:p>
                  </a:txBody>
                  <a:tcPr marL="0" marR="0" marT="7620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tc>
                  <a:txBody>
                    <a:bodyPr/>
                    <a:lstStyle/>
                    <a:p>
                      <a:pPr marL="111125">
                        <a:lnSpc>
                          <a:spcPct val="100000"/>
                        </a:lnSpc>
                        <a:spcBef>
                          <a:spcPts val="575"/>
                        </a:spcBef>
                      </a:pPr>
                      <a:endParaRPr lang="fr-CA" sz="1700" noProof="0" dirty="0">
                        <a:latin typeface="+mn-lt"/>
                        <a:cs typeface="Calibri"/>
                      </a:endParaRPr>
                    </a:p>
                  </a:txBody>
                  <a:tcPr marL="0" marR="0" marT="73025"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extLst>
                  <a:ext uri="{0D108BD9-81ED-4DB2-BD59-A6C34878D82A}">
                    <a16:rowId xmlns:a16="http://schemas.microsoft.com/office/drawing/2014/main" val="10002"/>
                  </a:ext>
                </a:extLst>
              </a:tr>
              <a:tr h="712897">
                <a:tc>
                  <a:txBody>
                    <a:bodyPr/>
                    <a:lstStyle/>
                    <a:p>
                      <a:pPr marL="114300">
                        <a:lnSpc>
                          <a:spcPct val="100000"/>
                        </a:lnSpc>
                        <a:spcBef>
                          <a:spcPts val="600"/>
                        </a:spcBef>
                      </a:pPr>
                      <a:r>
                        <a:rPr lang="fr-CA" sz="1700" noProof="0" dirty="0">
                          <a:solidFill>
                            <a:srgbClr val="231F20"/>
                          </a:solidFill>
                          <a:latin typeface="+mn-lt"/>
                          <a:cs typeface="Calibri"/>
                        </a:rPr>
                        <a:t>«</a:t>
                      </a:r>
                      <a:r>
                        <a:rPr lang="fr-CA" sz="1700" spc="-20" noProof="0" dirty="0">
                          <a:solidFill>
                            <a:srgbClr val="231F20"/>
                          </a:solidFill>
                          <a:latin typeface="+mn-lt"/>
                          <a:cs typeface="Calibri"/>
                        </a:rPr>
                        <a:t> </a:t>
                      </a:r>
                      <a:r>
                        <a:rPr lang="fr-CA" sz="1700" noProof="0" dirty="0">
                          <a:solidFill>
                            <a:srgbClr val="231F20"/>
                          </a:solidFill>
                          <a:latin typeface="+mn-lt"/>
                          <a:cs typeface="Calibri"/>
                        </a:rPr>
                        <a:t>On</a:t>
                      </a:r>
                      <a:r>
                        <a:rPr lang="fr-CA" sz="1700" spc="-15" noProof="0" dirty="0">
                          <a:solidFill>
                            <a:srgbClr val="231F20"/>
                          </a:solidFill>
                          <a:latin typeface="+mn-lt"/>
                          <a:cs typeface="Calibri"/>
                        </a:rPr>
                        <a:t> </a:t>
                      </a:r>
                      <a:r>
                        <a:rPr lang="fr-CA" sz="1700" noProof="0" dirty="0">
                          <a:solidFill>
                            <a:srgbClr val="231F20"/>
                          </a:solidFill>
                          <a:latin typeface="+mn-lt"/>
                          <a:cs typeface="Calibri"/>
                        </a:rPr>
                        <a:t>a</a:t>
                      </a:r>
                      <a:r>
                        <a:rPr lang="fr-CA" sz="1700" spc="-15" noProof="0" dirty="0">
                          <a:solidFill>
                            <a:srgbClr val="231F20"/>
                          </a:solidFill>
                          <a:latin typeface="+mn-lt"/>
                          <a:cs typeface="Calibri"/>
                        </a:rPr>
                        <a:t> </a:t>
                      </a:r>
                      <a:r>
                        <a:rPr lang="fr-CA" sz="1700" noProof="0" dirty="0">
                          <a:solidFill>
                            <a:srgbClr val="231F20"/>
                          </a:solidFill>
                          <a:latin typeface="+mn-lt"/>
                          <a:cs typeface="Calibri"/>
                        </a:rPr>
                        <a:t>une</a:t>
                      </a:r>
                      <a:r>
                        <a:rPr lang="fr-CA" sz="1700" spc="-10" noProof="0" dirty="0">
                          <a:solidFill>
                            <a:srgbClr val="231F20"/>
                          </a:solidFill>
                          <a:latin typeface="+mn-lt"/>
                          <a:cs typeface="Calibri"/>
                        </a:rPr>
                        <a:t> </a:t>
                      </a:r>
                      <a:r>
                        <a:rPr lang="fr-CA" sz="1700" noProof="0" dirty="0">
                          <a:solidFill>
                            <a:srgbClr val="231F20"/>
                          </a:solidFill>
                          <a:latin typeface="+mn-lt"/>
                          <a:cs typeface="Calibri"/>
                        </a:rPr>
                        <a:t>idée</a:t>
                      </a:r>
                      <a:r>
                        <a:rPr lang="fr-CA" sz="1700" spc="-15" noProof="0" dirty="0">
                          <a:solidFill>
                            <a:srgbClr val="231F20"/>
                          </a:solidFill>
                          <a:latin typeface="+mn-lt"/>
                          <a:cs typeface="Calibri"/>
                        </a:rPr>
                        <a:t> </a:t>
                      </a:r>
                      <a:r>
                        <a:rPr lang="fr-CA" sz="1700" noProof="0" dirty="0">
                          <a:solidFill>
                            <a:srgbClr val="231F20"/>
                          </a:solidFill>
                          <a:latin typeface="+mn-lt"/>
                          <a:cs typeface="Calibri"/>
                        </a:rPr>
                        <a:t>préconçue.</a:t>
                      </a:r>
                      <a:r>
                        <a:rPr lang="fr-CA" sz="1700" spc="-15" noProof="0" dirty="0">
                          <a:solidFill>
                            <a:srgbClr val="231F20"/>
                          </a:solidFill>
                          <a:latin typeface="+mn-lt"/>
                          <a:cs typeface="Calibri"/>
                        </a:rPr>
                        <a:t> </a:t>
                      </a:r>
                      <a:r>
                        <a:rPr lang="fr-CA" sz="1700" spc="-50" noProof="0" dirty="0">
                          <a:solidFill>
                            <a:srgbClr val="231F20"/>
                          </a:solidFill>
                          <a:latin typeface="+mn-lt"/>
                          <a:cs typeface="Calibri"/>
                        </a:rPr>
                        <a:t>»</a:t>
                      </a:r>
                      <a:endParaRPr lang="fr-CA" sz="1700" noProof="0" dirty="0">
                        <a:latin typeface="+mn-lt"/>
                        <a:cs typeface="Calibri"/>
                      </a:endParaRPr>
                    </a:p>
                  </a:txBody>
                  <a:tcPr marL="0" marR="0" marT="7620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tc>
                  <a:txBody>
                    <a:bodyPr/>
                    <a:lstStyle/>
                    <a:p>
                      <a:pPr marL="111125">
                        <a:lnSpc>
                          <a:spcPct val="100000"/>
                        </a:lnSpc>
                        <a:spcBef>
                          <a:spcPts val="575"/>
                        </a:spcBef>
                      </a:pPr>
                      <a:endParaRPr lang="fr-CA" sz="1700" noProof="0" dirty="0">
                        <a:latin typeface="+mn-lt"/>
                        <a:cs typeface="Calibri"/>
                      </a:endParaRPr>
                    </a:p>
                  </a:txBody>
                  <a:tcPr marL="0" marR="0" marT="73025"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extLst>
                  <a:ext uri="{0D108BD9-81ED-4DB2-BD59-A6C34878D82A}">
                    <a16:rowId xmlns:a16="http://schemas.microsoft.com/office/drawing/2014/main" val="10003"/>
                  </a:ext>
                </a:extLst>
              </a:tr>
              <a:tr h="712897">
                <a:tc>
                  <a:txBody>
                    <a:bodyPr/>
                    <a:lstStyle/>
                    <a:p>
                      <a:pPr marL="114300">
                        <a:lnSpc>
                          <a:spcPct val="100000"/>
                        </a:lnSpc>
                        <a:spcBef>
                          <a:spcPts val="600"/>
                        </a:spcBef>
                      </a:pPr>
                      <a:r>
                        <a:rPr lang="fr-CA" sz="1700" noProof="0" dirty="0">
                          <a:solidFill>
                            <a:srgbClr val="231F20"/>
                          </a:solidFill>
                          <a:latin typeface="+mn-lt"/>
                          <a:cs typeface="Calibri"/>
                        </a:rPr>
                        <a:t>«</a:t>
                      </a:r>
                      <a:r>
                        <a:rPr lang="fr-CA" sz="1700" spc="-25" noProof="0" dirty="0">
                          <a:solidFill>
                            <a:srgbClr val="231F20"/>
                          </a:solidFill>
                          <a:latin typeface="+mn-lt"/>
                          <a:cs typeface="Calibri"/>
                        </a:rPr>
                        <a:t> </a:t>
                      </a:r>
                      <a:r>
                        <a:rPr lang="fr-CA" sz="1700" spc="-10" noProof="0" dirty="0">
                          <a:solidFill>
                            <a:srgbClr val="231F20"/>
                          </a:solidFill>
                          <a:latin typeface="+mn-lt"/>
                          <a:cs typeface="Calibri"/>
                        </a:rPr>
                        <a:t>Compte</a:t>
                      </a:r>
                      <a:r>
                        <a:rPr lang="fr-CA" sz="1700" spc="-20" noProof="0" dirty="0">
                          <a:solidFill>
                            <a:srgbClr val="231F20"/>
                          </a:solidFill>
                          <a:latin typeface="+mn-lt"/>
                          <a:cs typeface="Calibri"/>
                        </a:rPr>
                        <a:t> </a:t>
                      </a:r>
                      <a:r>
                        <a:rPr lang="fr-CA" sz="1700" noProof="0" dirty="0">
                          <a:solidFill>
                            <a:srgbClr val="231F20"/>
                          </a:solidFill>
                          <a:latin typeface="+mn-lt"/>
                          <a:cs typeface="Calibri"/>
                        </a:rPr>
                        <a:t>tenu</a:t>
                      </a:r>
                      <a:r>
                        <a:rPr lang="fr-CA" sz="1700" spc="-25" noProof="0" dirty="0">
                          <a:solidFill>
                            <a:srgbClr val="231F20"/>
                          </a:solidFill>
                          <a:latin typeface="+mn-lt"/>
                          <a:cs typeface="Calibri"/>
                        </a:rPr>
                        <a:t> </a:t>
                      </a:r>
                      <a:r>
                        <a:rPr lang="fr-CA" sz="1700" noProof="0" dirty="0">
                          <a:solidFill>
                            <a:srgbClr val="231F20"/>
                          </a:solidFill>
                          <a:latin typeface="+mn-lt"/>
                          <a:cs typeface="Calibri"/>
                        </a:rPr>
                        <a:t>que</a:t>
                      </a:r>
                      <a:r>
                        <a:rPr lang="fr-CA" sz="1700" spc="-20" noProof="0" dirty="0">
                          <a:solidFill>
                            <a:srgbClr val="231F20"/>
                          </a:solidFill>
                          <a:latin typeface="+mn-lt"/>
                          <a:cs typeface="Calibri"/>
                        </a:rPr>
                        <a:t> </a:t>
                      </a:r>
                      <a:r>
                        <a:rPr lang="fr-CA" sz="1700" noProof="0" dirty="0">
                          <a:solidFill>
                            <a:srgbClr val="231F20"/>
                          </a:solidFill>
                          <a:latin typeface="+mn-lt"/>
                          <a:cs typeface="Calibri"/>
                        </a:rPr>
                        <a:t>Carolina</a:t>
                      </a:r>
                      <a:r>
                        <a:rPr lang="fr-CA" sz="1700" spc="-25" noProof="0" dirty="0">
                          <a:solidFill>
                            <a:srgbClr val="231F20"/>
                          </a:solidFill>
                          <a:latin typeface="+mn-lt"/>
                          <a:cs typeface="Calibri"/>
                        </a:rPr>
                        <a:t> </a:t>
                      </a:r>
                      <a:r>
                        <a:rPr lang="fr-CA" sz="1700" noProof="0" dirty="0">
                          <a:solidFill>
                            <a:srgbClr val="231F20"/>
                          </a:solidFill>
                          <a:latin typeface="+mn-lt"/>
                          <a:cs typeface="Calibri"/>
                        </a:rPr>
                        <a:t>est</a:t>
                      </a:r>
                      <a:r>
                        <a:rPr lang="fr-CA" sz="1700" spc="-20" noProof="0" dirty="0">
                          <a:solidFill>
                            <a:srgbClr val="231F20"/>
                          </a:solidFill>
                          <a:latin typeface="+mn-lt"/>
                          <a:cs typeface="Calibri"/>
                        </a:rPr>
                        <a:t> </a:t>
                      </a:r>
                      <a:r>
                        <a:rPr lang="fr-CA" sz="1700" noProof="0" dirty="0">
                          <a:solidFill>
                            <a:srgbClr val="231F20"/>
                          </a:solidFill>
                          <a:latin typeface="+mn-lt"/>
                          <a:cs typeface="Calibri"/>
                        </a:rPr>
                        <a:t>autonome</a:t>
                      </a:r>
                      <a:r>
                        <a:rPr lang="fr-CA" sz="1700" spc="-15" noProof="0" dirty="0">
                          <a:solidFill>
                            <a:srgbClr val="231F20"/>
                          </a:solidFill>
                          <a:latin typeface="+mn-lt"/>
                          <a:cs typeface="Calibri"/>
                        </a:rPr>
                        <a:t> </a:t>
                      </a:r>
                      <a:r>
                        <a:rPr lang="fr-CA" sz="1700" spc="-25" noProof="0" dirty="0">
                          <a:solidFill>
                            <a:srgbClr val="231F20"/>
                          </a:solidFill>
                          <a:latin typeface="+mn-lt"/>
                          <a:cs typeface="Calibri"/>
                        </a:rPr>
                        <a:t>».</a:t>
                      </a:r>
                      <a:endParaRPr lang="fr-CA" sz="1700" noProof="0" dirty="0">
                        <a:latin typeface="+mn-lt"/>
                        <a:cs typeface="Calibri"/>
                      </a:endParaRPr>
                    </a:p>
                  </a:txBody>
                  <a:tcPr marL="0" marR="0" marT="7620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tc>
                  <a:txBody>
                    <a:bodyPr/>
                    <a:lstStyle/>
                    <a:p>
                      <a:pPr marL="111125">
                        <a:lnSpc>
                          <a:spcPct val="100000"/>
                        </a:lnSpc>
                        <a:spcBef>
                          <a:spcPts val="575"/>
                        </a:spcBef>
                      </a:pPr>
                      <a:endParaRPr lang="fr-CA" sz="1700" noProof="0" dirty="0">
                        <a:latin typeface="+mn-lt"/>
                        <a:cs typeface="Calibri"/>
                      </a:endParaRPr>
                    </a:p>
                  </a:txBody>
                  <a:tcPr marL="0" marR="0" marT="73025"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extLst>
                  <a:ext uri="{0D108BD9-81ED-4DB2-BD59-A6C34878D82A}">
                    <a16:rowId xmlns:a16="http://schemas.microsoft.com/office/drawing/2014/main" val="10004"/>
                  </a:ext>
                </a:extLst>
              </a:tr>
              <a:tr h="712897">
                <a:tc>
                  <a:txBody>
                    <a:bodyPr/>
                    <a:lstStyle/>
                    <a:p>
                      <a:pPr marL="114300">
                        <a:lnSpc>
                          <a:spcPct val="100000"/>
                        </a:lnSpc>
                        <a:spcBef>
                          <a:spcPts val="600"/>
                        </a:spcBef>
                      </a:pPr>
                      <a:r>
                        <a:rPr lang="fr-CA" sz="1700" noProof="0" dirty="0">
                          <a:solidFill>
                            <a:srgbClr val="231F20"/>
                          </a:solidFill>
                          <a:latin typeface="+mn-lt"/>
                          <a:cs typeface="Calibri"/>
                        </a:rPr>
                        <a:t>«</a:t>
                      </a:r>
                      <a:r>
                        <a:rPr lang="fr-CA" sz="1700" spc="-15" noProof="0" dirty="0">
                          <a:solidFill>
                            <a:srgbClr val="231F20"/>
                          </a:solidFill>
                          <a:latin typeface="+mn-lt"/>
                          <a:cs typeface="Calibri"/>
                        </a:rPr>
                        <a:t> </a:t>
                      </a:r>
                      <a:r>
                        <a:rPr lang="fr-CA" sz="1700" noProof="0" dirty="0">
                          <a:solidFill>
                            <a:srgbClr val="231F20"/>
                          </a:solidFill>
                          <a:latin typeface="+mn-lt"/>
                          <a:cs typeface="Calibri"/>
                        </a:rPr>
                        <a:t>Ça</a:t>
                      </a:r>
                      <a:r>
                        <a:rPr lang="fr-CA" sz="1700" spc="-15" noProof="0" dirty="0">
                          <a:solidFill>
                            <a:srgbClr val="231F20"/>
                          </a:solidFill>
                          <a:latin typeface="+mn-lt"/>
                          <a:cs typeface="Calibri"/>
                        </a:rPr>
                        <a:t> </a:t>
                      </a:r>
                      <a:r>
                        <a:rPr lang="fr-CA" sz="1700" noProof="0" dirty="0">
                          <a:solidFill>
                            <a:srgbClr val="231F20"/>
                          </a:solidFill>
                          <a:latin typeface="+mn-lt"/>
                          <a:cs typeface="Calibri"/>
                        </a:rPr>
                        <a:t>nous</a:t>
                      </a:r>
                      <a:r>
                        <a:rPr lang="fr-CA" sz="1700" spc="-15" noProof="0" dirty="0">
                          <a:solidFill>
                            <a:srgbClr val="231F20"/>
                          </a:solidFill>
                          <a:latin typeface="+mn-lt"/>
                          <a:cs typeface="Calibri"/>
                        </a:rPr>
                        <a:t> </a:t>
                      </a:r>
                      <a:r>
                        <a:rPr lang="fr-CA" sz="1700" noProof="0" dirty="0">
                          <a:solidFill>
                            <a:srgbClr val="231F20"/>
                          </a:solidFill>
                          <a:latin typeface="+mn-lt"/>
                          <a:cs typeface="Calibri"/>
                        </a:rPr>
                        <a:t>relève</a:t>
                      </a:r>
                      <a:r>
                        <a:rPr lang="fr-CA" sz="1700" spc="-10" noProof="0" dirty="0">
                          <a:solidFill>
                            <a:srgbClr val="231F20"/>
                          </a:solidFill>
                          <a:latin typeface="+mn-lt"/>
                          <a:cs typeface="Calibri"/>
                        </a:rPr>
                        <a:t> </a:t>
                      </a:r>
                      <a:r>
                        <a:rPr lang="fr-CA" sz="1700" noProof="0" dirty="0">
                          <a:solidFill>
                            <a:srgbClr val="231F20"/>
                          </a:solidFill>
                          <a:latin typeface="+mn-lt"/>
                          <a:cs typeface="Calibri"/>
                        </a:rPr>
                        <a:t>des</a:t>
                      </a:r>
                      <a:r>
                        <a:rPr lang="fr-CA" sz="1700" spc="-15" noProof="0" dirty="0">
                          <a:solidFill>
                            <a:srgbClr val="231F20"/>
                          </a:solidFill>
                          <a:latin typeface="+mn-lt"/>
                          <a:cs typeface="Calibri"/>
                        </a:rPr>
                        <a:t> </a:t>
                      </a:r>
                      <a:r>
                        <a:rPr lang="fr-CA" sz="1700" noProof="0" dirty="0">
                          <a:solidFill>
                            <a:srgbClr val="231F20"/>
                          </a:solidFill>
                          <a:latin typeface="+mn-lt"/>
                          <a:cs typeface="Calibri"/>
                        </a:rPr>
                        <a:t>pistes</a:t>
                      </a:r>
                      <a:r>
                        <a:rPr lang="fr-CA" sz="1700" spc="-15" noProof="0" dirty="0">
                          <a:solidFill>
                            <a:srgbClr val="231F20"/>
                          </a:solidFill>
                          <a:latin typeface="+mn-lt"/>
                          <a:cs typeface="Calibri"/>
                        </a:rPr>
                        <a:t> </a:t>
                      </a:r>
                      <a:r>
                        <a:rPr lang="fr-CA" sz="1700" spc="-20" noProof="0" dirty="0">
                          <a:solidFill>
                            <a:srgbClr val="231F20"/>
                          </a:solidFill>
                          <a:latin typeface="+mn-lt"/>
                          <a:cs typeface="Calibri"/>
                        </a:rPr>
                        <a:t>d’amélioration.</a:t>
                      </a:r>
                      <a:r>
                        <a:rPr lang="fr-CA" sz="1700" spc="-15" noProof="0" dirty="0">
                          <a:solidFill>
                            <a:srgbClr val="231F20"/>
                          </a:solidFill>
                          <a:latin typeface="+mn-lt"/>
                          <a:cs typeface="Calibri"/>
                        </a:rPr>
                        <a:t> </a:t>
                      </a:r>
                      <a:r>
                        <a:rPr lang="fr-CA" sz="1700" spc="-50" noProof="0" dirty="0">
                          <a:solidFill>
                            <a:srgbClr val="231F20"/>
                          </a:solidFill>
                          <a:latin typeface="+mn-lt"/>
                          <a:cs typeface="Calibri"/>
                        </a:rPr>
                        <a:t>»</a:t>
                      </a:r>
                      <a:endParaRPr lang="fr-CA" sz="1700" noProof="0" dirty="0">
                        <a:latin typeface="+mn-lt"/>
                        <a:cs typeface="Calibri"/>
                      </a:endParaRPr>
                    </a:p>
                  </a:txBody>
                  <a:tcPr marL="0" marR="0" marT="7620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tc>
                  <a:txBody>
                    <a:bodyPr/>
                    <a:lstStyle/>
                    <a:p>
                      <a:pPr marL="111125">
                        <a:lnSpc>
                          <a:spcPct val="100000"/>
                        </a:lnSpc>
                        <a:spcBef>
                          <a:spcPts val="575"/>
                        </a:spcBef>
                      </a:pPr>
                      <a:endParaRPr lang="fr-CA" sz="1700" noProof="0" dirty="0">
                        <a:latin typeface="+mn-lt"/>
                        <a:cs typeface="Calibri"/>
                      </a:endParaRPr>
                    </a:p>
                  </a:txBody>
                  <a:tcPr marL="0" marR="0" marT="73025"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extLst>
                  <a:ext uri="{0D108BD9-81ED-4DB2-BD59-A6C34878D82A}">
                    <a16:rowId xmlns:a16="http://schemas.microsoft.com/office/drawing/2014/main" val="10005"/>
                  </a:ext>
                </a:extLst>
              </a:tr>
            </a:tbl>
          </a:graphicData>
        </a:graphic>
      </p:graphicFrame>
      <p:sp>
        <p:nvSpPr>
          <p:cNvPr id="6" name="object 2">
            <a:extLst>
              <a:ext uri="{FF2B5EF4-FFF2-40B4-BE49-F238E27FC236}">
                <a16:creationId xmlns:a16="http://schemas.microsoft.com/office/drawing/2014/main" id="{51625030-AD4F-EAE2-4A88-A2541B1E5A01}"/>
              </a:ext>
            </a:extLst>
          </p:cNvPr>
          <p:cNvSpPr txBox="1"/>
          <p:nvPr/>
        </p:nvSpPr>
        <p:spPr>
          <a:xfrm>
            <a:off x="3581400" y="609600"/>
            <a:ext cx="6851024" cy="834203"/>
          </a:xfrm>
          <a:prstGeom prst="rect">
            <a:avLst/>
          </a:prstGeom>
        </p:spPr>
        <p:txBody>
          <a:bodyPr vert="horz" wrap="square" lIns="0" tIns="20955" rIns="0" bIns="0" rtlCol="0">
            <a:spAutoFit/>
          </a:bodyPr>
          <a:lstStyle/>
          <a:p>
            <a:pPr marL="1270"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ORALE</a:t>
            </a:r>
            <a:endParaRPr lang="fr-CA" sz="1600" noProof="0" dirty="0">
              <a:latin typeface="Calibri"/>
              <a:cs typeface="Calibri"/>
            </a:endParaRPr>
          </a:p>
          <a:p>
            <a:pPr algn="ctr">
              <a:lnSpc>
                <a:spcPct val="100000"/>
              </a:lnSpc>
              <a:spcBef>
                <a:spcPts val="100"/>
              </a:spcBef>
            </a:pPr>
            <a:r>
              <a:rPr lang="fr-CA" b="1" spc="20" noProof="0" dirty="0">
                <a:solidFill>
                  <a:srgbClr val="007569"/>
                </a:solidFill>
                <a:latin typeface="Calibri"/>
                <a:cs typeface="Calibri"/>
              </a:rPr>
              <a:t>VIDÉO</a:t>
            </a:r>
            <a:r>
              <a:rPr lang="fr-CA" b="1" spc="110" noProof="0" dirty="0">
                <a:solidFill>
                  <a:srgbClr val="007569"/>
                </a:solidFill>
                <a:latin typeface="Calibri"/>
                <a:cs typeface="Calibri"/>
              </a:rPr>
              <a:t> </a:t>
            </a:r>
            <a:r>
              <a:rPr lang="fr-CA" b="1" spc="20" noProof="0" dirty="0">
                <a:solidFill>
                  <a:srgbClr val="007569"/>
                </a:solidFill>
                <a:latin typeface="Calibri"/>
                <a:cs typeface="Calibri"/>
              </a:rPr>
              <a:t>:</a:t>
            </a:r>
            <a:r>
              <a:rPr lang="fr-CA" b="1" spc="85" noProof="0" dirty="0">
                <a:solidFill>
                  <a:srgbClr val="007569"/>
                </a:solidFill>
                <a:latin typeface="Calibri"/>
                <a:cs typeface="Calibri"/>
              </a:rPr>
              <a:t> </a:t>
            </a:r>
            <a:r>
              <a:rPr lang="fr-CA" b="1" spc="20" noProof="0" dirty="0">
                <a:solidFill>
                  <a:srgbClr val="007569"/>
                </a:solidFill>
                <a:latin typeface="Calibri"/>
                <a:cs typeface="Calibri"/>
              </a:rPr>
              <a:t>«</a:t>
            </a:r>
            <a:r>
              <a:rPr lang="fr-CA" b="1" spc="65" noProof="0" dirty="0">
                <a:solidFill>
                  <a:srgbClr val="007569"/>
                </a:solidFill>
                <a:latin typeface="Calibri"/>
                <a:cs typeface="Calibri"/>
              </a:rPr>
              <a:t> </a:t>
            </a:r>
            <a:r>
              <a:rPr lang="fr-CA" b="1" spc="20" noProof="0" dirty="0">
                <a:solidFill>
                  <a:srgbClr val="007569"/>
                </a:solidFill>
                <a:latin typeface="Calibri"/>
                <a:cs typeface="Calibri"/>
              </a:rPr>
              <a:t>PROGRAMME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DE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PARRAINAGE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PROFESSIONNEL</a:t>
            </a:r>
            <a:r>
              <a:rPr lang="fr-CA" b="1" spc="155" noProof="0" dirty="0">
                <a:solidFill>
                  <a:srgbClr val="007569"/>
                </a:solidFill>
                <a:latin typeface="Calibri"/>
                <a:cs typeface="Calibri"/>
              </a:rPr>
              <a:t> </a:t>
            </a:r>
            <a:r>
              <a:rPr lang="fr-CA" b="1" spc="20" noProof="0" dirty="0">
                <a:solidFill>
                  <a:srgbClr val="007569"/>
                </a:solidFill>
                <a:latin typeface="Calibri"/>
                <a:cs typeface="Calibri"/>
              </a:rPr>
              <a:t>POUR</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NOUVEAUX</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ARRIVANTS</a:t>
            </a:r>
            <a:r>
              <a:rPr lang="fr-CA" b="1" spc="65" noProof="0" dirty="0">
                <a:solidFill>
                  <a:srgbClr val="007569"/>
                </a:solidFill>
                <a:latin typeface="Calibri"/>
                <a:cs typeface="Calibri"/>
              </a:rPr>
              <a:t> </a:t>
            </a:r>
            <a:r>
              <a:rPr lang="fr-CA" b="1" spc="-50" noProof="0" dirty="0">
                <a:solidFill>
                  <a:srgbClr val="007569"/>
                </a:solidFill>
                <a:latin typeface="Calibri"/>
                <a:cs typeface="Calibri"/>
              </a:rPr>
              <a:t>»</a:t>
            </a:r>
            <a:endParaRPr lang="fr-CA" noProof="0" dirty="0">
              <a:latin typeface="Calibri"/>
              <a:cs typeface="Calibri"/>
            </a:endParaRPr>
          </a:p>
        </p:txBody>
      </p:sp>
      <p:pic>
        <p:nvPicPr>
          <p:cNvPr id="4" name="Programme de parrainage professionnel pour nouveaux arrivants">
            <a:hlinkClick r:id="" action="ppaction://media"/>
            <a:extLst>
              <a:ext uri="{FF2B5EF4-FFF2-40B4-BE49-F238E27FC236}">
                <a16:creationId xmlns:a16="http://schemas.microsoft.com/office/drawing/2014/main" id="{DCACB21E-F8BD-0F87-73DD-71CC3F7C78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0" y="244074"/>
            <a:ext cx="3642223" cy="2048750"/>
          </a:xfrm>
          <a:prstGeom prst="rect">
            <a:avLst/>
          </a:prstGeom>
        </p:spPr>
      </p:pic>
      <p:sp>
        <p:nvSpPr>
          <p:cNvPr id="5" name="ZoneTexte 4">
            <a:extLst>
              <a:ext uri="{FF2B5EF4-FFF2-40B4-BE49-F238E27FC236}">
                <a16:creationId xmlns:a16="http://schemas.microsoft.com/office/drawing/2014/main" id="{F1774B33-4D57-6978-3C09-73DCAF30A46B}"/>
              </a:ext>
            </a:extLst>
          </p:cNvPr>
          <p:cNvSpPr txBox="1"/>
          <p:nvPr/>
        </p:nvSpPr>
        <p:spPr>
          <a:xfrm>
            <a:off x="6477000" y="3886200"/>
            <a:ext cx="4434294" cy="615553"/>
          </a:xfrm>
          <a:prstGeom prst="rect">
            <a:avLst/>
          </a:prstGeom>
          <a:noFill/>
        </p:spPr>
        <p:txBody>
          <a:bodyPr wrap="square" rtlCol="0">
            <a:spAutoFit/>
          </a:bodyPr>
          <a:lstStyle/>
          <a:p>
            <a:pPr marL="111125">
              <a:lnSpc>
                <a:spcPct val="100000"/>
              </a:lnSpc>
              <a:spcBef>
                <a:spcPts val="575"/>
              </a:spcBef>
            </a:pPr>
            <a:r>
              <a:rPr lang="fr-CA" sz="1700" i="1" spc="-20" dirty="0">
                <a:solidFill>
                  <a:srgbClr val="EF3D42"/>
                </a:solidFill>
                <a:latin typeface="+mn-lt"/>
                <a:cs typeface="Calibri"/>
              </a:rPr>
              <a:t>J’ai</a:t>
            </a:r>
            <a:r>
              <a:rPr lang="fr-CA" sz="1700" i="1" spc="-10" dirty="0">
                <a:solidFill>
                  <a:srgbClr val="EF3D42"/>
                </a:solidFill>
                <a:latin typeface="+mn-lt"/>
                <a:cs typeface="Calibri"/>
              </a:rPr>
              <a:t> </a:t>
            </a:r>
            <a:r>
              <a:rPr lang="fr-CA" sz="1700" i="1" dirty="0">
                <a:solidFill>
                  <a:srgbClr val="EF3D42"/>
                </a:solidFill>
                <a:latin typeface="+mn-lt"/>
                <a:cs typeface="Calibri"/>
              </a:rPr>
              <a:t>décidé</a:t>
            </a:r>
            <a:r>
              <a:rPr lang="fr-CA" sz="1700" i="1" spc="-5" dirty="0">
                <a:solidFill>
                  <a:srgbClr val="EF3D42"/>
                </a:solidFill>
                <a:latin typeface="+mn-lt"/>
                <a:cs typeface="Calibri"/>
              </a:rPr>
              <a:t> </a:t>
            </a:r>
            <a:r>
              <a:rPr lang="fr-CA" sz="1700" i="1" dirty="0">
                <a:solidFill>
                  <a:srgbClr val="EF3D42"/>
                </a:solidFill>
                <a:latin typeface="+mn-lt"/>
                <a:cs typeface="Calibri"/>
              </a:rPr>
              <a:t>de</a:t>
            </a:r>
            <a:r>
              <a:rPr lang="fr-CA" sz="1700" i="1" spc="-5" dirty="0">
                <a:solidFill>
                  <a:srgbClr val="EF3D42"/>
                </a:solidFill>
                <a:latin typeface="+mn-lt"/>
                <a:cs typeface="Calibri"/>
              </a:rPr>
              <a:t> </a:t>
            </a:r>
            <a:r>
              <a:rPr lang="fr-CA" sz="1700" i="1" dirty="0">
                <a:solidFill>
                  <a:srgbClr val="EF3D42"/>
                </a:solidFill>
                <a:latin typeface="+mn-lt"/>
                <a:cs typeface="Calibri"/>
              </a:rPr>
              <a:t>participer</a:t>
            </a:r>
            <a:r>
              <a:rPr lang="fr-CA" sz="1700" i="1" spc="-5" dirty="0">
                <a:solidFill>
                  <a:srgbClr val="EF3D42"/>
                </a:solidFill>
                <a:latin typeface="+mn-lt"/>
                <a:cs typeface="Calibri"/>
              </a:rPr>
              <a:t> </a:t>
            </a:r>
            <a:r>
              <a:rPr lang="fr-CA" sz="1700" i="1" dirty="0">
                <a:solidFill>
                  <a:srgbClr val="EF3D42"/>
                </a:solidFill>
                <a:latin typeface="+mn-lt"/>
                <a:cs typeface="Calibri"/>
              </a:rPr>
              <a:t>au</a:t>
            </a:r>
            <a:r>
              <a:rPr lang="fr-CA" sz="1700" i="1" spc="-10" dirty="0">
                <a:solidFill>
                  <a:srgbClr val="EF3D42"/>
                </a:solidFill>
                <a:latin typeface="+mn-lt"/>
                <a:cs typeface="Calibri"/>
              </a:rPr>
              <a:t> projet.</a:t>
            </a:r>
            <a:endParaRPr lang="fr-CA" sz="1700" dirty="0">
              <a:latin typeface="+mn-lt"/>
              <a:cs typeface="Calibri"/>
            </a:endParaRPr>
          </a:p>
          <a:p>
            <a:pPr marL="111125">
              <a:lnSpc>
                <a:spcPct val="100000"/>
              </a:lnSpc>
            </a:pPr>
            <a:r>
              <a:rPr lang="fr-CA" sz="1700" i="1" spc="-20" dirty="0">
                <a:solidFill>
                  <a:srgbClr val="EF3D42"/>
                </a:solidFill>
                <a:latin typeface="+mn-lt"/>
                <a:cs typeface="Calibri"/>
              </a:rPr>
              <a:t>J’ai </a:t>
            </a:r>
            <a:r>
              <a:rPr lang="fr-CA" sz="1700" i="1" dirty="0">
                <a:solidFill>
                  <a:srgbClr val="EF3D42"/>
                </a:solidFill>
                <a:latin typeface="+mn-lt"/>
                <a:cs typeface="Calibri"/>
              </a:rPr>
              <a:t>pris</a:t>
            </a:r>
            <a:r>
              <a:rPr lang="fr-CA" sz="1700" i="1" spc="-15" dirty="0">
                <a:solidFill>
                  <a:srgbClr val="EF3D42"/>
                </a:solidFill>
                <a:latin typeface="+mn-lt"/>
                <a:cs typeface="Calibri"/>
              </a:rPr>
              <a:t> </a:t>
            </a:r>
            <a:r>
              <a:rPr lang="fr-CA" sz="1700" i="1" dirty="0">
                <a:solidFill>
                  <a:srgbClr val="EF3D42"/>
                </a:solidFill>
                <a:latin typeface="+mn-lt"/>
                <a:cs typeface="Calibri"/>
              </a:rPr>
              <a:t>la</a:t>
            </a:r>
            <a:r>
              <a:rPr lang="fr-CA" sz="1700" i="1" spc="-15" dirty="0">
                <a:solidFill>
                  <a:srgbClr val="EF3D42"/>
                </a:solidFill>
                <a:latin typeface="+mn-lt"/>
                <a:cs typeface="Calibri"/>
              </a:rPr>
              <a:t> </a:t>
            </a:r>
            <a:r>
              <a:rPr lang="fr-CA" sz="1700" i="1" dirty="0">
                <a:solidFill>
                  <a:srgbClr val="EF3D42"/>
                </a:solidFill>
                <a:latin typeface="+mn-lt"/>
                <a:cs typeface="Calibri"/>
              </a:rPr>
              <a:t>décision</a:t>
            </a:r>
            <a:r>
              <a:rPr lang="fr-CA" sz="1700" i="1" spc="-15" dirty="0">
                <a:solidFill>
                  <a:srgbClr val="EF3D42"/>
                </a:solidFill>
                <a:latin typeface="+mn-lt"/>
                <a:cs typeface="Calibri"/>
              </a:rPr>
              <a:t> </a:t>
            </a:r>
            <a:r>
              <a:rPr lang="fr-CA" sz="1700" i="1" dirty="0">
                <a:solidFill>
                  <a:srgbClr val="EF3D42"/>
                </a:solidFill>
                <a:latin typeface="+mn-lt"/>
                <a:cs typeface="Calibri"/>
              </a:rPr>
              <a:t>de</a:t>
            </a:r>
            <a:r>
              <a:rPr lang="fr-CA" sz="1700" i="1" spc="-10" dirty="0">
                <a:solidFill>
                  <a:srgbClr val="EF3D42"/>
                </a:solidFill>
                <a:latin typeface="+mn-lt"/>
                <a:cs typeface="Calibri"/>
              </a:rPr>
              <a:t> </a:t>
            </a:r>
            <a:r>
              <a:rPr lang="fr-CA" sz="1700" i="1" dirty="0">
                <a:solidFill>
                  <a:srgbClr val="EF3D42"/>
                </a:solidFill>
                <a:latin typeface="+mn-lt"/>
                <a:cs typeface="Calibri"/>
              </a:rPr>
              <a:t>participer</a:t>
            </a:r>
            <a:r>
              <a:rPr lang="fr-CA" sz="1700" i="1" spc="-15" dirty="0">
                <a:solidFill>
                  <a:srgbClr val="EF3D42"/>
                </a:solidFill>
                <a:latin typeface="+mn-lt"/>
                <a:cs typeface="Calibri"/>
              </a:rPr>
              <a:t> </a:t>
            </a:r>
            <a:r>
              <a:rPr lang="fr-CA" sz="1700" i="1" dirty="0">
                <a:solidFill>
                  <a:srgbClr val="EF3D42"/>
                </a:solidFill>
                <a:latin typeface="+mn-lt"/>
                <a:cs typeface="Calibri"/>
              </a:rPr>
              <a:t>au</a:t>
            </a:r>
            <a:r>
              <a:rPr lang="fr-CA" sz="1700" i="1" spc="-15" dirty="0">
                <a:solidFill>
                  <a:srgbClr val="EF3D42"/>
                </a:solidFill>
                <a:latin typeface="+mn-lt"/>
                <a:cs typeface="Calibri"/>
              </a:rPr>
              <a:t> </a:t>
            </a:r>
            <a:r>
              <a:rPr lang="fr-CA" sz="1700" i="1" spc="-10" dirty="0">
                <a:solidFill>
                  <a:srgbClr val="EF3D42"/>
                </a:solidFill>
                <a:latin typeface="+mn-lt"/>
                <a:cs typeface="Calibri"/>
              </a:rPr>
              <a:t>projet</a:t>
            </a:r>
            <a:r>
              <a:rPr lang="fr-CA" sz="1700" i="1" spc="-10" dirty="0">
                <a:solidFill>
                  <a:srgbClr val="EF3D42"/>
                </a:solidFill>
                <a:cs typeface="Calibri"/>
              </a:rPr>
              <a:t>.</a:t>
            </a:r>
            <a:endParaRPr lang="fr-CA" sz="1700" dirty="0">
              <a:cs typeface="Calibri"/>
            </a:endParaRPr>
          </a:p>
        </p:txBody>
      </p:sp>
      <p:sp>
        <p:nvSpPr>
          <p:cNvPr id="7" name="ZoneTexte 6">
            <a:extLst>
              <a:ext uri="{FF2B5EF4-FFF2-40B4-BE49-F238E27FC236}">
                <a16:creationId xmlns:a16="http://schemas.microsoft.com/office/drawing/2014/main" id="{85585544-BF57-5076-C501-0B7E5145D91F}"/>
              </a:ext>
            </a:extLst>
          </p:cNvPr>
          <p:cNvSpPr txBox="1"/>
          <p:nvPr/>
        </p:nvSpPr>
        <p:spPr>
          <a:xfrm>
            <a:off x="6477000" y="4575131"/>
            <a:ext cx="6705600" cy="615553"/>
          </a:xfrm>
          <a:prstGeom prst="rect">
            <a:avLst/>
          </a:prstGeom>
          <a:noFill/>
        </p:spPr>
        <p:txBody>
          <a:bodyPr wrap="square" rtlCol="0">
            <a:spAutoFit/>
          </a:bodyPr>
          <a:lstStyle/>
          <a:p>
            <a:pPr marL="111125">
              <a:lnSpc>
                <a:spcPct val="100000"/>
              </a:lnSpc>
              <a:spcBef>
                <a:spcPts val="575"/>
              </a:spcBef>
            </a:pPr>
            <a:r>
              <a:rPr lang="fr-CA" sz="1700" i="1" dirty="0">
                <a:solidFill>
                  <a:srgbClr val="EF3D42"/>
                </a:solidFill>
                <a:latin typeface="+mn-lt"/>
                <a:cs typeface="Calibri"/>
              </a:rPr>
              <a:t>Ça</a:t>
            </a:r>
            <a:r>
              <a:rPr lang="fr-CA" sz="1700" i="1" spc="-20" dirty="0">
                <a:solidFill>
                  <a:srgbClr val="EF3D42"/>
                </a:solidFill>
                <a:latin typeface="+mn-lt"/>
                <a:cs typeface="Calibri"/>
              </a:rPr>
              <a:t> </a:t>
            </a:r>
            <a:r>
              <a:rPr lang="fr-CA" sz="1700" i="1" dirty="0">
                <a:solidFill>
                  <a:srgbClr val="EF3D42"/>
                </a:solidFill>
                <a:latin typeface="+mn-lt"/>
                <a:cs typeface="Calibri"/>
              </a:rPr>
              <a:t>me</a:t>
            </a:r>
            <a:r>
              <a:rPr lang="fr-CA" sz="1700" i="1" spc="-15" dirty="0">
                <a:solidFill>
                  <a:srgbClr val="EF3D42"/>
                </a:solidFill>
                <a:latin typeface="+mn-lt"/>
                <a:cs typeface="Calibri"/>
              </a:rPr>
              <a:t> </a:t>
            </a:r>
            <a:r>
              <a:rPr lang="fr-CA" sz="1700" i="1" dirty="0">
                <a:solidFill>
                  <a:srgbClr val="EF3D42"/>
                </a:solidFill>
                <a:latin typeface="+mn-lt"/>
                <a:cs typeface="Calibri"/>
              </a:rPr>
              <a:t>permet</a:t>
            </a:r>
            <a:r>
              <a:rPr lang="fr-CA" sz="1700" i="1" spc="-15" dirty="0">
                <a:solidFill>
                  <a:srgbClr val="EF3D42"/>
                </a:solidFill>
                <a:latin typeface="+mn-lt"/>
                <a:cs typeface="Calibri"/>
              </a:rPr>
              <a:t> </a:t>
            </a:r>
            <a:r>
              <a:rPr lang="fr-CA" sz="1700" i="1" spc="-10" dirty="0">
                <a:solidFill>
                  <a:srgbClr val="EF3D42"/>
                </a:solidFill>
                <a:latin typeface="+mn-lt"/>
                <a:cs typeface="Calibri"/>
              </a:rPr>
              <a:t>d’avoir</a:t>
            </a:r>
            <a:r>
              <a:rPr lang="fr-CA" sz="1700" i="1" spc="-15" dirty="0">
                <a:solidFill>
                  <a:srgbClr val="EF3D42"/>
                </a:solidFill>
                <a:latin typeface="+mn-lt"/>
                <a:cs typeface="Calibri"/>
              </a:rPr>
              <a:t> </a:t>
            </a:r>
            <a:r>
              <a:rPr lang="fr-CA" sz="1700" i="1" dirty="0">
                <a:solidFill>
                  <a:srgbClr val="EF3D42"/>
                </a:solidFill>
                <a:latin typeface="+mn-lt"/>
                <a:cs typeface="Calibri"/>
              </a:rPr>
              <a:t>un</a:t>
            </a:r>
            <a:r>
              <a:rPr lang="fr-CA" sz="1700" i="1" spc="-15" dirty="0">
                <a:solidFill>
                  <a:srgbClr val="EF3D42"/>
                </a:solidFill>
                <a:latin typeface="+mn-lt"/>
                <a:cs typeface="Calibri"/>
              </a:rPr>
              <a:t> </a:t>
            </a:r>
            <a:r>
              <a:rPr lang="fr-CA" sz="1700" i="1" dirty="0">
                <a:solidFill>
                  <a:srgbClr val="EF3D42"/>
                </a:solidFill>
                <a:latin typeface="+mn-lt"/>
                <a:cs typeface="Calibri"/>
              </a:rPr>
              <a:t>point</a:t>
            </a:r>
            <a:r>
              <a:rPr lang="fr-CA" sz="1700" i="1" spc="-15" dirty="0">
                <a:solidFill>
                  <a:srgbClr val="EF3D42"/>
                </a:solidFill>
                <a:latin typeface="+mn-lt"/>
                <a:cs typeface="Calibri"/>
              </a:rPr>
              <a:t> </a:t>
            </a:r>
            <a:r>
              <a:rPr lang="fr-CA" sz="1700" i="1" dirty="0">
                <a:solidFill>
                  <a:srgbClr val="EF3D42"/>
                </a:solidFill>
                <a:latin typeface="+mn-lt"/>
                <a:cs typeface="Calibri"/>
              </a:rPr>
              <a:t>de</a:t>
            </a:r>
            <a:r>
              <a:rPr lang="fr-CA" sz="1700" i="1" spc="-15" dirty="0">
                <a:solidFill>
                  <a:srgbClr val="EF3D42"/>
                </a:solidFill>
                <a:latin typeface="+mn-lt"/>
                <a:cs typeface="Calibri"/>
              </a:rPr>
              <a:t> </a:t>
            </a:r>
            <a:r>
              <a:rPr lang="fr-CA" sz="1700" i="1" dirty="0">
                <a:solidFill>
                  <a:srgbClr val="EF3D42"/>
                </a:solidFill>
                <a:latin typeface="+mn-lt"/>
                <a:cs typeface="Calibri"/>
              </a:rPr>
              <a:t>vue</a:t>
            </a:r>
            <a:r>
              <a:rPr lang="fr-CA" sz="1700" i="1" spc="-15" dirty="0">
                <a:solidFill>
                  <a:srgbClr val="EF3D42"/>
                </a:solidFill>
                <a:latin typeface="+mn-lt"/>
                <a:cs typeface="Calibri"/>
              </a:rPr>
              <a:t> </a:t>
            </a:r>
            <a:r>
              <a:rPr lang="fr-CA" sz="1700" i="1" spc="-10" dirty="0">
                <a:solidFill>
                  <a:srgbClr val="EF3D42"/>
                </a:solidFill>
                <a:latin typeface="+mn-lt"/>
                <a:cs typeface="Calibri"/>
              </a:rPr>
              <a:t>différent.</a:t>
            </a:r>
            <a:endParaRPr lang="fr-CA" sz="1700" dirty="0">
              <a:latin typeface="+mn-lt"/>
              <a:cs typeface="Calibri"/>
            </a:endParaRPr>
          </a:p>
          <a:p>
            <a:pPr marL="111125">
              <a:lnSpc>
                <a:spcPct val="100000"/>
              </a:lnSpc>
            </a:pPr>
            <a:r>
              <a:rPr lang="fr-CA" sz="1700" i="1" dirty="0">
                <a:solidFill>
                  <a:srgbClr val="EF3D42"/>
                </a:solidFill>
                <a:latin typeface="+mn-lt"/>
                <a:cs typeface="Calibri"/>
              </a:rPr>
              <a:t>Ça</a:t>
            </a:r>
            <a:r>
              <a:rPr lang="fr-CA" sz="1700" i="1" spc="-20" dirty="0">
                <a:solidFill>
                  <a:srgbClr val="EF3D42"/>
                </a:solidFill>
                <a:latin typeface="+mn-lt"/>
                <a:cs typeface="Calibri"/>
              </a:rPr>
              <a:t> </a:t>
            </a:r>
            <a:r>
              <a:rPr lang="fr-CA" sz="1700" i="1" dirty="0">
                <a:solidFill>
                  <a:srgbClr val="EF3D42"/>
                </a:solidFill>
                <a:latin typeface="+mn-lt"/>
                <a:cs typeface="Calibri"/>
              </a:rPr>
              <a:t>me</a:t>
            </a:r>
            <a:r>
              <a:rPr lang="fr-CA" sz="1700" i="1" spc="-15" dirty="0">
                <a:solidFill>
                  <a:srgbClr val="EF3D42"/>
                </a:solidFill>
                <a:latin typeface="+mn-lt"/>
                <a:cs typeface="Calibri"/>
              </a:rPr>
              <a:t> </a:t>
            </a:r>
            <a:r>
              <a:rPr lang="fr-CA" sz="1700" i="1" dirty="0">
                <a:solidFill>
                  <a:srgbClr val="EF3D42"/>
                </a:solidFill>
                <a:latin typeface="+mn-lt"/>
                <a:cs typeface="Calibri"/>
              </a:rPr>
              <a:t>permet</a:t>
            </a:r>
            <a:r>
              <a:rPr lang="fr-CA" sz="1700" i="1" spc="-15" dirty="0">
                <a:solidFill>
                  <a:srgbClr val="EF3D42"/>
                </a:solidFill>
                <a:latin typeface="+mn-lt"/>
                <a:cs typeface="Calibri"/>
              </a:rPr>
              <a:t> </a:t>
            </a:r>
            <a:r>
              <a:rPr lang="fr-CA" sz="1700" i="1" dirty="0">
                <a:solidFill>
                  <a:srgbClr val="EF3D42"/>
                </a:solidFill>
                <a:latin typeface="+mn-lt"/>
                <a:cs typeface="Calibri"/>
              </a:rPr>
              <a:t>de</a:t>
            </a:r>
            <a:r>
              <a:rPr lang="fr-CA" sz="1700" i="1" spc="-15" dirty="0">
                <a:solidFill>
                  <a:srgbClr val="EF3D42"/>
                </a:solidFill>
                <a:latin typeface="+mn-lt"/>
                <a:cs typeface="Calibri"/>
              </a:rPr>
              <a:t> </a:t>
            </a:r>
            <a:r>
              <a:rPr lang="fr-CA" sz="1700" i="1" dirty="0">
                <a:solidFill>
                  <a:srgbClr val="EF3D42"/>
                </a:solidFill>
                <a:latin typeface="+mn-lt"/>
                <a:cs typeface="Calibri"/>
              </a:rPr>
              <a:t>voir</a:t>
            </a:r>
            <a:r>
              <a:rPr lang="fr-CA" sz="1700" i="1" spc="-15" dirty="0">
                <a:solidFill>
                  <a:srgbClr val="EF3D42"/>
                </a:solidFill>
                <a:latin typeface="+mn-lt"/>
                <a:cs typeface="Calibri"/>
              </a:rPr>
              <a:t> </a:t>
            </a:r>
            <a:r>
              <a:rPr lang="fr-CA" sz="1700" i="1" dirty="0">
                <a:solidFill>
                  <a:srgbClr val="EF3D42"/>
                </a:solidFill>
                <a:latin typeface="+mn-lt"/>
                <a:cs typeface="Calibri"/>
              </a:rPr>
              <a:t>la</a:t>
            </a:r>
            <a:r>
              <a:rPr lang="fr-CA" sz="1700" i="1" spc="-20" dirty="0">
                <a:solidFill>
                  <a:srgbClr val="EF3D42"/>
                </a:solidFill>
                <a:latin typeface="+mn-lt"/>
                <a:cs typeface="Calibri"/>
              </a:rPr>
              <a:t> </a:t>
            </a:r>
            <a:r>
              <a:rPr lang="fr-CA" sz="1700" i="1" dirty="0">
                <a:solidFill>
                  <a:srgbClr val="EF3D42"/>
                </a:solidFill>
                <a:latin typeface="+mn-lt"/>
                <a:cs typeface="Calibri"/>
              </a:rPr>
              <a:t>situation</a:t>
            </a:r>
            <a:r>
              <a:rPr lang="fr-CA" sz="1700" i="1" spc="-15" dirty="0">
                <a:solidFill>
                  <a:srgbClr val="EF3D42"/>
                </a:solidFill>
                <a:latin typeface="+mn-lt"/>
                <a:cs typeface="Calibri"/>
              </a:rPr>
              <a:t> </a:t>
            </a:r>
            <a:r>
              <a:rPr lang="fr-CA" sz="1700" i="1" dirty="0">
                <a:solidFill>
                  <a:srgbClr val="EF3D42"/>
                </a:solidFill>
                <a:latin typeface="+mn-lt"/>
                <a:cs typeface="Calibri"/>
              </a:rPr>
              <a:t>sous</a:t>
            </a:r>
            <a:r>
              <a:rPr lang="fr-CA" sz="1700" i="1" spc="-20" dirty="0">
                <a:solidFill>
                  <a:srgbClr val="EF3D42"/>
                </a:solidFill>
                <a:latin typeface="+mn-lt"/>
                <a:cs typeface="Calibri"/>
              </a:rPr>
              <a:t> </a:t>
            </a:r>
            <a:r>
              <a:rPr lang="fr-CA" sz="1700" i="1" dirty="0">
                <a:solidFill>
                  <a:srgbClr val="EF3D42"/>
                </a:solidFill>
                <a:latin typeface="+mn-lt"/>
                <a:cs typeface="Calibri"/>
              </a:rPr>
              <a:t>un</a:t>
            </a:r>
            <a:r>
              <a:rPr lang="fr-CA" sz="1700" i="1" spc="-20" dirty="0">
                <a:solidFill>
                  <a:srgbClr val="EF3D42"/>
                </a:solidFill>
                <a:latin typeface="+mn-lt"/>
                <a:cs typeface="Calibri"/>
              </a:rPr>
              <a:t> </a:t>
            </a:r>
            <a:r>
              <a:rPr lang="fr-CA" sz="1700" i="1" dirty="0">
                <a:solidFill>
                  <a:srgbClr val="EF3D42"/>
                </a:solidFill>
                <a:latin typeface="+mn-lt"/>
                <a:cs typeface="Calibri"/>
              </a:rPr>
              <a:t>angle</a:t>
            </a:r>
            <a:r>
              <a:rPr lang="fr-CA" sz="1700" i="1" spc="-15" dirty="0">
                <a:solidFill>
                  <a:srgbClr val="EF3D42"/>
                </a:solidFill>
                <a:latin typeface="+mn-lt"/>
                <a:cs typeface="Calibri"/>
              </a:rPr>
              <a:t> </a:t>
            </a:r>
            <a:r>
              <a:rPr lang="fr-CA" sz="1700" i="1" spc="-10" dirty="0">
                <a:solidFill>
                  <a:srgbClr val="EF3D42"/>
                </a:solidFill>
                <a:latin typeface="+mn-lt"/>
                <a:cs typeface="Calibri"/>
              </a:rPr>
              <a:t>différent.</a:t>
            </a:r>
            <a:endParaRPr lang="fr-CA" sz="1700" dirty="0">
              <a:latin typeface="+mn-lt"/>
              <a:cs typeface="Calibri"/>
            </a:endParaRPr>
          </a:p>
        </p:txBody>
      </p:sp>
      <p:sp>
        <p:nvSpPr>
          <p:cNvPr id="8" name="ZoneTexte 7">
            <a:extLst>
              <a:ext uri="{FF2B5EF4-FFF2-40B4-BE49-F238E27FC236}">
                <a16:creationId xmlns:a16="http://schemas.microsoft.com/office/drawing/2014/main" id="{002AE5F4-A41A-C3F3-B110-42E0FAFAD3DA}"/>
              </a:ext>
            </a:extLst>
          </p:cNvPr>
          <p:cNvSpPr txBox="1"/>
          <p:nvPr/>
        </p:nvSpPr>
        <p:spPr>
          <a:xfrm>
            <a:off x="6477000" y="5273146"/>
            <a:ext cx="6705600" cy="615553"/>
          </a:xfrm>
          <a:prstGeom prst="rect">
            <a:avLst/>
          </a:prstGeom>
          <a:noFill/>
        </p:spPr>
        <p:txBody>
          <a:bodyPr wrap="square" rtlCol="0">
            <a:spAutoFit/>
          </a:bodyPr>
          <a:lstStyle/>
          <a:p>
            <a:pPr marL="111125">
              <a:lnSpc>
                <a:spcPct val="100000"/>
              </a:lnSpc>
              <a:spcBef>
                <a:spcPts val="575"/>
              </a:spcBef>
            </a:pPr>
            <a:r>
              <a:rPr lang="fr-CA" sz="1700" i="1" dirty="0">
                <a:solidFill>
                  <a:srgbClr val="EF3D42"/>
                </a:solidFill>
                <a:latin typeface="+mn-lt"/>
                <a:cs typeface="Calibri"/>
              </a:rPr>
              <a:t>On</a:t>
            </a:r>
            <a:r>
              <a:rPr lang="fr-CA" sz="1700" i="1" spc="-10" dirty="0">
                <a:solidFill>
                  <a:srgbClr val="EF3D42"/>
                </a:solidFill>
                <a:latin typeface="+mn-lt"/>
                <a:cs typeface="Calibri"/>
              </a:rPr>
              <a:t> </a:t>
            </a:r>
            <a:r>
              <a:rPr lang="fr-CA" sz="1700" i="1" dirty="0">
                <a:solidFill>
                  <a:srgbClr val="EF3D42"/>
                </a:solidFill>
                <a:latin typeface="+mn-lt"/>
                <a:cs typeface="Calibri"/>
              </a:rPr>
              <a:t>a</a:t>
            </a:r>
            <a:r>
              <a:rPr lang="fr-CA" sz="1700" i="1" spc="-10" dirty="0">
                <a:solidFill>
                  <a:srgbClr val="EF3D42"/>
                </a:solidFill>
                <a:latin typeface="+mn-lt"/>
                <a:cs typeface="Calibri"/>
              </a:rPr>
              <a:t> </a:t>
            </a:r>
            <a:r>
              <a:rPr lang="fr-CA" sz="1700" i="1" dirty="0">
                <a:solidFill>
                  <a:srgbClr val="EF3D42"/>
                </a:solidFill>
                <a:latin typeface="+mn-lt"/>
                <a:cs typeface="Calibri"/>
              </a:rPr>
              <a:t>des</a:t>
            </a:r>
            <a:r>
              <a:rPr lang="fr-CA" sz="1700" i="1" spc="-10" dirty="0">
                <a:solidFill>
                  <a:srgbClr val="EF3D42"/>
                </a:solidFill>
                <a:latin typeface="+mn-lt"/>
                <a:cs typeface="Calibri"/>
              </a:rPr>
              <a:t> préjugés.</a:t>
            </a:r>
            <a:endParaRPr lang="fr-CA" sz="1700" dirty="0">
              <a:latin typeface="+mn-lt"/>
              <a:cs typeface="Calibri"/>
            </a:endParaRPr>
          </a:p>
          <a:p>
            <a:pPr marL="111125">
              <a:lnSpc>
                <a:spcPct val="100000"/>
              </a:lnSpc>
            </a:pPr>
            <a:r>
              <a:rPr lang="fr-CA" sz="1700" i="1" dirty="0">
                <a:solidFill>
                  <a:srgbClr val="EF3D42"/>
                </a:solidFill>
                <a:latin typeface="+mn-lt"/>
                <a:cs typeface="Calibri"/>
              </a:rPr>
              <a:t>On</a:t>
            </a:r>
            <a:r>
              <a:rPr lang="fr-CA" sz="1700" i="1" spc="-25" dirty="0">
                <a:solidFill>
                  <a:srgbClr val="EF3D42"/>
                </a:solidFill>
                <a:latin typeface="+mn-lt"/>
                <a:cs typeface="Calibri"/>
              </a:rPr>
              <a:t> </a:t>
            </a:r>
            <a:r>
              <a:rPr lang="fr-CA" sz="1700" i="1" dirty="0">
                <a:solidFill>
                  <a:srgbClr val="EF3D42"/>
                </a:solidFill>
                <a:latin typeface="+mn-lt"/>
                <a:cs typeface="Calibri"/>
              </a:rPr>
              <a:t>a</a:t>
            </a:r>
            <a:r>
              <a:rPr lang="fr-CA" sz="1700" i="1" spc="-10" dirty="0">
                <a:solidFill>
                  <a:srgbClr val="EF3D42"/>
                </a:solidFill>
                <a:latin typeface="+mn-lt"/>
                <a:cs typeface="Calibri"/>
              </a:rPr>
              <a:t> </a:t>
            </a:r>
            <a:r>
              <a:rPr lang="fr-CA" sz="1700" i="1" dirty="0">
                <a:solidFill>
                  <a:srgbClr val="EF3D42"/>
                </a:solidFill>
                <a:latin typeface="+mn-lt"/>
                <a:cs typeface="Calibri"/>
              </a:rPr>
              <a:t>une</a:t>
            </a:r>
            <a:r>
              <a:rPr lang="fr-CA" sz="1700" i="1" spc="-10" dirty="0">
                <a:solidFill>
                  <a:srgbClr val="EF3D42"/>
                </a:solidFill>
                <a:latin typeface="+mn-lt"/>
                <a:cs typeface="Calibri"/>
              </a:rPr>
              <a:t> </a:t>
            </a:r>
            <a:r>
              <a:rPr lang="fr-CA" sz="1700" i="1" dirty="0">
                <a:solidFill>
                  <a:srgbClr val="EF3D42"/>
                </a:solidFill>
                <a:latin typeface="+mn-lt"/>
                <a:cs typeface="Calibri"/>
              </a:rPr>
              <a:t>vision</a:t>
            </a:r>
            <a:r>
              <a:rPr lang="fr-CA" sz="1700" i="1" spc="-10" dirty="0">
                <a:solidFill>
                  <a:srgbClr val="EF3D42"/>
                </a:solidFill>
                <a:latin typeface="+mn-lt"/>
                <a:cs typeface="Calibri"/>
              </a:rPr>
              <a:t> préétablie.</a:t>
            </a:r>
            <a:endParaRPr lang="fr-CA" sz="1700" dirty="0">
              <a:latin typeface="+mn-lt"/>
              <a:cs typeface="Calibri"/>
            </a:endParaRPr>
          </a:p>
        </p:txBody>
      </p:sp>
      <p:sp>
        <p:nvSpPr>
          <p:cNvPr id="9" name="ZoneTexte 8">
            <a:extLst>
              <a:ext uri="{FF2B5EF4-FFF2-40B4-BE49-F238E27FC236}">
                <a16:creationId xmlns:a16="http://schemas.microsoft.com/office/drawing/2014/main" id="{099CEA54-9636-1BA3-EF4F-7FDC0B80BEB1}"/>
              </a:ext>
            </a:extLst>
          </p:cNvPr>
          <p:cNvSpPr txBox="1"/>
          <p:nvPr/>
        </p:nvSpPr>
        <p:spPr>
          <a:xfrm>
            <a:off x="6477000" y="6024497"/>
            <a:ext cx="6705600" cy="615553"/>
          </a:xfrm>
          <a:prstGeom prst="rect">
            <a:avLst/>
          </a:prstGeom>
          <a:noFill/>
        </p:spPr>
        <p:txBody>
          <a:bodyPr wrap="square" rtlCol="0">
            <a:spAutoFit/>
          </a:bodyPr>
          <a:lstStyle/>
          <a:p>
            <a:pPr marL="111125">
              <a:lnSpc>
                <a:spcPct val="100000"/>
              </a:lnSpc>
              <a:spcBef>
                <a:spcPts val="575"/>
              </a:spcBef>
            </a:pPr>
            <a:r>
              <a:rPr lang="fr-CA" sz="1700" i="1" dirty="0">
                <a:solidFill>
                  <a:srgbClr val="EF3D42"/>
                </a:solidFill>
                <a:latin typeface="+mn-lt"/>
                <a:cs typeface="Calibri"/>
              </a:rPr>
              <a:t>Puisque Carolina est autonome.</a:t>
            </a:r>
          </a:p>
          <a:p>
            <a:pPr marL="111125">
              <a:lnSpc>
                <a:spcPct val="100000"/>
              </a:lnSpc>
            </a:pPr>
            <a:r>
              <a:rPr lang="fr-CA" sz="1700" i="1" dirty="0">
                <a:solidFill>
                  <a:srgbClr val="EF3D42"/>
                </a:solidFill>
                <a:latin typeface="+mn-lt"/>
                <a:cs typeface="Calibri"/>
              </a:rPr>
              <a:t>Étant donné que Carolina fait preuve d’autonomie.</a:t>
            </a:r>
          </a:p>
        </p:txBody>
      </p:sp>
      <p:sp>
        <p:nvSpPr>
          <p:cNvPr id="10" name="ZoneTexte 9">
            <a:extLst>
              <a:ext uri="{FF2B5EF4-FFF2-40B4-BE49-F238E27FC236}">
                <a16:creationId xmlns:a16="http://schemas.microsoft.com/office/drawing/2014/main" id="{57C9211A-8AB2-13DD-FB79-E8E481B8A6FD}"/>
              </a:ext>
            </a:extLst>
          </p:cNvPr>
          <p:cNvSpPr txBox="1"/>
          <p:nvPr/>
        </p:nvSpPr>
        <p:spPr>
          <a:xfrm>
            <a:off x="6445956" y="6707949"/>
            <a:ext cx="6705600" cy="615553"/>
          </a:xfrm>
          <a:prstGeom prst="rect">
            <a:avLst/>
          </a:prstGeom>
          <a:noFill/>
        </p:spPr>
        <p:txBody>
          <a:bodyPr wrap="square" rtlCol="0">
            <a:spAutoFit/>
          </a:bodyPr>
          <a:lstStyle/>
          <a:p>
            <a:pPr marL="111125">
              <a:lnSpc>
                <a:spcPct val="100000"/>
              </a:lnSpc>
              <a:spcBef>
                <a:spcPts val="575"/>
              </a:spcBef>
            </a:pPr>
            <a:r>
              <a:rPr lang="fr-CA" sz="1700" i="1" dirty="0">
                <a:solidFill>
                  <a:srgbClr val="EF3D42"/>
                </a:solidFill>
                <a:latin typeface="+mn-lt"/>
                <a:cs typeface="Calibri"/>
              </a:rPr>
              <a:t>Ça</a:t>
            </a:r>
            <a:r>
              <a:rPr lang="fr-CA" sz="1700" i="1" spc="-20" dirty="0">
                <a:solidFill>
                  <a:srgbClr val="EF3D42"/>
                </a:solidFill>
                <a:latin typeface="+mn-lt"/>
                <a:cs typeface="Calibri"/>
              </a:rPr>
              <a:t> </a:t>
            </a:r>
            <a:r>
              <a:rPr lang="fr-CA" sz="1700" i="1" dirty="0">
                <a:solidFill>
                  <a:srgbClr val="EF3D42"/>
                </a:solidFill>
                <a:latin typeface="+mn-lt"/>
                <a:cs typeface="Calibri"/>
              </a:rPr>
              <a:t>nous</a:t>
            </a:r>
            <a:r>
              <a:rPr lang="fr-CA" sz="1700" i="1" spc="-20" dirty="0">
                <a:solidFill>
                  <a:srgbClr val="EF3D42"/>
                </a:solidFill>
                <a:latin typeface="+mn-lt"/>
                <a:cs typeface="Calibri"/>
              </a:rPr>
              <a:t> </a:t>
            </a:r>
            <a:r>
              <a:rPr lang="fr-CA" sz="1700" i="1" dirty="0">
                <a:solidFill>
                  <a:srgbClr val="EF3D42"/>
                </a:solidFill>
                <a:latin typeface="+mn-lt"/>
                <a:cs typeface="Calibri"/>
              </a:rPr>
              <a:t>donne</a:t>
            </a:r>
            <a:r>
              <a:rPr lang="fr-CA" sz="1700" i="1" spc="-20" dirty="0">
                <a:solidFill>
                  <a:srgbClr val="EF3D42"/>
                </a:solidFill>
                <a:latin typeface="+mn-lt"/>
                <a:cs typeface="Calibri"/>
              </a:rPr>
              <a:t> </a:t>
            </a:r>
            <a:r>
              <a:rPr lang="fr-CA" sz="1700" i="1" dirty="0">
                <a:solidFill>
                  <a:srgbClr val="EF3D42"/>
                </a:solidFill>
                <a:latin typeface="+mn-lt"/>
                <a:cs typeface="Calibri"/>
              </a:rPr>
              <a:t>des</a:t>
            </a:r>
            <a:r>
              <a:rPr lang="fr-CA" sz="1700" i="1" spc="-20" dirty="0">
                <a:solidFill>
                  <a:srgbClr val="EF3D42"/>
                </a:solidFill>
                <a:latin typeface="+mn-lt"/>
                <a:cs typeface="Calibri"/>
              </a:rPr>
              <a:t> </a:t>
            </a:r>
            <a:r>
              <a:rPr lang="fr-CA" sz="1700" i="1" dirty="0">
                <a:solidFill>
                  <a:srgbClr val="EF3D42"/>
                </a:solidFill>
                <a:latin typeface="+mn-lt"/>
                <a:cs typeface="Calibri"/>
              </a:rPr>
              <a:t>pistes</a:t>
            </a:r>
            <a:r>
              <a:rPr lang="fr-CA" sz="1700" i="1" spc="-15" dirty="0">
                <a:solidFill>
                  <a:srgbClr val="EF3D42"/>
                </a:solidFill>
                <a:latin typeface="+mn-lt"/>
                <a:cs typeface="Calibri"/>
              </a:rPr>
              <a:t> </a:t>
            </a:r>
            <a:r>
              <a:rPr lang="fr-CA" sz="1700" i="1" spc="-10" dirty="0">
                <a:solidFill>
                  <a:srgbClr val="EF3D42"/>
                </a:solidFill>
                <a:latin typeface="+mn-lt"/>
                <a:cs typeface="Calibri"/>
              </a:rPr>
              <a:t>d’amélioration.</a:t>
            </a:r>
            <a:endParaRPr lang="fr-CA" sz="1700" dirty="0">
              <a:latin typeface="+mn-lt"/>
              <a:cs typeface="Calibri"/>
            </a:endParaRPr>
          </a:p>
          <a:p>
            <a:pPr marL="111125">
              <a:lnSpc>
                <a:spcPct val="100000"/>
              </a:lnSpc>
            </a:pPr>
            <a:r>
              <a:rPr lang="fr-CA" sz="1700" i="1" dirty="0">
                <a:solidFill>
                  <a:srgbClr val="EF3D42"/>
                </a:solidFill>
                <a:latin typeface="+mn-lt"/>
                <a:cs typeface="Calibri"/>
              </a:rPr>
              <a:t>Ça</a:t>
            </a:r>
            <a:r>
              <a:rPr lang="fr-CA" sz="1700" i="1" spc="-35" dirty="0">
                <a:solidFill>
                  <a:srgbClr val="EF3D42"/>
                </a:solidFill>
                <a:latin typeface="+mn-lt"/>
                <a:cs typeface="Calibri"/>
              </a:rPr>
              <a:t> </a:t>
            </a:r>
            <a:r>
              <a:rPr lang="fr-CA" sz="1700" i="1" dirty="0">
                <a:solidFill>
                  <a:srgbClr val="EF3D42"/>
                </a:solidFill>
                <a:latin typeface="+mn-lt"/>
                <a:cs typeface="Calibri"/>
              </a:rPr>
              <a:t>nous</a:t>
            </a:r>
            <a:r>
              <a:rPr lang="fr-CA" sz="1700" i="1" spc="-30" dirty="0">
                <a:solidFill>
                  <a:srgbClr val="EF3D42"/>
                </a:solidFill>
                <a:latin typeface="+mn-lt"/>
                <a:cs typeface="Calibri"/>
              </a:rPr>
              <a:t> </a:t>
            </a:r>
            <a:r>
              <a:rPr lang="fr-CA" sz="1700" i="1" dirty="0">
                <a:solidFill>
                  <a:srgbClr val="EF3D42"/>
                </a:solidFill>
                <a:latin typeface="+mn-lt"/>
                <a:cs typeface="Calibri"/>
              </a:rPr>
              <a:t>permet</a:t>
            </a:r>
            <a:r>
              <a:rPr lang="fr-CA" sz="1700" i="1" spc="-25" dirty="0">
                <a:solidFill>
                  <a:srgbClr val="EF3D42"/>
                </a:solidFill>
                <a:latin typeface="+mn-lt"/>
                <a:cs typeface="Calibri"/>
              </a:rPr>
              <a:t> </a:t>
            </a:r>
            <a:r>
              <a:rPr lang="fr-CA" sz="1700" i="1" dirty="0">
                <a:solidFill>
                  <a:srgbClr val="EF3D42"/>
                </a:solidFill>
                <a:latin typeface="+mn-lt"/>
                <a:cs typeface="Calibri"/>
              </a:rPr>
              <a:t>de</a:t>
            </a:r>
            <a:r>
              <a:rPr lang="fr-CA" sz="1700" i="1" spc="-25" dirty="0">
                <a:solidFill>
                  <a:srgbClr val="EF3D42"/>
                </a:solidFill>
                <a:latin typeface="+mn-lt"/>
                <a:cs typeface="Calibri"/>
              </a:rPr>
              <a:t> </a:t>
            </a:r>
            <a:r>
              <a:rPr lang="fr-CA" sz="1700" i="1" dirty="0">
                <a:solidFill>
                  <a:srgbClr val="EF3D42"/>
                </a:solidFill>
                <a:latin typeface="+mn-lt"/>
                <a:cs typeface="Calibri"/>
              </a:rPr>
              <a:t>déterminer</a:t>
            </a:r>
            <a:r>
              <a:rPr lang="fr-CA" sz="1700" i="1" spc="-25" dirty="0">
                <a:solidFill>
                  <a:srgbClr val="EF3D42"/>
                </a:solidFill>
                <a:latin typeface="+mn-lt"/>
                <a:cs typeface="Calibri"/>
              </a:rPr>
              <a:t> </a:t>
            </a:r>
            <a:r>
              <a:rPr lang="fr-CA" sz="1700" i="1" dirty="0">
                <a:solidFill>
                  <a:srgbClr val="EF3D42"/>
                </a:solidFill>
                <a:latin typeface="+mn-lt"/>
                <a:cs typeface="Calibri"/>
              </a:rPr>
              <a:t>des</a:t>
            </a:r>
            <a:r>
              <a:rPr lang="fr-CA" sz="1700" i="1" spc="-30" dirty="0">
                <a:solidFill>
                  <a:srgbClr val="EF3D42"/>
                </a:solidFill>
                <a:latin typeface="+mn-lt"/>
                <a:cs typeface="Calibri"/>
              </a:rPr>
              <a:t> </a:t>
            </a:r>
            <a:r>
              <a:rPr lang="fr-CA" sz="1700" i="1" dirty="0">
                <a:solidFill>
                  <a:srgbClr val="EF3D42"/>
                </a:solidFill>
                <a:latin typeface="+mn-lt"/>
                <a:cs typeface="Calibri"/>
              </a:rPr>
              <a:t>pistes</a:t>
            </a:r>
            <a:r>
              <a:rPr lang="fr-CA" sz="1700" i="1" spc="-30" dirty="0">
                <a:solidFill>
                  <a:srgbClr val="EF3D42"/>
                </a:solidFill>
                <a:latin typeface="+mn-lt"/>
                <a:cs typeface="Calibri"/>
              </a:rPr>
              <a:t> </a:t>
            </a:r>
            <a:r>
              <a:rPr lang="fr-CA" sz="1700" i="1" spc="-10" dirty="0">
                <a:solidFill>
                  <a:srgbClr val="EF3D42"/>
                </a:solidFill>
                <a:latin typeface="+mn-lt"/>
                <a:cs typeface="Calibri"/>
              </a:rPr>
              <a:t>d’amélioration.</a:t>
            </a:r>
            <a:endParaRPr lang="fr-CA" sz="1700" dirty="0">
              <a:latin typeface="+mn-lt"/>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fill="hold" display="0">
                  <p:stCondLst>
                    <p:cond delay="indefinite"/>
                  </p:stCondLst>
                </p:cTn>
                <p:tgtEl>
                  <p:spTgt spid="4"/>
                </p:tgtEl>
              </p:cMediaNode>
            </p:video>
          </p:childTnLst>
        </p:cTn>
      </p:par>
    </p:tnLst>
    <p:bldLst>
      <p:bldP spid="5"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1752600"/>
            <a:ext cx="7649209" cy="831638"/>
          </a:xfrm>
          <a:prstGeom prst="rect">
            <a:avLst/>
          </a:prstGeom>
        </p:spPr>
        <p:txBody>
          <a:bodyPr vert="horz" wrap="square" lIns="0" tIns="20955" rIns="0" bIns="0" rtlCol="0">
            <a:spAutoFit/>
          </a:bodyPr>
          <a:lstStyle/>
          <a:p>
            <a:pPr marL="12700">
              <a:lnSpc>
                <a:spcPct val="100000"/>
              </a:lnSpc>
            </a:pPr>
            <a:r>
              <a:rPr lang="fr-CA" sz="1700" b="1" spc="-10" noProof="0" dirty="0">
                <a:solidFill>
                  <a:srgbClr val="007569"/>
                </a:solidFill>
                <a:latin typeface="Calibri"/>
                <a:cs typeface="Calibri"/>
              </a:rPr>
              <a:t>Écoutez</a:t>
            </a:r>
            <a:r>
              <a:rPr lang="fr-CA" sz="1700" b="1" spc="-20" noProof="0" dirty="0">
                <a:solidFill>
                  <a:srgbClr val="007569"/>
                </a:solidFill>
                <a:latin typeface="Calibri"/>
                <a:cs typeface="Calibri"/>
              </a:rPr>
              <a:t> </a:t>
            </a:r>
            <a:r>
              <a:rPr lang="fr-CA" sz="1700" b="1" noProof="0" dirty="0">
                <a:solidFill>
                  <a:srgbClr val="007569"/>
                </a:solidFill>
                <a:latin typeface="Calibri"/>
                <a:cs typeface="Calibri"/>
              </a:rPr>
              <a:t>la</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vidéo</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et</a:t>
            </a:r>
            <a:r>
              <a:rPr lang="fr-CA" sz="1700" b="1" spc="-15" noProof="0" dirty="0">
                <a:solidFill>
                  <a:srgbClr val="007569"/>
                </a:solidFill>
                <a:latin typeface="Calibri"/>
                <a:cs typeface="Calibri"/>
              </a:rPr>
              <a:t> </a:t>
            </a:r>
            <a:r>
              <a:rPr lang="fr-CA" sz="1700" b="1" spc="-10" noProof="0" dirty="0">
                <a:solidFill>
                  <a:srgbClr val="007569"/>
                </a:solidFill>
                <a:latin typeface="Calibri"/>
                <a:cs typeface="Calibri"/>
              </a:rPr>
              <a:t>répondez</a:t>
            </a:r>
            <a:r>
              <a:rPr lang="fr-CA" sz="1700" b="1" spc="-15" noProof="0" dirty="0">
                <a:solidFill>
                  <a:srgbClr val="007569"/>
                </a:solidFill>
                <a:latin typeface="Calibri"/>
                <a:cs typeface="Calibri"/>
              </a:rPr>
              <a:t> </a:t>
            </a:r>
            <a:r>
              <a:rPr lang="fr-CA" sz="1700" b="1" noProof="0" dirty="0">
                <a:solidFill>
                  <a:srgbClr val="007569"/>
                </a:solidFill>
                <a:latin typeface="Calibri"/>
                <a:cs typeface="Calibri"/>
              </a:rPr>
              <a:t>aux</a:t>
            </a:r>
            <a:r>
              <a:rPr lang="fr-CA" sz="1700" b="1" spc="-20" noProof="0" dirty="0">
                <a:solidFill>
                  <a:srgbClr val="007569"/>
                </a:solidFill>
                <a:latin typeface="Calibri"/>
                <a:cs typeface="Calibri"/>
              </a:rPr>
              <a:t> </a:t>
            </a:r>
            <a:r>
              <a:rPr lang="fr-CA" sz="1700" b="1" spc="-10" noProof="0" dirty="0">
                <a:solidFill>
                  <a:srgbClr val="007569"/>
                </a:solidFill>
                <a:latin typeface="Calibri"/>
                <a:cs typeface="Calibri"/>
              </a:rPr>
              <a:t>questions.</a:t>
            </a:r>
            <a:endParaRPr lang="fr-CA" sz="1700" noProof="0" dirty="0">
              <a:latin typeface="Calibri"/>
              <a:cs typeface="Calibri"/>
            </a:endParaRPr>
          </a:p>
          <a:p>
            <a:pPr>
              <a:lnSpc>
                <a:spcPct val="100000"/>
              </a:lnSpc>
              <a:spcBef>
                <a:spcPts val="155"/>
              </a:spcBef>
            </a:pPr>
            <a:endParaRPr lang="fr-CA" sz="1700" noProof="0" dirty="0">
              <a:latin typeface="Calibri"/>
              <a:cs typeface="Calibri"/>
            </a:endParaRPr>
          </a:p>
          <a:p>
            <a:pPr marL="15240">
              <a:lnSpc>
                <a:spcPct val="100000"/>
              </a:lnSpc>
            </a:pPr>
            <a:r>
              <a:rPr lang="fr-CA" sz="1700" b="1" spc="10" noProof="0" dirty="0">
                <a:solidFill>
                  <a:srgbClr val="5FA056"/>
                </a:solidFill>
                <a:latin typeface="Calibri"/>
                <a:cs typeface="Calibri"/>
              </a:rPr>
              <a:t>COMPRÉHENSION</a:t>
            </a:r>
            <a:r>
              <a:rPr lang="fr-CA" sz="1700" b="1" spc="350" noProof="0" dirty="0">
                <a:solidFill>
                  <a:srgbClr val="5FA056"/>
                </a:solidFill>
                <a:latin typeface="Calibri"/>
                <a:cs typeface="Calibri"/>
              </a:rPr>
              <a:t> </a:t>
            </a:r>
            <a:r>
              <a:rPr lang="fr-CA" sz="1700" b="1" spc="-10" noProof="0" dirty="0">
                <a:solidFill>
                  <a:srgbClr val="5FA056"/>
                </a:solidFill>
                <a:latin typeface="Calibri"/>
                <a:cs typeface="Calibri"/>
              </a:rPr>
              <a:t>GLOBALE</a:t>
            </a:r>
            <a:endParaRPr lang="fr-CA" sz="1700" noProof="0" dirty="0">
              <a:latin typeface="Calibri"/>
              <a:cs typeface="Calibri"/>
            </a:endParaRPr>
          </a:p>
        </p:txBody>
      </p:sp>
      <p:sp>
        <p:nvSpPr>
          <p:cNvPr id="4" name="object 4"/>
          <p:cNvSpPr/>
          <p:nvPr/>
        </p:nvSpPr>
        <p:spPr>
          <a:xfrm>
            <a:off x="1147444" y="4902207"/>
            <a:ext cx="7644765" cy="0"/>
          </a:xfrm>
          <a:custGeom>
            <a:avLst/>
            <a:gdLst/>
            <a:ahLst/>
            <a:cxnLst/>
            <a:rect l="l" t="t" r="r" b="b"/>
            <a:pathLst>
              <a:path w="7644765">
                <a:moveTo>
                  <a:pt x="0" y="0"/>
                </a:moveTo>
                <a:lnTo>
                  <a:pt x="7644384" y="0"/>
                </a:lnTo>
              </a:path>
            </a:pathLst>
          </a:custGeom>
          <a:ln w="9896">
            <a:solidFill>
              <a:srgbClr val="5E9F55"/>
            </a:solidFill>
          </a:ln>
        </p:spPr>
        <p:txBody>
          <a:bodyPr wrap="square" lIns="0" tIns="0" rIns="0" bIns="0" rtlCol="0"/>
          <a:lstStyle/>
          <a:p>
            <a:endParaRPr lang="fr-CA" sz="1700" noProof="0" dirty="0"/>
          </a:p>
        </p:txBody>
      </p:sp>
      <p:graphicFrame>
        <p:nvGraphicFramePr>
          <p:cNvPr id="5" name="object 5"/>
          <p:cNvGraphicFramePr>
            <a:graphicFrameLocks noGrp="1"/>
          </p:cNvGraphicFramePr>
          <p:nvPr>
            <p:extLst>
              <p:ext uri="{D42A27DB-BD31-4B8C-83A1-F6EECF244321}">
                <p14:modId xmlns:p14="http://schemas.microsoft.com/office/powerpoint/2010/main" val="4009796651"/>
              </p:ext>
            </p:extLst>
          </p:nvPr>
        </p:nvGraphicFramePr>
        <p:xfrm>
          <a:off x="1187854" y="2810571"/>
          <a:ext cx="11456457" cy="3402872"/>
        </p:xfrm>
        <a:graphic>
          <a:graphicData uri="http://schemas.openxmlformats.org/drawingml/2006/table">
            <a:tbl>
              <a:tblPr firstRow="1" bandRow="1">
                <a:tableStyleId>{2D5ABB26-0587-4C30-8999-92F81FD0307C}</a:tableStyleId>
              </a:tblPr>
              <a:tblGrid>
                <a:gridCol w="11456457">
                  <a:extLst>
                    <a:ext uri="{9D8B030D-6E8A-4147-A177-3AD203B41FA5}">
                      <a16:colId xmlns:a16="http://schemas.microsoft.com/office/drawing/2014/main" val="20000"/>
                    </a:ext>
                  </a:extLst>
                </a:gridCol>
              </a:tblGrid>
              <a:tr h="374285">
                <a:tc>
                  <a:txBody>
                    <a:bodyPr/>
                    <a:lstStyle/>
                    <a:p>
                      <a:pPr>
                        <a:lnSpc>
                          <a:spcPts val="1140"/>
                        </a:lnSpc>
                      </a:pPr>
                      <a:r>
                        <a:rPr lang="fr-CA" sz="1700" b="1" noProof="0" dirty="0">
                          <a:solidFill>
                            <a:srgbClr val="5FA056"/>
                          </a:solidFill>
                          <a:latin typeface="Calibri"/>
                          <a:cs typeface="Calibri"/>
                        </a:rPr>
                        <a:t>1.</a:t>
                      </a:r>
                      <a:r>
                        <a:rPr lang="fr-CA" sz="1700" b="1" spc="-5" noProof="0" dirty="0">
                          <a:solidFill>
                            <a:srgbClr val="5FA056"/>
                          </a:solidFill>
                          <a:latin typeface="Calibri"/>
                          <a:cs typeface="Calibri"/>
                        </a:rPr>
                        <a:t> </a:t>
                      </a:r>
                      <a:r>
                        <a:rPr lang="fr-CA" sz="1700" noProof="0" dirty="0">
                          <a:solidFill>
                            <a:srgbClr val="231F20"/>
                          </a:solidFill>
                          <a:latin typeface="Calibri"/>
                          <a:cs typeface="Calibri"/>
                        </a:rPr>
                        <a:t>Dans</a:t>
                      </a:r>
                      <a:r>
                        <a:rPr lang="fr-CA" sz="1700" spc="-10" noProof="0" dirty="0">
                          <a:solidFill>
                            <a:srgbClr val="231F20"/>
                          </a:solidFill>
                          <a:latin typeface="Calibri"/>
                          <a:cs typeface="Calibri"/>
                        </a:rPr>
                        <a:t> </a:t>
                      </a:r>
                      <a:r>
                        <a:rPr lang="fr-CA" sz="1700" noProof="0" dirty="0">
                          <a:solidFill>
                            <a:srgbClr val="231F20"/>
                          </a:solidFill>
                          <a:latin typeface="Calibri"/>
                          <a:cs typeface="Calibri"/>
                        </a:rPr>
                        <a:t>quelle entreprise</a:t>
                      </a:r>
                      <a:r>
                        <a:rPr lang="fr-CA" sz="1700" spc="-5" noProof="0" dirty="0">
                          <a:solidFill>
                            <a:srgbClr val="231F20"/>
                          </a:solidFill>
                          <a:latin typeface="Calibri"/>
                          <a:cs typeface="Calibri"/>
                        </a:rPr>
                        <a:t> </a:t>
                      </a:r>
                      <a:r>
                        <a:rPr lang="fr-CA" sz="1700" spc="-10" noProof="0" dirty="0">
                          <a:solidFill>
                            <a:srgbClr val="231F20"/>
                          </a:solidFill>
                          <a:latin typeface="Calibri"/>
                          <a:cs typeface="Calibri"/>
                        </a:rPr>
                        <a:t>travaillent</a:t>
                      </a:r>
                      <a:r>
                        <a:rPr lang="fr-CA" sz="1700" spc="-5" noProof="0" dirty="0">
                          <a:solidFill>
                            <a:srgbClr val="231F20"/>
                          </a:solidFill>
                          <a:latin typeface="Calibri"/>
                          <a:cs typeface="Calibri"/>
                        </a:rPr>
                        <a:t> </a:t>
                      </a:r>
                      <a:r>
                        <a:rPr lang="fr-CA" sz="1700" noProof="0" dirty="0">
                          <a:solidFill>
                            <a:srgbClr val="231F20"/>
                          </a:solidFill>
                          <a:latin typeface="Calibri"/>
                          <a:cs typeface="Calibri"/>
                        </a:rPr>
                        <a:t>les</a:t>
                      </a:r>
                      <a:r>
                        <a:rPr lang="fr-CA" sz="1700" spc="-5" noProof="0" dirty="0">
                          <a:solidFill>
                            <a:srgbClr val="231F20"/>
                          </a:solidFill>
                          <a:latin typeface="Calibri"/>
                          <a:cs typeface="Calibri"/>
                        </a:rPr>
                        <a:t> </a:t>
                      </a:r>
                      <a:r>
                        <a:rPr lang="fr-CA" sz="1700" spc="-10" noProof="0" dirty="0">
                          <a:solidFill>
                            <a:srgbClr val="231F20"/>
                          </a:solidFill>
                          <a:latin typeface="Calibri"/>
                          <a:cs typeface="Calibri"/>
                        </a:rPr>
                        <a:t>intervenantes </a:t>
                      </a:r>
                      <a:r>
                        <a:rPr lang="fr-CA" sz="1700" noProof="0" dirty="0">
                          <a:solidFill>
                            <a:srgbClr val="231F20"/>
                          </a:solidFill>
                          <a:latin typeface="Calibri"/>
                          <a:cs typeface="Calibri"/>
                        </a:rPr>
                        <a:t>et </a:t>
                      </a:r>
                      <a:r>
                        <a:rPr lang="fr-CA" sz="1700" spc="-10" noProof="0" dirty="0">
                          <a:solidFill>
                            <a:srgbClr val="231F20"/>
                          </a:solidFill>
                          <a:latin typeface="Calibri"/>
                          <a:cs typeface="Calibri"/>
                        </a:rPr>
                        <a:t>intervenants </a:t>
                      </a:r>
                      <a:r>
                        <a:rPr lang="fr-CA" sz="1700" noProof="0" dirty="0">
                          <a:solidFill>
                            <a:srgbClr val="231F20"/>
                          </a:solidFill>
                          <a:latin typeface="Calibri"/>
                          <a:cs typeface="Calibri"/>
                        </a:rPr>
                        <a:t>de</a:t>
                      </a:r>
                      <a:r>
                        <a:rPr lang="fr-CA" sz="1700" spc="-5" noProof="0" dirty="0">
                          <a:solidFill>
                            <a:srgbClr val="231F20"/>
                          </a:solidFill>
                          <a:latin typeface="Calibri"/>
                          <a:cs typeface="Calibri"/>
                        </a:rPr>
                        <a:t> </a:t>
                      </a:r>
                      <a:r>
                        <a:rPr lang="fr-CA" sz="1700" noProof="0" dirty="0">
                          <a:solidFill>
                            <a:srgbClr val="231F20"/>
                          </a:solidFill>
                          <a:latin typeface="Calibri"/>
                          <a:cs typeface="Calibri"/>
                        </a:rPr>
                        <a:t>la</a:t>
                      </a:r>
                      <a:r>
                        <a:rPr lang="fr-CA" sz="1700" spc="-5" noProof="0" dirty="0">
                          <a:solidFill>
                            <a:srgbClr val="231F20"/>
                          </a:solidFill>
                          <a:latin typeface="Calibri"/>
                          <a:cs typeface="Calibri"/>
                        </a:rPr>
                        <a:t> </a:t>
                      </a:r>
                      <a:r>
                        <a:rPr lang="fr-CA" sz="1700" spc="-10" noProof="0" dirty="0">
                          <a:solidFill>
                            <a:srgbClr val="231F20"/>
                          </a:solidFill>
                          <a:latin typeface="Calibri"/>
                          <a:cs typeface="Calibri"/>
                        </a:rPr>
                        <a:t>vidéo?</a:t>
                      </a:r>
                      <a:endParaRPr lang="fr-CA" sz="1700" noProof="0" dirty="0">
                        <a:latin typeface="Calibri"/>
                        <a:cs typeface="Calibri"/>
                      </a:endParaRPr>
                    </a:p>
                  </a:txBody>
                  <a:tcPr marL="0" marR="0" marT="0" marB="0"/>
                </a:tc>
                <a:extLst>
                  <a:ext uri="{0D108BD9-81ED-4DB2-BD59-A6C34878D82A}">
                    <a16:rowId xmlns:a16="http://schemas.microsoft.com/office/drawing/2014/main" val="10000"/>
                  </a:ext>
                </a:extLst>
              </a:tr>
              <a:tr h="374285">
                <a:tc>
                  <a:txBody>
                    <a:bodyPr/>
                    <a:lstStyle/>
                    <a:p>
                      <a:pPr>
                        <a:lnSpc>
                          <a:spcPts val="1275"/>
                        </a:lnSpc>
                        <a:spcBef>
                          <a:spcPts val="900"/>
                        </a:spcBef>
                      </a:pPr>
                      <a:endParaRPr lang="fr-CA" sz="1700" noProof="0" dirty="0">
                        <a:latin typeface="Calibri"/>
                        <a:cs typeface="Calibri"/>
                      </a:endParaRPr>
                    </a:p>
                  </a:txBody>
                  <a:tcPr marL="0" marR="0" marT="114300" marB="0">
                    <a:lnB w="12700">
                      <a:solidFill>
                        <a:srgbClr val="5E9F55"/>
                      </a:solidFill>
                      <a:prstDash val="solid"/>
                    </a:lnB>
                  </a:tcPr>
                </a:tc>
                <a:extLst>
                  <a:ext uri="{0D108BD9-81ED-4DB2-BD59-A6C34878D82A}">
                    <a16:rowId xmlns:a16="http://schemas.microsoft.com/office/drawing/2014/main" val="10001"/>
                  </a:ext>
                </a:extLst>
              </a:tr>
              <a:tr h="748569">
                <a:tc>
                  <a:txBody>
                    <a:bodyPr/>
                    <a:lstStyle/>
                    <a:p>
                      <a:pPr>
                        <a:lnSpc>
                          <a:spcPct val="100000"/>
                        </a:lnSpc>
                        <a:spcBef>
                          <a:spcPts val="844"/>
                        </a:spcBef>
                      </a:pPr>
                      <a:endParaRPr lang="fr-CA" sz="1700" noProof="0" dirty="0">
                        <a:latin typeface="Times New Roman"/>
                        <a:cs typeface="Times New Roman"/>
                      </a:endParaRPr>
                    </a:p>
                    <a:p>
                      <a:pPr>
                        <a:lnSpc>
                          <a:spcPct val="100000"/>
                        </a:lnSpc>
                      </a:pPr>
                      <a:r>
                        <a:rPr lang="fr-CA" sz="1700" b="1" noProof="0" dirty="0">
                          <a:solidFill>
                            <a:srgbClr val="5FA056"/>
                          </a:solidFill>
                          <a:latin typeface="Calibri"/>
                          <a:cs typeface="Calibri"/>
                        </a:rPr>
                        <a:t>2.</a:t>
                      </a:r>
                      <a:r>
                        <a:rPr lang="fr-CA" sz="1700" b="1" spc="-20" noProof="0" dirty="0">
                          <a:solidFill>
                            <a:srgbClr val="5FA056"/>
                          </a:solidFill>
                          <a:latin typeface="Calibri"/>
                          <a:cs typeface="Calibri"/>
                        </a:rPr>
                        <a:t> </a:t>
                      </a:r>
                      <a:r>
                        <a:rPr lang="fr-CA" sz="1700" noProof="0" dirty="0">
                          <a:solidFill>
                            <a:srgbClr val="231F20"/>
                          </a:solidFill>
                          <a:latin typeface="Calibri"/>
                          <a:cs typeface="Calibri"/>
                        </a:rPr>
                        <a:t>De</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quoi</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traite</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la</a:t>
                      </a:r>
                      <a:r>
                        <a:rPr lang="fr-CA" sz="1700" spc="-20" noProof="0" dirty="0">
                          <a:solidFill>
                            <a:srgbClr val="231F20"/>
                          </a:solidFill>
                          <a:latin typeface="Calibri"/>
                          <a:cs typeface="Calibri"/>
                        </a:rPr>
                        <a:t> </a:t>
                      </a:r>
                      <a:r>
                        <a:rPr lang="fr-CA" sz="1700" spc="-10" noProof="0" dirty="0">
                          <a:solidFill>
                            <a:srgbClr val="231F20"/>
                          </a:solidFill>
                          <a:latin typeface="Calibri"/>
                          <a:cs typeface="Calibri"/>
                        </a:rPr>
                        <a:t>vidéo?</a:t>
                      </a:r>
                      <a:endParaRPr lang="fr-CA" sz="1700" noProof="0" dirty="0">
                        <a:latin typeface="Calibri"/>
                        <a:cs typeface="Calibri"/>
                      </a:endParaRPr>
                    </a:p>
                  </a:txBody>
                  <a:tcPr marL="0" marR="0" marT="107314" marB="0">
                    <a:lnT w="12700">
                      <a:solidFill>
                        <a:srgbClr val="5E9F55"/>
                      </a:solidFill>
                      <a:prstDash val="solid"/>
                    </a:lnT>
                  </a:tcPr>
                </a:tc>
                <a:extLst>
                  <a:ext uri="{0D108BD9-81ED-4DB2-BD59-A6C34878D82A}">
                    <a16:rowId xmlns:a16="http://schemas.microsoft.com/office/drawing/2014/main" val="10002"/>
                  </a:ext>
                </a:extLst>
              </a:tr>
              <a:tr h="592617">
                <a:tc>
                  <a:txBody>
                    <a:bodyPr/>
                    <a:lstStyle/>
                    <a:p>
                      <a:pPr marR="38100">
                        <a:lnSpc>
                          <a:spcPts val="1400"/>
                        </a:lnSpc>
                        <a:spcBef>
                          <a:spcPts val="780"/>
                        </a:spcBef>
                      </a:pPr>
                      <a:endParaRPr lang="fr-CA" sz="1700" noProof="0" dirty="0">
                        <a:latin typeface="Calibri"/>
                        <a:cs typeface="Calibri"/>
                      </a:endParaRPr>
                    </a:p>
                  </a:txBody>
                  <a:tcPr marL="0" marR="0" marT="99060" marB="0">
                    <a:lnB w="12700">
                      <a:solidFill>
                        <a:srgbClr val="5E9F55"/>
                      </a:solidFill>
                      <a:prstDash val="solid"/>
                    </a:lnB>
                  </a:tcPr>
                </a:tc>
                <a:extLst>
                  <a:ext uri="{0D108BD9-81ED-4DB2-BD59-A6C34878D82A}">
                    <a16:rowId xmlns:a16="http://schemas.microsoft.com/office/drawing/2014/main" val="10003"/>
                  </a:ext>
                </a:extLst>
              </a:tr>
              <a:tr h="740772">
                <a:tc>
                  <a:txBody>
                    <a:bodyPr/>
                    <a:lstStyle/>
                    <a:p>
                      <a:pPr>
                        <a:lnSpc>
                          <a:spcPct val="100000"/>
                        </a:lnSpc>
                        <a:spcBef>
                          <a:spcPts val="795"/>
                        </a:spcBef>
                      </a:pPr>
                      <a:endParaRPr lang="fr-CA" sz="1700" noProof="0" dirty="0">
                        <a:latin typeface="Times New Roman"/>
                        <a:cs typeface="Times New Roman"/>
                      </a:endParaRPr>
                    </a:p>
                    <a:p>
                      <a:pPr>
                        <a:lnSpc>
                          <a:spcPct val="100000"/>
                        </a:lnSpc>
                      </a:pPr>
                      <a:r>
                        <a:rPr lang="fr-CA" sz="1700" b="1" noProof="0" dirty="0">
                          <a:solidFill>
                            <a:srgbClr val="5FA056"/>
                          </a:solidFill>
                          <a:latin typeface="Calibri"/>
                          <a:cs typeface="Calibri"/>
                        </a:rPr>
                        <a:t>3.</a:t>
                      </a:r>
                      <a:r>
                        <a:rPr lang="fr-CA" sz="1700" b="1" spc="-10" noProof="0" dirty="0">
                          <a:solidFill>
                            <a:srgbClr val="5FA056"/>
                          </a:solidFill>
                          <a:latin typeface="Calibri"/>
                          <a:cs typeface="Calibri"/>
                        </a:rPr>
                        <a:t> </a:t>
                      </a:r>
                      <a:r>
                        <a:rPr lang="fr-CA" sz="1700" noProof="0" dirty="0">
                          <a:solidFill>
                            <a:srgbClr val="231F20"/>
                          </a:solidFill>
                          <a:latin typeface="Calibri"/>
                          <a:cs typeface="Calibri"/>
                        </a:rPr>
                        <a:t>À</a:t>
                      </a:r>
                      <a:r>
                        <a:rPr lang="fr-CA" sz="1700" spc="-10" noProof="0" dirty="0">
                          <a:solidFill>
                            <a:srgbClr val="231F20"/>
                          </a:solidFill>
                          <a:latin typeface="Calibri"/>
                          <a:cs typeface="Calibri"/>
                        </a:rPr>
                        <a:t> </a:t>
                      </a:r>
                      <a:r>
                        <a:rPr lang="fr-CA" sz="1700" noProof="0" dirty="0">
                          <a:solidFill>
                            <a:srgbClr val="231F20"/>
                          </a:solidFill>
                          <a:latin typeface="Calibri"/>
                          <a:cs typeface="Calibri"/>
                        </a:rPr>
                        <a:t>qui</a:t>
                      </a:r>
                      <a:r>
                        <a:rPr lang="fr-CA" sz="1700" spc="-10" noProof="0" dirty="0">
                          <a:solidFill>
                            <a:srgbClr val="231F20"/>
                          </a:solidFill>
                          <a:latin typeface="Calibri"/>
                          <a:cs typeface="Calibri"/>
                        </a:rPr>
                        <a:t> s’adresse principalement</a:t>
                      </a:r>
                      <a:r>
                        <a:rPr lang="fr-CA" sz="1700" spc="-5" noProof="0" dirty="0">
                          <a:solidFill>
                            <a:srgbClr val="231F20"/>
                          </a:solidFill>
                          <a:latin typeface="Calibri"/>
                          <a:cs typeface="Calibri"/>
                        </a:rPr>
                        <a:t> </a:t>
                      </a:r>
                      <a:r>
                        <a:rPr lang="fr-CA" sz="1700" spc="-10" noProof="0" dirty="0">
                          <a:solidFill>
                            <a:srgbClr val="231F20"/>
                          </a:solidFill>
                          <a:latin typeface="Calibri"/>
                          <a:cs typeface="Calibri"/>
                        </a:rPr>
                        <a:t>cette vidéo?</a:t>
                      </a:r>
                      <a:endParaRPr lang="fr-CA" sz="1700" noProof="0" dirty="0">
                        <a:latin typeface="Calibri"/>
                        <a:cs typeface="Calibri"/>
                      </a:endParaRPr>
                    </a:p>
                  </a:txBody>
                  <a:tcPr marL="0" marR="0" marT="100965" marB="0">
                    <a:lnT w="12700">
                      <a:solidFill>
                        <a:srgbClr val="5E9F55"/>
                      </a:solidFill>
                      <a:prstDash val="solid"/>
                    </a:lnT>
                  </a:tcPr>
                </a:tc>
                <a:extLst>
                  <a:ext uri="{0D108BD9-81ED-4DB2-BD59-A6C34878D82A}">
                    <a16:rowId xmlns:a16="http://schemas.microsoft.com/office/drawing/2014/main" val="10004"/>
                  </a:ext>
                </a:extLst>
              </a:tr>
              <a:tr h="572344">
                <a:tc>
                  <a:txBody>
                    <a:bodyPr/>
                    <a:lstStyle/>
                    <a:p>
                      <a:pPr>
                        <a:lnSpc>
                          <a:spcPct val="100000"/>
                        </a:lnSpc>
                        <a:spcBef>
                          <a:spcPts val="900"/>
                        </a:spcBef>
                      </a:pPr>
                      <a:endParaRPr lang="fr-CA" sz="1700" noProof="0" dirty="0">
                        <a:latin typeface="Calibri"/>
                        <a:cs typeface="Calibri"/>
                      </a:endParaRPr>
                    </a:p>
                  </a:txBody>
                  <a:tcPr marL="0" marR="0" marT="114300" marB="0">
                    <a:lnB w="12700">
                      <a:solidFill>
                        <a:srgbClr val="5E9F55"/>
                      </a:solidFill>
                      <a:prstDash val="solid"/>
                    </a:lnB>
                  </a:tcPr>
                </a:tc>
                <a:extLst>
                  <a:ext uri="{0D108BD9-81ED-4DB2-BD59-A6C34878D82A}">
                    <a16:rowId xmlns:a16="http://schemas.microsoft.com/office/drawing/2014/main" val="10005"/>
                  </a:ext>
                </a:extLst>
              </a:tr>
            </a:tbl>
          </a:graphicData>
        </a:graphic>
      </p:graphicFrame>
      <p:sp>
        <p:nvSpPr>
          <p:cNvPr id="8" name="object 2">
            <a:extLst>
              <a:ext uri="{FF2B5EF4-FFF2-40B4-BE49-F238E27FC236}">
                <a16:creationId xmlns:a16="http://schemas.microsoft.com/office/drawing/2014/main" id="{52A65720-9B99-3796-7415-76F34A9F22A4}"/>
              </a:ext>
            </a:extLst>
          </p:cNvPr>
          <p:cNvSpPr txBox="1"/>
          <p:nvPr/>
        </p:nvSpPr>
        <p:spPr>
          <a:xfrm>
            <a:off x="3501257" y="452463"/>
            <a:ext cx="6920247" cy="834203"/>
          </a:xfrm>
          <a:prstGeom prst="rect">
            <a:avLst/>
          </a:prstGeom>
        </p:spPr>
        <p:txBody>
          <a:bodyPr vert="horz" wrap="square" lIns="0" tIns="20955" rIns="0" bIns="0" rtlCol="0">
            <a:spAutoFit/>
          </a:bodyPr>
          <a:lstStyle/>
          <a:p>
            <a:pPr marL="1270"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ORALE</a:t>
            </a:r>
            <a:endParaRPr lang="fr-CA" sz="1600" noProof="0" dirty="0">
              <a:latin typeface="Calibri"/>
              <a:cs typeface="Calibri"/>
            </a:endParaRPr>
          </a:p>
          <a:p>
            <a:pPr algn="ctr">
              <a:lnSpc>
                <a:spcPct val="100000"/>
              </a:lnSpc>
              <a:spcBef>
                <a:spcPts val="100"/>
              </a:spcBef>
            </a:pPr>
            <a:r>
              <a:rPr lang="fr-CA" b="1" spc="20" noProof="0" dirty="0">
                <a:solidFill>
                  <a:srgbClr val="007569"/>
                </a:solidFill>
                <a:latin typeface="Calibri"/>
                <a:cs typeface="Calibri"/>
              </a:rPr>
              <a:t>VIDÉO</a:t>
            </a:r>
            <a:r>
              <a:rPr lang="fr-CA" b="1" spc="110" noProof="0" dirty="0">
                <a:solidFill>
                  <a:srgbClr val="007569"/>
                </a:solidFill>
                <a:latin typeface="Calibri"/>
                <a:cs typeface="Calibri"/>
              </a:rPr>
              <a:t> </a:t>
            </a:r>
            <a:r>
              <a:rPr lang="fr-CA" b="1" spc="20" noProof="0" dirty="0">
                <a:solidFill>
                  <a:srgbClr val="007569"/>
                </a:solidFill>
                <a:latin typeface="Calibri"/>
                <a:cs typeface="Calibri"/>
              </a:rPr>
              <a:t>:</a:t>
            </a:r>
            <a:r>
              <a:rPr lang="fr-CA" b="1" spc="85" noProof="0" dirty="0">
                <a:solidFill>
                  <a:srgbClr val="007569"/>
                </a:solidFill>
                <a:latin typeface="Calibri"/>
                <a:cs typeface="Calibri"/>
              </a:rPr>
              <a:t> </a:t>
            </a:r>
            <a:r>
              <a:rPr lang="fr-CA" b="1" spc="20" noProof="0" dirty="0">
                <a:solidFill>
                  <a:srgbClr val="007569"/>
                </a:solidFill>
                <a:latin typeface="Calibri"/>
                <a:cs typeface="Calibri"/>
              </a:rPr>
              <a:t>«</a:t>
            </a:r>
            <a:r>
              <a:rPr lang="fr-CA" b="1" spc="65" noProof="0" dirty="0">
                <a:solidFill>
                  <a:srgbClr val="007569"/>
                </a:solidFill>
                <a:latin typeface="Calibri"/>
                <a:cs typeface="Calibri"/>
              </a:rPr>
              <a:t> </a:t>
            </a:r>
            <a:r>
              <a:rPr lang="fr-CA" b="1" spc="20" noProof="0" dirty="0">
                <a:solidFill>
                  <a:srgbClr val="007569"/>
                </a:solidFill>
                <a:latin typeface="Calibri"/>
                <a:cs typeface="Calibri"/>
              </a:rPr>
              <a:t>PROGRAMME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DE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PARRAINAGE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PROFESSIONNEL</a:t>
            </a:r>
            <a:r>
              <a:rPr lang="fr-CA" b="1" spc="155" noProof="0" dirty="0">
                <a:solidFill>
                  <a:srgbClr val="007569"/>
                </a:solidFill>
                <a:latin typeface="Calibri"/>
                <a:cs typeface="Calibri"/>
              </a:rPr>
              <a:t> </a:t>
            </a:r>
            <a:r>
              <a:rPr lang="fr-CA" b="1" spc="20" noProof="0" dirty="0">
                <a:solidFill>
                  <a:srgbClr val="007569"/>
                </a:solidFill>
                <a:latin typeface="Calibri"/>
                <a:cs typeface="Calibri"/>
              </a:rPr>
              <a:t>POUR</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NOUVEAUX</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ARRIVANTS</a:t>
            </a:r>
            <a:r>
              <a:rPr lang="fr-CA" b="1" spc="65" noProof="0" dirty="0">
                <a:solidFill>
                  <a:srgbClr val="007569"/>
                </a:solidFill>
                <a:latin typeface="Calibri"/>
                <a:cs typeface="Calibri"/>
              </a:rPr>
              <a:t> </a:t>
            </a:r>
            <a:r>
              <a:rPr lang="fr-CA" b="1" spc="-50" noProof="0" dirty="0">
                <a:solidFill>
                  <a:srgbClr val="007569"/>
                </a:solidFill>
                <a:latin typeface="Calibri"/>
                <a:cs typeface="Calibri"/>
              </a:rPr>
              <a:t>»</a:t>
            </a:r>
            <a:endParaRPr lang="fr-CA" noProof="0" dirty="0">
              <a:latin typeface="Calibri"/>
              <a:cs typeface="Calibri"/>
            </a:endParaRPr>
          </a:p>
        </p:txBody>
      </p:sp>
      <p:pic>
        <p:nvPicPr>
          <p:cNvPr id="6" name="Programme de parrainage professionnel pour nouveaux arrivants">
            <a:hlinkClick r:id="" action="ppaction://media"/>
            <a:extLst>
              <a:ext uri="{FF2B5EF4-FFF2-40B4-BE49-F238E27FC236}">
                <a16:creationId xmlns:a16="http://schemas.microsoft.com/office/drawing/2014/main" id="{92465CE2-76D3-8F61-6064-3E421937DB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0" y="244074"/>
            <a:ext cx="3642223" cy="2048750"/>
          </a:xfrm>
          <a:prstGeom prst="rect">
            <a:avLst/>
          </a:prstGeom>
        </p:spPr>
      </p:pic>
      <p:sp>
        <p:nvSpPr>
          <p:cNvPr id="7" name="ZoneTexte 6">
            <a:extLst>
              <a:ext uri="{FF2B5EF4-FFF2-40B4-BE49-F238E27FC236}">
                <a16:creationId xmlns:a16="http://schemas.microsoft.com/office/drawing/2014/main" id="{0A70128E-3B15-DE9E-FA28-5605EEEB6CEF}"/>
              </a:ext>
            </a:extLst>
          </p:cNvPr>
          <p:cNvSpPr txBox="1"/>
          <p:nvPr/>
        </p:nvSpPr>
        <p:spPr>
          <a:xfrm>
            <a:off x="1204787" y="3237750"/>
            <a:ext cx="11045552" cy="281103"/>
          </a:xfrm>
          <a:prstGeom prst="rect">
            <a:avLst/>
          </a:prstGeom>
          <a:noFill/>
        </p:spPr>
        <p:txBody>
          <a:bodyPr wrap="square" rtlCol="0">
            <a:spAutoFit/>
          </a:bodyPr>
          <a:lstStyle/>
          <a:p>
            <a:pPr>
              <a:lnSpc>
                <a:spcPts val="1275"/>
              </a:lnSpc>
              <a:spcBef>
                <a:spcPts val="900"/>
              </a:spcBef>
            </a:pPr>
            <a:r>
              <a:rPr lang="fr-CA" sz="1600" i="1" noProof="0" dirty="0">
                <a:solidFill>
                  <a:srgbClr val="EF3D42"/>
                </a:solidFill>
                <a:latin typeface="Calibri"/>
                <a:cs typeface="Calibri"/>
              </a:rPr>
              <a:t>Hydro-Québec</a:t>
            </a:r>
            <a:r>
              <a:rPr lang="fr-CA" sz="1600" i="1" spc="-5" noProof="0" dirty="0">
                <a:solidFill>
                  <a:srgbClr val="EF3D42"/>
                </a:solidFill>
                <a:latin typeface="Calibri"/>
                <a:cs typeface="Calibri"/>
              </a:rPr>
              <a:t> </a:t>
            </a:r>
            <a:r>
              <a:rPr lang="fr-CA" sz="1600" i="1" spc="-10" noProof="0" dirty="0" err="1">
                <a:solidFill>
                  <a:srgbClr val="EF3D42"/>
                </a:solidFill>
                <a:latin typeface="Calibri"/>
                <a:cs typeface="Calibri"/>
              </a:rPr>
              <a:t>TransÉnergie</a:t>
            </a:r>
            <a:endParaRPr lang="fr-CA" sz="1600" noProof="0" dirty="0">
              <a:latin typeface="Calibri"/>
              <a:cs typeface="Calibri"/>
            </a:endParaRPr>
          </a:p>
        </p:txBody>
      </p:sp>
      <p:sp>
        <p:nvSpPr>
          <p:cNvPr id="9" name="ZoneTexte 8">
            <a:extLst>
              <a:ext uri="{FF2B5EF4-FFF2-40B4-BE49-F238E27FC236}">
                <a16:creationId xmlns:a16="http://schemas.microsoft.com/office/drawing/2014/main" id="{E510511D-FAAD-B936-8911-41A46065DCB1}"/>
              </a:ext>
            </a:extLst>
          </p:cNvPr>
          <p:cNvSpPr txBox="1"/>
          <p:nvPr/>
        </p:nvSpPr>
        <p:spPr>
          <a:xfrm>
            <a:off x="1173743" y="4411283"/>
            <a:ext cx="11045552" cy="464101"/>
          </a:xfrm>
          <a:prstGeom prst="rect">
            <a:avLst/>
          </a:prstGeom>
          <a:noFill/>
        </p:spPr>
        <p:txBody>
          <a:bodyPr wrap="square" rtlCol="0">
            <a:spAutoFit/>
          </a:bodyPr>
          <a:lstStyle/>
          <a:p>
            <a:pPr marR="38100">
              <a:lnSpc>
                <a:spcPts val="1400"/>
              </a:lnSpc>
              <a:spcBef>
                <a:spcPts val="780"/>
              </a:spcBef>
            </a:pPr>
            <a:r>
              <a:rPr lang="fr-CA" sz="1600" i="1" noProof="0" dirty="0">
                <a:solidFill>
                  <a:srgbClr val="EF3D42"/>
                </a:solidFill>
                <a:latin typeface="Calibri"/>
                <a:cs typeface="Calibri"/>
              </a:rPr>
              <a:t>Du</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programme</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parrainage</a:t>
            </a:r>
            <a:r>
              <a:rPr lang="fr-CA" sz="1600" i="1" spc="-5" noProof="0" dirty="0">
                <a:solidFill>
                  <a:srgbClr val="EF3D42"/>
                </a:solidFill>
                <a:latin typeface="Calibri"/>
                <a:cs typeface="Calibri"/>
              </a:rPr>
              <a:t> </a:t>
            </a:r>
            <a:r>
              <a:rPr lang="fr-CA" sz="1600" i="1" spc="-10" noProof="0" dirty="0">
                <a:solidFill>
                  <a:srgbClr val="EF3D42"/>
                </a:solidFill>
                <a:latin typeface="Calibri"/>
                <a:cs typeface="Calibri"/>
              </a:rPr>
              <a:t>professionnel </a:t>
            </a:r>
            <a:r>
              <a:rPr lang="fr-CA" sz="1600" i="1" noProof="0" dirty="0">
                <a:solidFill>
                  <a:srgbClr val="EF3D42"/>
                </a:solidFill>
                <a:latin typeface="Calibri"/>
                <a:cs typeface="Calibri"/>
              </a:rPr>
              <a:t>pour</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nouveaux</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arrivants</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0" noProof="0" dirty="0">
                <a:solidFill>
                  <a:srgbClr val="EF3D42"/>
                </a:solidFill>
                <a:latin typeface="Calibri"/>
                <a:cs typeface="Calibri"/>
              </a:rPr>
              <a:t> </a:t>
            </a:r>
            <a:r>
              <a:rPr lang="fr-CA" sz="1600" i="1" noProof="0" dirty="0">
                <a:solidFill>
                  <a:srgbClr val="EF3D42"/>
                </a:solidFill>
                <a:latin typeface="Calibri"/>
                <a:cs typeface="Calibri"/>
              </a:rPr>
              <a:t>arrivantes,</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de</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ses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avantages </a:t>
            </a:r>
            <a:r>
              <a:rPr lang="fr-CA" sz="1600" i="1" noProof="0" dirty="0">
                <a:solidFill>
                  <a:srgbClr val="EF3D42"/>
                </a:solidFill>
                <a:latin typeface="Calibri"/>
                <a:cs typeface="Calibri"/>
              </a:rPr>
              <a:t>pour</a:t>
            </a:r>
            <a:r>
              <a:rPr lang="fr-CA" sz="1600" i="1" spc="-5"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gestionnaires, </a:t>
            </a:r>
            <a:r>
              <a:rPr lang="fr-CA" sz="1600" i="1" noProof="0" dirty="0">
                <a:solidFill>
                  <a:srgbClr val="EF3D42"/>
                </a:solidFill>
                <a:latin typeface="Calibri"/>
                <a:cs typeface="Calibri"/>
              </a:rPr>
              <a:t>pour</a:t>
            </a:r>
            <a:r>
              <a:rPr lang="fr-CA" sz="1600" i="1" spc="-30" noProof="0" dirty="0">
                <a:solidFill>
                  <a:srgbClr val="EF3D42"/>
                </a:solidFill>
                <a:latin typeface="Calibri"/>
                <a:cs typeface="Calibri"/>
              </a:rPr>
              <a:t> </a:t>
            </a:r>
            <a:r>
              <a:rPr lang="fr-CA" sz="1600" i="1" noProof="0" dirty="0">
                <a:solidFill>
                  <a:srgbClr val="EF3D42"/>
                </a:solidFill>
                <a:latin typeface="Calibri"/>
                <a:cs typeface="Calibri"/>
              </a:rPr>
              <a:t>le</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personnel</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pour</a:t>
            </a:r>
            <a:r>
              <a:rPr lang="fr-CA" sz="1600" i="1" spc="-20" noProof="0" dirty="0">
                <a:solidFill>
                  <a:srgbClr val="EF3D42"/>
                </a:solidFill>
                <a:latin typeface="Calibri"/>
                <a:cs typeface="Calibri"/>
              </a:rPr>
              <a:t> </a:t>
            </a:r>
            <a:r>
              <a:rPr lang="fr-CA" sz="1600" i="1" noProof="0" dirty="0">
                <a:solidFill>
                  <a:srgbClr val="EF3D42"/>
                </a:solidFill>
                <a:latin typeface="Calibri"/>
                <a:cs typeface="Calibri"/>
              </a:rPr>
              <a:t>les</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nouveaux</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arrivants</a:t>
            </a:r>
            <a:r>
              <a:rPr lang="fr-CA" sz="1600" i="1" spc="-2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arrivantes.</a:t>
            </a:r>
            <a:endParaRPr lang="fr-CA" sz="1600" noProof="0" dirty="0">
              <a:latin typeface="Calibri"/>
              <a:cs typeface="Calibri"/>
            </a:endParaRPr>
          </a:p>
        </p:txBody>
      </p:sp>
      <p:sp>
        <p:nvSpPr>
          <p:cNvPr id="10" name="ZoneTexte 9">
            <a:extLst>
              <a:ext uri="{FF2B5EF4-FFF2-40B4-BE49-F238E27FC236}">
                <a16:creationId xmlns:a16="http://schemas.microsoft.com/office/drawing/2014/main" id="{46755D01-F18A-7E62-1DE9-1A95877925F9}"/>
              </a:ext>
            </a:extLst>
          </p:cNvPr>
          <p:cNvSpPr txBox="1"/>
          <p:nvPr/>
        </p:nvSpPr>
        <p:spPr>
          <a:xfrm>
            <a:off x="1159632" y="5779103"/>
            <a:ext cx="11045552" cy="338554"/>
          </a:xfrm>
          <a:prstGeom prst="rect">
            <a:avLst/>
          </a:prstGeom>
          <a:noFill/>
        </p:spPr>
        <p:txBody>
          <a:bodyPr wrap="square" rtlCol="0">
            <a:spAutoFit/>
          </a:bodyPr>
          <a:lstStyle/>
          <a:p>
            <a:pPr>
              <a:lnSpc>
                <a:spcPct val="100000"/>
              </a:lnSpc>
              <a:spcBef>
                <a:spcPts val="900"/>
              </a:spcBef>
            </a:pPr>
            <a:r>
              <a:rPr lang="fr-CA" sz="1600" i="1" noProof="0" dirty="0">
                <a:solidFill>
                  <a:srgbClr val="EF3D42"/>
                </a:solidFill>
                <a:latin typeface="Calibri"/>
                <a:cs typeface="Calibri"/>
              </a:rPr>
              <a:t>Aux</a:t>
            </a:r>
            <a:r>
              <a:rPr lang="fr-CA" sz="1600" i="1" spc="-20" noProof="0" dirty="0">
                <a:solidFill>
                  <a:srgbClr val="EF3D42"/>
                </a:solidFill>
                <a:latin typeface="Calibri"/>
                <a:cs typeface="Calibri"/>
              </a:rPr>
              <a:t> </a:t>
            </a:r>
            <a:r>
              <a:rPr lang="fr-CA" sz="1600" i="1" spc="-10" noProof="0" dirty="0">
                <a:solidFill>
                  <a:srgbClr val="EF3D42"/>
                </a:solidFill>
                <a:latin typeface="Calibri"/>
                <a:cs typeface="Calibri"/>
              </a:rPr>
              <a:t>gestionnaires</a:t>
            </a:r>
            <a:r>
              <a:rPr lang="fr-CA" sz="1600" i="1" spc="-15" noProof="0" dirty="0">
                <a:solidFill>
                  <a:srgbClr val="EF3D42"/>
                </a:solidFill>
                <a:latin typeface="Calibri"/>
                <a:cs typeface="Calibri"/>
              </a:rPr>
              <a:t> </a:t>
            </a:r>
            <a:r>
              <a:rPr lang="fr-CA" sz="1600" i="1" spc="-10" noProof="0" dirty="0">
                <a:solidFill>
                  <a:srgbClr val="EF3D42"/>
                </a:solidFill>
                <a:latin typeface="Calibri"/>
                <a:cs typeface="Calibri"/>
              </a:rPr>
              <a:t>d’entreprise, </a:t>
            </a:r>
            <a:r>
              <a:rPr lang="fr-CA" sz="1600" i="1" noProof="0" dirty="0">
                <a:solidFill>
                  <a:srgbClr val="EF3D42"/>
                </a:solidFill>
                <a:latin typeface="Calibri"/>
                <a:cs typeface="Calibri"/>
              </a:rPr>
              <a:t>au</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personnel</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aux</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nouveaux</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arrivants</a:t>
            </a:r>
            <a:r>
              <a:rPr lang="fr-CA" sz="1600" i="1" spc="-15" noProof="0" dirty="0">
                <a:solidFill>
                  <a:srgbClr val="EF3D42"/>
                </a:solidFill>
                <a:latin typeface="Calibri"/>
                <a:cs typeface="Calibri"/>
              </a:rPr>
              <a:t> </a:t>
            </a:r>
            <a:r>
              <a:rPr lang="fr-CA" sz="1600" i="1" noProof="0" dirty="0">
                <a:solidFill>
                  <a:srgbClr val="EF3D42"/>
                </a:solidFill>
                <a:latin typeface="Calibri"/>
                <a:cs typeface="Calibri"/>
              </a:rPr>
              <a:t>et</a:t>
            </a:r>
            <a:r>
              <a:rPr lang="fr-CA" sz="1600" i="1" spc="-10" noProof="0" dirty="0">
                <a:solidFill>
                  <a:srgbClr val="EF3D42"/>
                </a:solidFill>
                <a:latin typeface="Calibri"/>
                <a:cs typeface="Calibri"/>
              </a:rPr>
              <a:t> arrivantes</a:t>
            </a:r>
            <a:endParaRPr lang="fr-CA" sz="1600" noProof="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fill="hold" display="0">
                  <p:stCondLst>
                    <p:cond delay="indefinite"/>
                  </p:stCondLst>
                </p:cTn>
                <p:tgtEl>
                  <p:spTgt spid="6"/>
                </p:tgtEl>
              </p:cMediaNode>
            </p:video>
          </p:childTnLst>
        </p:cTn>
      </p:par>
    </p:tnLst>
    <p:bldLst>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1037" y="1828800"/>
            <a:ext cx="11981338" cy="298159"/>
          </a:xfrm>
          <a:prstGeom prst="rect">
            <a:avLst/>
          </a:prstGeom>
        </p:spPr>
        <p:txBody>
          <a:bodyPr vert="horz" wrap="square" lIns="0" tIns="20955" rIns="0" bIns="0" rtlCol="0">
            <a:spAutoFit/>
          </a:bodyPr>
          <a:lstStyle/>
          <a:p>
            <a:pPr marL="12700">
              <a:lnSpc>
                <a:spcPct val="100000"/>
              </a:lnSpc>
            </a:pPr>
            <a:r>
              <a:rPr lang="fr-CA" b="1" spc="10" noProof="0" dirty="0">
                <a:solidFill>
                  <a:srgbClr val="5FA056"/>
                </a:solidFill>
                <a:latin typeface="Calibri"/>
                <a:cs typeface="Calibri"/>
              </a:rPr>
              <a:t>COMPRÉHENSION</a:t>
            </a:r>
            <a:r>
              <a:rPr lang="fr-CA" b="1" spc="350" noProof="0" dirty="0">
                <a:solidFill>
                  <a:srgbClr val="5FA056"/>
                </a:solidFill>
                <a:latin typeface="Calibri"/>
                <a:cs typeface="Calibri"/>
              </a:rPr>
              <a:t> </a:t>
            </a:r>
            <a:r>
              <a:rPr lang="fr-CA" b="1" spc="-10" noProof="0" dirty="0">
                <a:solidFill>
                  <a:srgbClr val="5FA056"/>
                </a:solidFill>
                <a:latin typeface="Calibri"/>
                <a:cs typeface="Calibri"/>
              </a:rPr>
              <a:t>DÉTAILLÉE</a:t>
            </a:r>
            <a:endParaRPr lang="fr-CA" noProof="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963740246"/>
              </p:ext>
            </p:extLst>
          </p:nvPr>
        </p:nvGraphicFramePr>
        <p:xfrm>
          <a:off x="1150995" y="2443354"/>
          <a:ext cx="12097762" cy="3432854"/>
        </p:xfrm>
        <a:graphic>
          <a:graphicData uri="http://schemas.openxmlformats.org/drawingml/2006/table">
            <a:tbl>
              <a:tblPr firstRow="1" bandRow="1">
                <a:tableStyleId>{2D5ABB26-0587-4C30-8999-92F81FD0307C}</a:tableStyleId>
              </a:tblPr>
              <a:tblGrid>
                <a:gridCol w="6048881">
                  <a:extLst>
                    <a:ext uri="{9D8B030D-6E8A-4147-A177-3AD203B41FA5}">
                      <a16:colId xmlns:a16="http://schemas.microsoft.com/office/drawing/2014/main" val="20000"/>
                    </a:ext>
                  </a:extLst>
                </a:gridCol>
                <a:gridCol w="6048881">
                  <a:extLst>
                    <a:ext uri="{9D8B030D-6E8A-4147-A177-3AD203B41FA5}">
                      <a16:colId xmlns:a16="http://schemas.microsoft.com/office/drawing/2014/main" val="20001"/>
                    </a:ext>
                  </a:extLst>
                </a:gridCol>
              </a:tblGrid>
              <a:tr h="490518">
                <a:tc gridSpan="2">
                  <a:txBody>
                    <a:bodyPr/>
                    <a:lstStyle/>
                    <a:p>
                      <a:pPr marL="183515" indent="-151765">
                        <a:lnSpc>
                          <a:spcPts val="1140"/>
                        </a:lnSpc>
                        <a:buClr>
                          <a:srgbClr val="5FA056"/>
                        </a:buClr>
                        <a:buFont typeface="Calibri"/>
                        <a:buAutoNum type="arabicPeriod"/>
                        <a:tabLst>
                          <a:tab pos="183515" algn="l"/>
                        </a:tabLst>
                      </a:pPr>
                      <a:r>
                        <a:rPr lang="fr-CA" sz="1700" noProof="0" dirty="0">
                          <a:solidFill>
                            <a:srgbClr val="231F20"/>
                          </a:solidFill>
                          <a:latin typeface="Calibri"/>
                          <a:cs typeface="Calibri"/>
                        </a:rPr>
                        <a:t> Caroline</a:t>
                      </a:r>
                      <a:r>
                        <a:rPr lang="fr-CA" sz="1700" spc="-30" noProof="0" dirty="0">
                          <a:solidFill>
                            <a:srgbClr val="231F20"/>
                          </a:solidFill>
                          <a:latin typeface="Calibri"/>
                          <a:cs typeface="Calibri"/>
                        </a:rPr>
                        <a:t> </a:t>
                      </a:r>
                      <a:r>
                        <a:rPr lang="fr-CA" sz="1700" noProof="0" dirty="0">
                          <a:solidFill>
                            <a:srgbClr val="231F20"/>
                          </a:solidFill>
                          <a:latin typeface="Calibri"/>
                          <a:cs typeface="Calibri"/>
                        </a:rPr>
                        <a:t>Boivin</a:t>
                      </a:r>
                      <a:r>
                        <a:rPr lang="fr-CA" sz="1700" spc="-30" noProof="0" dirty="0">
                          <a:solidFill>
                            <a:srgbClr val="231F20"/>
                          </a:solidFill>
                          <a:latin typeface="Calibri"/>
                          <a:cs typeface="Calibri"/>
                        </a:rPr>
                        <a:t> </a:t>
                      </a:r>
                      <a:r>
                        <a:rPr lang="fr-CA" sz="1700" noProof="0" dirty="0">
                          <a:solidFill>
                            <a:srgbClr val="231F20"/>
                          </a:solidFill>
                          <a:latin typeface="Calibri"/>
                          <a:cs typeface="Calibri"/>
                        </a:rPr>
                        <a:t>nomme</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quatre</a:t>
                      </a:r>
                      <a:r>
                        <a:rPr lang="fr-CA" sz="1700" spc="-25" noProof="0" dirty="0">
                          <a:solidFill>
                            <a:srgbClr val="231F20"/>
                          </a:solidFill>
                          <a:latin typeface="Calibri"/>
                          <a:cs typeface="Calibri"/>
                        </a:rPr>
                        <a:t> </a:t>
                      </a:r>
                      <a:r>
                        <a:rPr lang="fr-CA" sz="1700" spc="-10" noProof="0" dirty="0">
                          <a:solidFill>
                            <a:srgbClr val="231F20"/>
                          </a:solidFill>
                          <a:latin typeface="Calibri"/>
                          <a:cs typeface="Calibri"/>
                        </a:rPr>
                        <a:t>avantages</a:t>
                      </a:r>
                      <a:r>
                        <a:rPr lang="fr-CA" sz="1700" spc="-35" noProof="0" dirty="0">
                          <a:solidFill>
                            <a:srgbClr val="231F20"/>
                          </a:solidFill>
                          <a:latin typeface="Calibri"/>
                          <a:cs typeface="Calibri"/>
                        </a:rPr>
                        <a:t> </a:t>
                      </a:r>
                      <a:r>
                        <a:rPr lang="fr-CA" sz="1700" spc="-10" noProof="0" dirty="0">
                          <a:solidFill>
                            <a:srgbClr val="231F20"/>
                          </a:solidFill>
                          <a:latin typeface="Calibri"/>
                          <a:cs typeface="Calibri"/>
                        </a:rPr>
                        <a:t>qu’amène</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le</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parrainage</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d’une</a:t>
                      </a:r>
                      <a:r>
                        <a:rPr lang="fr-CA" sz="1700" spc="-30" noProof="0" dirty="0">
                          <a:solidFill>
                            <a:srgbClr val="231F20"/>
                          </a:solidFill>
                          <a:latin typeface="Calibri"/>
                          <a:cs typeface="Calibri"/>
                        </a:rPr>
                        <a:t> </a:t>
                      </a:r>
                      <a:r>
                        <a:rPr lang="fr-CA" sz="1700" spc="-10" noProof="0" dirty="0">
                          <a:solidFill>
                            <a:srgbClr val="231F20"/>
                          </a:solidFill>
                          <a:latin typeface="Calibri"/>
                          <a:cs typeface="Calibri"/>
                        </a:rPr>
                        <a:t>employée</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ou</a:t>
                      </a:r>
                      <a:r>
                        <a:rPr lang="fr-CA" sz="1700" spc="-30" noProof="0" dirty="0">
                          <a:solidFill>
                            <a:srgbClr val="231F20"/>
                          </a:solidFill>
                          <a:latin typeface="Calibri"/>
                          <a:cs typeface="Calibri"/>
                        </a:rPr>
                        <a:t> </a:t>
                      </a:r>
                      <a:r>
                        <a:rPr lang="fr-CA" sz="1700" noProof="0" dirty="0">
                          <a:solidFill>
                            <a:srgbClr val="231F20"/>
                          </a:solidFill>
                          <a:latin typeface="Calibri"/>
                          <a:cs typeface="Calibri"/>
                        </a:rPr>
                        <a:t>d’un</a:t>
                      </a:r>
                      <a:r>
                        <a:rPr lang="fr-CA" sz="1700" spc="-30" noProof="0" dirty="0">
                          <a:solidFill>
                            <a:srgbClr val="231F20"/>
                          </a:solidFill>
                          <a:latin typeface="Calibri"/>
                          <a:cs typeface="Calibri"/>
                        </a:rPr>
                        <a:t> </a:t>
                      </a:r>
                      <a:r>
                        <a:rPr lang="fr-CA" sz="1700" spc="-10" noProof="0" dirty="0">
                          <a:solidFill>
                            <a:srgbClr val="231F20"/>
                          </a:solidFill>
                          <a:latin typeface="Calibri"/>
                          <a:cs typeface="Calibri"/>
                        </a:rPr>
                        <a:t>employé</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issu</a:t>
                      </a:r>
                      <a:r>
                        <a:rPr lang="fr-CA" sz="1700" spc="-30" noProof="0" dirty="0">
                          <a:solidFill>
                            <a:srgbClr val="231F20"/>
                          </a:solidFill>
                          <a:latin typeface="Calibri"/>
                          <a:cs typeface="Calibri"/>
                        </a:rPr>
                        <a:t> </a:t>
                      </a:r>
                      <a:r>
                        <a:rPr lang="fr-CA" sz="1700" noProof="0" dirty="0">
                          <a:solidFill>
                            <a:srgbClr val="231F20"/>
                          </a:solidFill>
                          <a:latin typeface="Calibri"/>
                          <a:cs typeface="Calibri"/>
                        </a:rPr>
                        <a:t>de</a:t>
                      </a:r>
                      <a:r>
                        <a:rPr lang="fr-CA" sz="1700" spc="-30" noProof="0" dirty="0">
                          <a:solidFill>
                            <a:srgbClr val="231F20"/>
                          </a:solidFill>
                          <a:latin typeface="Calibri"/>
                          <a:cs typeface="Calibri"/>
                        </a:rPr>
                        <a:t> </a:t>
                      </a:r>
                      <a:r>
                        <a:rPr lang="fr-CA" sz="1700" noProof="0" dirty="0">
                          <a:solidFill>
                            <a:srgbClr val="231F20"/>
                          </a:solidFill>
                          <a:latin typeface="Calibri"/>
                          <a:cs typeface="Calibri"/>
                        </a:rPr>
                        <a:t>la</a:t>
                      </a:r>
                      <a:r>
                        <a:rPr lang="fr-CA" sz="1700" spc="-30" noProof="0" dirty="0">
                          <a:solidFill>
                            <a:srgbClr val="231F20"/>
                          </a:solidFill>
                          <a:latin typeface="Calibri"/>
                          <a:cs typeface="Calibri"/>
                        </a:rPr>
                        <a:t> </a:t>
                      </a:r>
                      <a:r>
                        <a:rPr lang="fr-CA" sz="1700" noProof="0" dirty="0">
                          <a:solidFill>
                            <a:srgbClr val="231F20"/>
                          </a:solidFill>
                          <a:latin typeface="Calibri"/>
                          <a:cs typeface="Calibri"/>
                        </a:rPr>
                        <a:t>diversité</a:t>
                      </a:r>
                      <a:r>
                        <a:rPr lang="fr-CA" sz="1700" spc="-25" noProof="0" dirty="0">
                          <a:solidFill>
                            <a:srgbClr val="231F20"/>
                          </a:solidFill>
                          <a:latin typeface="Calibri"/>
                          <a:cs typeface="Calibri"/>
                        </a:rPr>
                        <a:t> au</a:t>
                      </a:r>
                      <a:endParaRPr lang="fr-CA" sz="1700" noProof="0" dirty="0">
                        <a:latin typeface="Calibri"/>
                        <a:cs typeface="Calibri"/>
                      </a:endParaRPr>
                    </a:p>
                    <a:p>
                      <a:pPr marL="184150">
                        <a:lnSpc>
                          <a:spcPct val="100000"/>
                        </a:lnSpc>
                      </a:pPr>
                      <a:r>
                        <a:rPr lang="fr-CA" sz="1700" noProof="0" dirty="0">
                          <a:solidFill>
                            <a:srgbClr val="231F20"/>
                          </a:solidFill>
                          <a:latin typeface="Calibri"/>
                          <a:cs typeface="Calibri"/>
                        </a:rPr>
                        <a:t>sein</a:t>
                      </a:r>
                      <a:r>
                        <a:rPr lang="fr-CA" sz="1700" spc="5" noProof="0" dirty="0">
                          <a:solidFill>
                            <a:srgbClr val="231F20"/>
                          </a:solidFill>
                          <a:latin typeface="Calibri"/>
                          <a:cs typeface="Calibri"/>
                        </a:rPr>
                        <a:t> </a:t>
                      </a:r>
                      <a:r>
                        <a:rPr lang="fr-CA" sz="1700" noProof="0" dirty="0">
                          <a:solidFill>
                            <a:srgbClr val="231F20"/>
                          </a:solidFill>
                          <a:latin typeface="Calibri"/>
                          <a:cs typeface="Calibri"/>
                        </a:rPr>
                        <a:t>d’une</a:t>
                      </a:r>
                      <a:r>
                        <a:rPr lang="fr-CA" sz="1700" spc="15" noProof="0" dirty="0">
                          <a:solidFill>
                            <a:srgbClr val="231F20"/>
                          </a:solidFill>
                          <a:latin typeface="Calibri"/>
                          <a:cs typeface="Calibri"/>
                        </a:rPr>
                        <a:t> </a:t>
                      </a:r>
                      <a:r>
                        <a:rPr lang="fr-CA" sz="1700" spc="-10" noProof="0" dirty="0">
                          <a:solidFill>
                            <a:srgbClr val="231F20"/>
                          </a:solidFill>
                          <a:latin typeface="Calibri"/>
                          <a:cs typeface="Calibri"/>
                        </a:rPr>
                        <a:t>entreprise.</a:t>
                      </a:r>
                      <a:r>
                        <a:rPr lang="fr-CA" sz="1700" spc="10" noProof="0" dirty="0">
                          <a:solidFill>
                            <a:srgbClr val="231F20"/>
                          </a:solidFill>
                          <a:latin typeface="Calibri"/>
                          <a:cs typeface="Calibri"/>
                        </a:rPr>
                        <a:t> </a:t>
                      </a:r>
                      <a:r>
                        <a:rPr lang="fr-CA" sz="1700" spc="-20" noProof="0" dirty="0">
                          <a:solidFill>
                            <a:srgbClr val="231F20"/>
                          </a:solidFill>
                          <a:latin typeface="Calibri"/>
                          <a:cs typeface="Calibri"/>
                        </a:rPr>
                        <a:t>Nommez-les.</a:t>
                      </a:r>
                      <a:endParaRPr lang="fr-CA" sz="1700" noProof="0" dirty="0">
                        <a:latin typeface="Calibri"/>
                        <a:cs typeface="Calibri"/>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37095">
                <a:tc>
                  <a:txBody>
                    <a:bodyPr/>
                    <a:lstStyle/>
                    <a:p>
                      <a:pPr marL="203835" indent="-172085">
                        <a:lnSpc>
                          <a:spcPct val="100000"/>
                        </a:lnSpc>
                        <a:spcBef>
                          <a:spcPts val="875"/>
                        </a:spcBef>
                        <a:buClr>
                          <a:srgbClr val="231F20"/>
                        </a:buClr>
                        <a:buFont typeface="Calibri"/>
                        <a:buAutoNum type="arabicPeriod"/>
                        <a:tabLst>
                          <a:tab pos="203835" algn="l"/>
                          <a:tab pos="3686810" algn="l"/>
                        </a:tabLst>
                      </a:pPr>
                      <a:r>
                        <a:rPr lang="fr-CA" sz="1700" i="1" u="sng" noProof="0" dirty="0">
                          <a:solidFill>
                            <a:srgbClr val="EF3D42"/>
                          </a:solidFill>
                          <a:uFill>
                            <a:solidFill>
                              <a:srgbClr val="5E9F55"/>
                            </a:solidFill>
                          </a:uFill>
                          <a:latin typeface="Calibri"/>
                          <a:cs typeface="Calibri"/>
                        </a:rPr>
                        <a:t>	</a:t>
                      </a:r>
                      <a:endParaRPr lang="fr-CA" sz="1700" noProof="0" dirty="0">
                        <a:latin typeface="Calibri"/>
                        <a:cs typeface="Calibri"/>
                      </a:endParaRPr>
                    </a:p>
                    <a:p>
                      <a:pPr marL="203835" indent="-172085">
                        <a:lnSpc>
                          <a:spcPct val="100000"/>
                        </a:lnSpc>
                        <a:buClr>
                          <a:srgbClr val="231F20"/>
                        </a:buClr>
                        <a:buFont typeface="Calibri"/>
                        <a:buAutoNum type="arabicPeriod"/>
                        <a:tabLst>
                          <a:tab pos="203835" algn="l"/>
                          <a:tab pos="3686810" algn="l"/>
                        </a:tabLst>
                      </a:pPr>
                      <a:r>
                        <a:rPr lang="fr-CA" sz="1700" i="1" u="sng" noProof="0" dirty="0">
                          <a:solidFill>
                            <a:srgbClr val="EF3D42"/>
                          </a:solidFill>
                          <a:uFill>
                            <a:solidFill>
                              <a:srgbClr val="5E9F55"/>
                            </a:solidFill>
                          </a:uFill>
                          <a:latin typeface="Calibri"/>
                          <a:cs typeface="Calibri"/>
                        </a:rPr>
                        <a:t>	</a:t>
                      </a:r>
                      <a:endParaRPr lang="fr-CA" sz="1700" noProof="0" dirty="0">
                        <a:latin typeface="Calibri"/>
                        <a:cs typeface="Calibri"/>
                      </a:endParaRPr>
                    </a:p>
                  </a:txBody>
                  <a:tcPr marL="0" marR="0" marT="111125" marB="0"/>
                </a:tc>
                <a:tc>
                  <a:txBody>
                    <a:bodyPr/>
                    <a:lstStyle/>
                    <a:p>
                      <a:pPr marL="172720">
                        <a:lnSpc>
                          <a:spcPct val="100000"/>
                        </a:lnSpc>
                        <a:spcBef>
                          <a:spcPts val="875"/>
                        </a:spcBef>
                        <a:tabLst>
                          <a:tab pos="3827779" algn="l"/>
                        </a:tabLst>
                      </a:pPr>
                      <a:r>
                        <a:rPr lang="fr-CA" sz="1700" noProof="0" dirty="0">
                          <a:solidFill>
                            <a:srgbClr val="231F20"/>
                          </a:solidFill>
                          <a:latin typeface="Calibri"/>
                          <a:cs typeface="Calibri"/>
                        </a:rPr>
                        <a:t>3.</a:t>
                      </a:r>
                      <a:r>
                        <a:rPr lang="fr-CA" sz="1700" spc="200" noProof="0" dirty="0">
                          <a:solidFill>
                            <a:srgbClr val="231F20"/>
                          </a:solidFill>
                          <a:latin typeface="Calibri"/>
                          <a:cs typeface="Calibri"/>
                        </a:rPr>
                        <a:t> </a:t>
                      </a:r>
                      <a:r>
                        <a:rPr lang="fr-CA" sz="1700" i="1" u="sng" noProof="0" dirty="0">
                          <a:solidFill>
                            <a:srgbClr val="EF3D42"/>
                          </a:solidFill>
                          <a:uFill>
                            <a:solidFill>
                              <a:srgbClr val="5E9F55"/>
                            </a:solidFill>
                          </a:uFill>
                          <a:latin typeface="Calibri"/>
                          <a:cs typeface="Calibri"/>
                        </a:rPr>
                        <a:t>	</a:t>
                      </a:r>
                      <a:endParaRPr lang="fr-CA" sz="1700" noProof="0" dirty="0">
                        <a:latin typeface="Calibri"/>
                        <a:cs typeface="Calibri"/>
                      </a:endParaRPr>
                    </a:p>
                    <a:p>
                      <a:pPr marL="172720">
                        <a:lnSpc>
                          <a:spcPct val="100000"/>
                        </a:lnSpc>
                        <a:tabLst>
                          <a:tab pos="3827779" algn="l"/>
                        </a:tabLst>
                      </a:pPr>
                      <a:r>
                        <a:rPr lang="fr-CA" sz="1700" noProof="0" dirty="0">
                          <a:solidFill>
                            <a:srgbClr val="231F20"/>
                          </a:solidFill>
                          <a:latin typeface="Calibri"/>
                          <a:cs typeface="Calibri"/>
                        </a:rPr>
                        <a:t>4.</a:t>
                      </a:r>
                      <a:r>
                        <a:rPr lang="fr-CA" sz="1700" spc="200" noProof="0" dirty="0">
                          <a:solidFill>
                            <a:srgbClr val="231F20"/>
                          </a:solidFill>
                          <a:latin typeface="Calibri"/>
                          <a:cs typeface="Calibri"/>
                        </a:rPr>
                        <a:t> </a:t>
                      </a:r>
                      <a:r>
                        <a:rPr lang="fr-CA" sz="1700" i="1" u="sng" noProof="0" dirty="0">
                          <a:solidFill>
                            <a:srgbClr val="EF3D42"/>
                          </a:solidFill>
                          <a:uFill>
                            <a:solidFill>
                              <a:srgbClr val="5E9F55"/>
                            </a:solidFill>
                          </a:uFill>
                          <a:latin typeface="Calibri"/>
                          <a:cs typeface="Calibri"/>
                        </a:rPr>
                        <a:t>	</a:t>
                      </a:r>
                      <a:endParaRPr lang="fr-CA" sz="1700" noProof="0" dirty="0">
                        <a:latin typeface="Calibri"/>
                        <a:cs typeface="Calibri"/>
                      </a:endParaRPr>
                    </a:p>
                  </a:txBody>
                  <a:tcPr marL="0" marR="0" marT="111125" marB="0"/>
                </a:tc>
                <a:extLst>
                  <a:ext uri="{0D108BD9-81ED-4DB2-BD59-A6C34878D82A}">
                    <a16:rowId xmlns:a16="http://schemas.microsoft.com/office/drawing/2014/main" val="10001"/>
                  </a:ext>
                </a:extLst>
              </a:tr>
              <a:tr h="586307">
                <a:tc gridSpan="2">
                  <a:txBody>
                    <a:bodyPr/>
                    <a:lstStyle/>
                    <a:p>
                      <a:pPr marL="184150" marR="24130" indent="-152400">
                        <a:lnSpc>
                          <a:spcPct val="100000"/>
                        </a:lnSpc>
                        <a:spcBef>
                          <a:spcPts val="650"/>
                        </a:spcBef>
                      </a:pPr>
                      <a:r>
                        <a:rPr lang="fr-CA" sz="1700" b="1" noProof="0" dirty="0">
                          <a:solidFill>
                            <a:srgbClr val="5FA056"/>
                          </a:solidFill>
                          <a:latin typeface="Calibri"/>
                          <a:cs typeface="Calibri"/>
                        </a:rPr>
                        <a:t>2.</a:t>
                      </a:r>
                      <a:r>
                        <a:rPr lang="fr-CA" sz="1700" b="1" spc="-20" noProof="0" dirty="0">
                          <a:solidFill>
                            <a:srgbClr val="5FA056"/>
                          </a:solidFill>
                          <a:latin typeface="Calibri"/>
                          <a:cs typeface="Calibri"/>
                        </a:rPr>
                        <a:t> </a:t>
                      </a:r>
                      <a:r>
                        <a:rPr lang="fr-CA" sz="1700" noProof="0" dirty="0">
                          <a:solidFill>
                            <a:srgbClr val="231F20"/>
                          </a:solidFill>
                          <a:latin typeface="Calibri"/>
                          <a:cs typeface="Calibri"/>
                        </a:rPr>
                        <a:t>Que</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dit</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Stéphane</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Beaulieu</a:t>
                      </a:r>
                      <a:r>
                        <a:rPr lang="fr-CA" sz="1700" spc="-20" noProof="0" dirty="0">
                          <a:solidFill>
                            <a:srgbClr val="231F20"/>
                          </a:solidFill>
                          <a:latin typeface="Calibri"/>
                          <a:cs typeface="Calibri"/>
                        </a:rPr>
                        <a:t> </a:t>
                      </a:r>
                      <a:r>
                        <a:rPr lang="fr-CA" sz="1700" spc="-10" noProof="0" dirty="0">
                          <a:solidFill>
                            <a:srgbClr val="231F20"/>
                          </a:solidFill>
                          <a:latin typeface="Calibri"/>
                          <a:cs typeface="Calibri"/>
                        </a:rPr>
                        <a:t>relativement</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à</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l’impact</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du</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parrainage</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d’une</a:t>
                      </a:r>
                      <a:r>
                        <a:rPr lang="fr-CA" sz="1700" spc="-20" noProof="0" dirty="0">
                          <a:solidFill>
                            <a:srgbClr val="231F20"/>
                          </a:solidFill>
                          <a:latin typeface="Calibri"/>
                          <a:cs typeface="Calibri"/>
                        </a:rPr>
                        <a:t> </a:t>
                      </a:r>
                      <a:r>
                        <a:rPr lang="fr-CA" sz="1700" spc="-10" noProof="0" dirty="0">
                          <a:solidFill>
                            <a:srgbClr val="231F20"/>
                          </a:solidFill>
                          <a:latin typeface="Calibri"/>
                          <a:cs typeface="Calibri"/>
                        </a:rPr>
                        <a:t>employée</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ou</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d’un</a:t>
                      </a:r>
                      <a:r>
                        <a:rPr lang="fr-CA" sz="1700" spc="-25" noProof="0" dirty="0">
                          <a:solidFill>
                            <a:srgbClr val="231F20"/>
                          </a:solidFill>
                          <a:latin typeface="Calibri"/>
                          <a:cs typeface="Calibri"/>
                        </a:rPr>
                        <a:t> </a:t>
                      </a:r>
                      <a:r>
                        <a:rPr lang="fr-CA" sz="1700" spc="-10" noProof="0" dirty="0">
                          <a:solidFill>
                            <a:srgbClr val="231F20"/>
                          </a:solidFill>
                          <a:latin typeface="Calibri"/>
                          <a:cs typeface="Calibri"/>
                        </a:rPr>
                        <a:t>employé</a:t>
                      </a:r>
                      <a:r>
                        <a:rPr lang="fr-CA" sz="1700" spc="-20" noProof="0" dirty="0">
                          <a:solidFill>
                            <a:srgbClr val="231F20"/>
                          </a:solidFill>
                          <a:latin typeface="Calibri"/>
                          <a:cs typeface="Calibri"/>
                        </a:rPr>
                        <a:t> </a:t>
                      </a:r>
                      <a:r>
                        <a:rPr lang="fr-CA" sz="1700" noProof="0" dirty="0">
                          <a:solidFill>
                            <a:srgbClr val="231F20"/>
                          </a:solidFill>
                          <a:latin typeface="Calibri"/>
                          <a:cs typeface="Calibri"/>
                        </a:rPr>
                        <a:t>issu</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de</a:t>
                      </a:r>
                      <a:r>
                        <a:rPr lang="fr-CA" sz="1700" spc="-15" noProof="0" dirty="0">
                          <a:solidFill>
                            <a:srgbClr val="231F20"/>
                          </a:solidFill>
                          <a:latin typeface="Calibri"/>
                          <a:cs typeface="Calibri"/>
                        </a:rPr>
                        <a:t> </a:t>
                      </a:r>
                      <a:r>
                        <a:rPr lang="fr-CA" sz="1700" noProof="0" dirty="0">
                          <a:solidFill>
                            <a:srgbClr val="231F20"/>
                          </a:solidFill>
                          <a:latin typeface="Calibri"/>
                          <a:cs typeface="Calibri"/>
                        </a:rPr>
                        <a:t>la</a:t>
                      </a:r>
                      <a:r>
                        <a:rPr lang="fr-CA" sz="1700" spc="-25" noProof="0" dirty="0">
                          <a:solidFill>
                            <a:srgbClr val="231F20"/>
                          </a:solidFill>
                          <a:latin typeface="Calibri"/>
                          <a:cs typeface="Calibri"/>
                        </a:rPr>
                        <a:t> </a:t>
                      </a:r>
                      <a:r>
                        <a:rPr lang="fr-CA" sz="1700" noProof="0" dirty="0">
                          <a:solidFill>
                            <a:srgbClr val="231F20"/>
                          </a:solidFill>
                          <a:latin typeface="Calibri"/>
                          <a:cs typeface="Calibri"/>
                        </a:rPr>
                        <a:t>diversité</a:t>
                      </a:r>
                      <a:r>
                        <a:rPr lang="fr-CA" sz="1700" spc="-20" noProof="0" dirty="0">
                          <a:solidFill>
                            <a:srgbClr val="231F20"/>
                          </a:solidFill>
                          <a:latin typeface="Calibri"/>
                          <a:cs typeface="Calibri"/>
                        </a:rPr>
                        <a:t> </a:t>
                      </a:r>
                      <a:r>
                        <a:rPr lang="fr-CA" sz="1700" spc="-25" noProof="0" dirty="0">
                          <a:solidFill>
                            <a:srgbClr val="231F20"/>
                          </a:solidFill>
                          <a:latin typeface="Calibri"/>
                          <a:cs typeface="Calibri"/>
                        </a:rPr>
                        <a:t>sur </a:t>
                      </a:r>
                      <a:r>
                        <a:rPr lang="fr-CA" sz="1700" spc="-10" noProof="0" dirty="0">
                          <a:solidFill>
                            <a:srgbClr val="231F20"/>
                          </a:solidFill>
                          <a:latin typeface="Calibri"/>
                          <a:cs typeface="Calibri"/>
                        </a:rPr>
                        <a:t>l’entreprise?</a:t>
                      </a:r>
                      <a:endParaRPr lang="fr-CA" sz="1700" noProof="0" dirty="0">
                        <a:latin typeface="Calibri"/>
                        <a:cs typeface="Calibri"/>
                      </a:endParaRPr>
                    </a:p>
                  </a:txBody>
                  <a:tcPr marL="0" marR="0" marT="82550" marB="0"/>
                </a:tc>
                <a:tc hMerge="1">
                  <a:txBody>
                    <a:bodyPr/>
                    <a:lstStyle/>
                    <a:p>
                      <a:endParaRPr/>
                    </a:p>
                  </a:txBody>
                  <a:tcPr marL="0" marR="0" marT="0" marB="0"/>
                </a:tc>
                <a:extLst>
                  <a:ext uri="{0D108BD9-81ED-4DB2-BD59-A6C34878D82A}">
                    <a16:rowId xmlns:a16="http://schemas.microsoft.com/office/drawing/2014/main" val="10002"/>
                  </a:ext>
                </a:extLst>
              </a:tr>
              <a:tr h="586307">
                <a:tc gridSpan="2">
                  <a:txBody>
                    <a:bodyPr/>
                    <a:lstStyle/>
                    <a:p>
                      <a:pPr marL="184150" marR="24130" indent="-152400">
                        <a:lnSpc>
                          <a:spcPct val="100000"/>
                        </a:lnSpc>
                        <a:spcBef>
                          <a:spcPts val="650"/>
                        </a:spcBef>
                      </a:pPr>
                      <a:endParaRPr lang="fr-CA" sz="1700" noProof="0" dirty="0">
                        <a:latin typeface="Calibri"/>
                        <a:cs typeface="Calibri"/>
                      </a:endParaRPr>
                    </a:p>
                  </a:txBody>
                  <a:tcPr marL="0" marR="0" marT="82550" marB="0">
                    <a:lnB w="12700" cap="flat" cmpd="sng" algn="ctr">
                      <a:solidFill>
                        <a:srgbClr val="5FA056"/>
                      </a:solidFill>
                      <a:prstDash val="solid"/>
                      <a:round/>
                      <a:headEnd type="none" w="med" len="med"/>
                      <a:tailEnd type="none" w="med" len="med"/>
                    </a:lnB>
                  </a:tcPr>
                </a:tc>
                <a:tc hMerge="1">
                  <a:txBody>
                    <a:bodyPr/>
                    <a:lstStyle/>
                    <a:p>
                      <a:endParaRPr lang="fr-CA"/>
                    </a:p>
                  </a:txBody>
                  <a:tcPr/>
                </a:tc>
                <a:extLst>
                  <a:ext uri="{0D108BD9-81ED-4DB2-BD59-A6C34878D82A}">
                    <a16:rowId xmlns:a16="http://schemas.microsoft.com/office/drawing/2014/main" val="3476906432"/>
                  </a:ext>
                </a:extLst>
              </a:tr>
              <a:tr h="808744">
                <a:tc gridSpan="2">
                  <a:txBody>
                    <a:bodyPr/>
                    <a:lstStyle/>
                    <a:p>
                      <a:pPr marL="31750" marR="36195" algn="just">
                        <a:lnSpc>
                          <a:spcPct val="100000"/>
                        </a:lnSpc>
                        <a:spcBef>
                          <a:spcPts val="765"/>
                        </a:spcBef>
                        <a:tabLst>
                          <a:tab pos="7675880" algn="l"/>
                        </a:tabLst>
                      </a:pPr>
                      <a:endParaRPr lang="fr-CA" sz="1700" noProof="0" dirty="0">
                        <a:latin typeface="Calibri"/>
                        <a:cs typeface="Calibri"/>
                      </a:endParaRPr>
                    </a:p>
                  </a:txBody>
                  <a:tcPr marL="0" marR="0" marT="97155" marB="0">
                    <a:lnT w="12700" cap="flat" cmpd="sng" algn="ctr">
                      <a:solidFill>
                        <a:srgbClr val="5FA056"/>
                      </a:solidFill>
                      <a:prstDash val="solid"/>
                      <a:round/>
                      <a:headEnd type="none" w="med" len="med"/>
                      <a:tailEnd type="none" w="med" len="med"/>
                    </a:lnT>
                  </a:tcPr>
                </a:tc>
                <a:tc hMerge="1">
                  <a:txBody>
                    <a:bodyPr/>
                    <a:lstStyle/>
                    <a:p>
                      <a:endParaRPr/>
                    </a:p>
                  </a:txBody>
                  <a:tcPr marL="0" marR="0" marT="0" marB="0"/>
                </a:tc>
                <a:extLst>
                  <a:ext uri="{0D108BD9-81ED-4DB2-BD59-A6C34878D82A}">
                    <a16:rowId xmlns:a16="http://schemas.microsoft.com/office/drawing/2014/main" val="10003"/>
                  </a:ext>
                </a:extLst>
              </a:tr>
              <a:tr h="323883">
                <a:tc gridSpan="2">
                  <a:txBody>
                    <a:bodyPr/>
                    <a:lstStyle/>
                    <a:p>
                      <a:pPr marL="31750">
                        <a:lnSpc>
                          <a:spcPts val="1400"/>
                        </a:lnSpc>
                        <a:spcBef>
                          <a:spcPts val="1020"/>
                        </a:spcBef>
                      </a:pPr>
                      <a:endParaRPr lang="fr-CA" sz="1700" noProof="0" dirty="0">
                        <a:latin typeface="Calibri"/>
                        <a:cs typeface="Calibri"/>
                      </a:endParaRPr>
                    </a:p>
                  </a:txBody>
                  <a:tcPr marL="0" marR="0" marT="12954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7" name="object 2">
            <a:extLst>
              <a:ext uri="{FF2B5EF4-FFF2-40B4-BE49-F238E27FC236}">
                <a16:creationId xmlns:a16="http://schemas.microsoft.com/office/drawing/2014/main" id="{8952A855-2768-4585-E6A3-8F2440D8FB13}"/>
              </a:ext>
            </a:extLst>
          </p:cNvPr>
          <p:cNvSpPr txBox="1"/>
          <p:nvPr/>
        </p:nvSpPr>
        <p:spPr>
          <a:xfrm>
            <a:off x="3615383" y="485378"/>
            <a:ext cx="7072647" cy="834203"/>
          </a:xfrm>
          <a:prstGeom prst="rect">
            <a:avLst/>
          </a:prstGeom>
        </p:spPr>
        <p:txBody>
          <a:bodyPr vert="horz" wrap="square" lIns="0" tIns="20955" rIns="0" bIns="0" rtlCol="0">
            <a:spAutoFit/>
          </a:bodyPr>
          <a:lstStyle/>
          <a:p>
            <a:pPr marL="1270"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ORALE</a:t>
            </a:r>
            <a:endParaRPr lang="fr-CA" sz="1600" noProof="0" dirty="0">
              <a:latin typeface="Calibri"/>
              <a:cs typeface="Calibri"/>
            </a:endParaRPr>
          </a:p>
          <a:p>
            <a:pPr algn="ctr">
              <a:lnSpc>
                <a:spcPct val="100000"/>
              </a:lnSpc>
              <a:spcBef>
                <a:spcPts val="100"/>
              </a:spcBef>
            </a:pPr>
            <a:r>
              <a:rPr lang="fr-CA" b="1" spc="20" noProof="0" dirty="0">
                <a:solidFill>
                  <a:srgbClr val="007569"/>
                </a:solidFill>
                <a:latin typeface="Calibri"/>
                <a:cs typeface="Calibri"/>
              </a:rPr>
              <a:t>VIDÉO</a:t>
            </a:r>
            <a:r>
              <a:rPr lang="fr-CA" b="1" spc="110" noProof="0" dirty="0">
                <a:solidFill>
                  <a:srgbClr val="007569"/>
                </a:solidFill>
                <a:latin typeface="Calibri"/>
                <a:cs typeface="Calibri"/>
              </a:rPr>
              <a:t> </a:t>
            </a:r>
            <a:r>
              <a:rPr lang="fr-CA" b="1" spc="20" noProof="0" dirty="0">
                <a:solidFill>
                  <a:srgbClr val="007569"/>
                </a:solidFill>
                <a:latin typeface="Calibri"/>
                <a:cs typeface="Calibri"/>
              </a:rPr>
              <a:t>:</a:t>
            </a:r>
            <a:r>
              <a:rPr lang="fr-CA" b="1" spc="85" noProof="0" dirty="0">
                <a:solidFill>
                  <a:srgbClr val="007569"/>
                </a:solidFill>
                <a:latin typeface="Calibri"/>
                <a:cs typeface="Calibri"/>
              </a:rPr>
              <a:t> </a:t>
            </a:r>
            <a:r>
              <a:rPr lang="fr-CA" b="1" spc="20" noProof="0" dirty="0">
                <a:solidFill>
                  <a:srgbClr val="007569"/>
                </a:solidFill>
                <a:latin typeface="Calibri"/>
                <a:cs typeface="Calibri"/>
              </a:rPr>
              <a:t>«</a:t>
            </a:r>
            <a:r>
              <a:rPr lang="fr-CA" b="1" spc="65" noProof="0" dirty="0">
                <a:solidFill>
                  <a:srgbClr val="007569"/>
                </a:solidFill>
                <a:latin typeface="Calibri"/>
                <a:cs typeface="Calibri"/>
              </a:rPr>
              <a:t> </a:t>
            </a:r>
            <a:r>
              <a:rPr lang="fr-CA" b="1" spc="20" noProof="0" dirty="0">
                <a:solidFill>
                  <a:srgbClr val="007569"/>
                </a:solidFill>
                <a:latin typeface="Calibri"/>
                <a:cs typeface="Calibri"/>
              </a:rPr>
              <a:t>PROGRAMME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DE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PARRAINAGE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PROFESSIONNEL</a:t>
            </a:r>
            <a:r>
              <a:rPr lang="fr-CA" b="1" spc="155" noProof="0" dirty="0">
                <a:solidFill>
                  <a:srgbClr val="007569"/>
                </a:solidFill>
                <a:latin typeface="Calibri"/>
                <a:cs typeface="Calibri"/>
              </a:rPr>
              <a:t> </a:t>
            </a:r>
            <a:r>
              <a:rPr lang="fr-CA" b="1" spc="20" noProof="0" dirty="0">
                <a:solidFill>
                  <a:srgbClr val="007569"/>
                </a:solidFill>
                <a:latin typeface="Calibri"/>
                <a:cs typeface="Calibri"/>
              </a:rPr>
              <a:t>POUR</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NOUVEAUX</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ARRIVANTS</a:t>
            </a:r>
            <a:r>
              <a:rPr lang="fr-CA" b="1" spc="65" noProof="0" dirty="0">
                <a:solidFill>
                  <a:srgbClr val="007569"/>
                </a:solidFill>
                <a:latin typeface="Calibri"/>
                <a:cs typeface="Calibri"/>
              </a:rPr>
              <a:t> </a:t>
            </a:r>
            <a:r>
              <a:rPr lang="fr-CA" b="1" spc="-50" noProof="0" dirty="0">
                <a:solidFill>
                  <a:srgbClr val="007569"/>
                </a:solidFill>
                <a:latin typeface="Calibri"/>
                <a:cs typeface="Calibri"/>
              </a:rPr>
              <a:t>»</a:t>
            </a:r>
            <a:endParaRPr lang="fr-CA" noProof="0" dirty="0">
              <a:latin typeface="Calibri"/>
              <a:cs typeface="Calibri"/>
            </a:endParaRPr>
          </a:p>
        </p:txBody>
      </p:sp>
      <p:pic>
        <p:nvPicPr>
          <p:cNvPr id="5" name="Programme de parrainage professionnel pour nouveaux arrivants">
            <a:hlinkClick r:id="" action="ppaction://media"/>
            <a:extLst>
              <a:ext uri="{FF2B5EF4-FFF2-40B4-BE49-F238E27FC236}">
                <a16:creationId xmlns:a16="http://schemas.microsoft.com/office/drawing/2014/main" id="{729F805C-FDCD-F4CA-1545-405A8745E4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0" y="244074"/>
            <a:ext cx="3642223" cy="2048750"/>
          </a:xfrm>
          <a:prstGeom prst="rect">
            <a:avLst/>
          </a:prstGeom>
        </p:spPr>
      </p:pic>
      <p:sp>
        <p:nvSpPr>
          <p:cNvPr id="4" name="ZoneTexte 3">
            <a:extLst>
              <a:ext uri="{FF2B5EF4-FFF2-40B4-BE49-F238E27FC236}">
                <a16:creationId xmlns:a16="http://schemas.microsoft.com/office/drawing/2014/main" id="{B2EBE12A-5FBE-94E2-2354-30FA0A521440}"/>
              </a:ext>
            </a:extLst>
          </p:cNvPr>
          <p:cNvSpPr txBox="1"/>
          <p:nvPr/>
        </p:nvSpPr>
        <p:spPr>
          <a:xfrm>
            <a:off x="1381643" y="3027787"/>
            <a:ext cx="9819757" cy="553613"/>
          </a:xfrm>
          <a:prstGeom prst="rect">
            <a:avLst/>
          </a:prstGeom>
          <a:noFill/>
        </p:spPr>
        <p:txBody>
          <a:bodyPr wrap="square" rtlCol="0">
            <a:spAutoFit/>
          </a:bodyPr>
          <a:lstStyle/>
          <a:p>
            <a:pPr>
              <a:lnSpc>
                <a:spcPts val="1275"/>
              </a:lnSpc>
              <a:spcBef>
                <a:spcPts val="900"/>
              </a:spcBef>
            </a:pPr>
            <a:r>
              <a:rPr lang="fr-CA" sz="1600" i="1" spc="-30" noProof="0" dirty="0">
                <a:solidFill>
                  <a:srgbClr val="EF3D42"/>
                </a:solidFill>
                <a:uFill>
                  <a:solidFill>
                    <a:srgbClr val="5E9F55"/>
                  </a:solidFill>
                </a:uFill>
                <a:latin typeface="Calibri"/>
                <a:cs typeface="Calibri"/>
              </a:rPr>
              <a:t>Des</a:t>
            </a:r>
            <a:r>
              <a:rPr lang="fr-CA" sz="1600" i="1" spc="-35" noProof="0" dirty="0">
                <a:solidFill>
                  <a:srgbClr val="EF3D42"/>
                </a:solidFill>
                <a:uFill>
                  <a:solidFill>
                    <a:srgbClr val="5E9F55"/>
                  </a:solidFill>
                </a:uFill>
                <a:latin typeface="Calibri"/>
                <a:cs typeface="Calibri"/>
              </a:rPr>
              <a:t> </a:t>
            </a:r>
            <a:r>
              <a:rPr lang="fr-CA" sz="1600" i="1" spc="-20" noProof="0" dirty="0">
                <a:solidFill>
                  <a:srgbClr val="EF3D42"/>
                </a:solidFill>
                <a:uFill>
                  <a:solidFill>
                    <a:srgbClr val="5E9F55"/>
                  </a:solidFill>
                </a:uFill>
                <a:latin typeface="Calibri"/>
                <a:cs typeface="Calibri"/>
              </a:rPr>
              <a:t>gens</a:t>
            </a:r>
            <a:r>
              <a:rPr lang="fr-CA" sz="1600" i="1" spc="-35" noProof="0" dirty="0">
                <a:solidFill>
                  <a:srgbClr val="EF3D42"/>
                </a:solidFill>
                <a:uFill>
                  <a:solidFill>
                    <a:srgbClr val="5E9F55"/>
                  </a:solidFill>
                </a:uFill>
                <a:latin typeface="Calibri"/>
                <a:cs typeface="Calibri"/>
              </a:rPr>
              <a:t> </a:t>
            </a:r>
            <a:r>
              <a:rPr lang="fr-CA" sz="1600" i="1" spc="-10" noProof="0" dirty="0">
                <a:solidFill>
                  <a:srgbClr val="EF3D42"/>
                </a:solidFill>
                <a:uFill>
                  <a:solidFill>
                    <a:srgbClr val="5E9F55"/>
                  </a:solidFill>
                </a:uFill>
                <a:latin typeface="Calibri"/>
                <a:cs typeface="Calibri"/>
              </a:rPr>
              <a:t>différents 						 </a:t>
            </a:r>
            <a:r>
              <a:rPr lang="fr-CA" sz="1600" i="1" spc="-30" noProof="0" dirty="0">
                <a:solidFill>
                  <a:srgbClr val="EF3D42"/>
                </a:solidFill>
                <a:uFill>
                  <a:solidFill>
                    <a:srgbClr val="5E9F55"/>
                  </a:solidFill>
                </a:uFill>
                <a:latin typeface="Calibri"/>
                <a:cs typeface="Calibri"/>
              </a:rPr>
              <a:t>Des</a:t>
            </a:r>
            <a:r>
              <a:rPr lang="fr-CA" sz="1600" i="1" spc="-45" noProof="0" dirty="0">
                <a:solidFill>
                  <a:srgbClr val="EF3D42"/>
                </a:solidFill>
                <a:uFill>
                  <a:solidFill>
                    <a:srgbClr val="5E9F55"/>
                  </a:solidFill>
                </a:uFill>
                <a:latin typeface="Calibri"/>
                <a:cs typeface="Calibri"/>
              </a:rPr>
              <a:t> </a:t>
            </a:r>
            <a:r>
              <a:rPr lang="fr-CA" sz="1600" i="1" spc="-25" noProof="0" dirty="0">
                <a:solidFill>
                  <a:srgbClr val="EF3D42"/>
                </a:solidFill>
                <a:uFill>
                  <a:solidFill>
                    <a:srgbClr val="5E9F55"/>
                  </a:solidFill>
                </a:uFill>
                <a:latin typeface="Calibri"/>
                <a:cs typeface="Calibri"/>
              </a:rPr>
              <a:t>équipes</a:t>
            </a:r>
            <a:r>
              <a:rPr lang="fr-CA" sz="1600" i="1" spc="-45" noProof="0" dirty="0">
                <a:solidFill>
                  <a:srgbClr val="EF3D42"/>
                </a:solidFill>
                <a:uFill>
                  <a:solidFill>
                    <a:srgbClr val="5E9F55"/>
                  </a:solidFill>
                </a:uFill>
                <a:latin typeface="Calibri"/>
                <a:cs typeface="Calibri"/>
              </a:rPr>
              <a:t> </a:t>
            </a:r>
            <a:r>
              <a:rPr lang="fr-CA" sz="1600" i="1" spc="-20" noProof="0" dirty="0">
                <a:solidFill>
                  <a:srgbClr val="EF3D42"/>
                </a:solidFill>
                <a:uFill>
                  <a:solidFill>
                    <a:srgbClr val="5E9F55"/>
                  </a:solidFill>
                </a:uFill>
                <a:latin typeface="Calibri"/>
                <a:cs typeface="Calibri"/>
              </a:rPr>
              <a:t>plus</a:t>
            </a:r>
            <a:r>
              <a:rPr lang="fr-CA" sz="1600" i="1" spc="-45" noProof="0" dirty="0">
                <a:solidFill>
                  <a:srgbClr val="EF3D42"/>
                </a:solidFill>
                <a:uFill>
                  <a:solidFill>
                    <a:srgbClr val="5E9F55"/>
                  </a:solidFill>
                </a:uFill>
                <a:latin typeface="Calibri"/>
                <a:cs typeface="Calibri"/>
              </a:rPr>
              <a:t> </a:t>
            </a:r>
            <a:r>
              <a:rPr lang="fr-CA" sz="1600" i="1" spc="-10" noProof="0" dirty="0">
                <a:solidFill>
                  <a:srgbClr val="EF3D42"/>
                </a:solidFill>
                <a:uFill>
                  <a:solidFill>
                    <a:srgbClr val="5E9F55"/>
                  </a:solidFill>
                </a:uFill>
                <a:latin typeface="Calibri"/>
                <a:cs typeface="Calibri"/>
              </a:rPr>
              <a:t>complètes</a:t>
            </a:r>
          </a:p>
          <a:p>
            <a:pPr>
              <a:lnSpc>
                <a:spcPts val="1275"/>
              </a:lnSpc>
              <a:spcBef>
                <a:spcPts val="900"/>
              </a:spcBef>
            </a:pPr>
            <a:r>
              <a:rPr lang="fr-CA" sz="1600" i="1" spc="-30" noProof="0" dirty="0">
                <a:solidFill>
                  <a:srgbClr val="EF3D42"/>
                </a:solidFill>
                <a:uFill>
                  <a:solidFill>
                    <a:srgbClr val="5E9F55"/>
                  </a:solidFill>
                </a:uFill>
                <a:latin typeface="Calibri"/>
                <a:cs typeface="Calibri"/>
              </a:rPr>
              <a:t>Des</a:t>
            </a:r>
            <a:r>
              <a:rPr lang="fr-CA" sz="1600" i="1" spc="-20" noProof="0" dirty="0">
                <a:solidFill>
                  <a:srgbClr val="EF3D42"/>
                </a:solidFill>
                <a:uFill>
                  <a:solidFill>
                    <a:srgbClr val="5E9F55"/>
                  </a:solidFill>
                </a:uFill>
                <a:latin typeface="Calibri"/>
                <a:cs typeface="Calibri"/>
              </a:rPr>
              <a:t> </a:t>
            </a:r>
            <a:r>
              <a:rPr lang="fr-CA" sz="1600" i="1" spc="-25" noProof="0" dirty="0">
                <a:solidFill>
                  <a:srgbClr val="EF3D42"/>
                </a:solidFill>
                <a:uFill>
                  <a:solidFill>
                    <a:srgbClr val="5E9F55"/>
                  </a:solidFill>
                </a:uFill>
                <a:latin typeface="Calibri"/>
                <a:cs typeface="Calibri"/>
              </a:rPr>
              <a:t>aptitudes</a:t>
            </a:r>
            <a:r>
              <a:rPr lang="fr-CA" sz="1600" i="1" spc="-20" noProof="0" dirty="0">
                <a:solidFill>
                  <a:srgbClr val="EF3D42"/>
                </a:solidFill>
                <a:uFill>
                  <a:solidFill>
                    <a:srgbClr val="5E9F55"/>
                  </a:solidFill>
                </a:uFill>
                <a:latin typeface="Calibri"/>
                <a:cs typeface="Calibri"/>
              </a:rPr>
              <a:t> </a:t>
            </a:r>
            <a:r>
              <a:rPr lang="fr-CA" sz="1600" i="1" spc="-10" noProof="0" dirty="0">
                <a:solidFill>
                  <a:srgbClr val="EF3D42"/>
                </a:solidFill>
                <a:uFill>
                  <a:solidFill>
                    <a:srgbClr val="5E9F55"/>
                  </a:solidFill>
                </a:uFill>
                <a:latin typeface="Calibri"/>
                <a:cs typeface="Calibri"/>
              </a:rPr>
              <a:t>différentes   					</a:t>
            </a:r>
            <a:r>
              <a:rPr lang="fr-CA" sz="1600" i="1" spc="-30" noProof="0" dirty="0">
                <a:solidFill>
                  <a:srgbClr val="EF3D42"/>
                </a:solidFill>
                <a:uFill>
                  <a:solidFill>
                    <a:srgbClr val="5E9F55"/>
                  </a:solidFill>
                </a:uFill>
                <a:latin typeface="Calibri"/>
                <a:cs typeface="Calibri"/>
              </a:rPr>
              <a:t>Des</a:t>
            </a:r>
            <a:r>
              <a:rPr lang="fr-CA" sz="1600" i="1" spc="-45" noProof="0" dirty="0">
                <a:solidFill>
                  <a:srgbClr val="EF3D42"/>
                </a:solidFill>
                <a:uFill>
                  <a:solidFill>
                    <a:srgbClr val="5E9F55"/>
                  </a:solidFill>
                </a:uFill>
                <a:latin typeface="Calibri"/>
                <a:cs typeface="Calibri"/>
              </a:rPr>
              <a:t> </a:t>
            </a:r>
            <a:r>
              <a:rPr lang="fr-CA" sz="1600" i="1" spc="-25" noProof="0" dirty="0">
                <a:solidFill>
                  <a:srgbClr val="EF3D42"/>
                </a:solidFill>
                <a:uFill>
                  <a:solidFill>
                    <a:srgbClr val="5E9F55"/>
                  </a:solidFill>
                </a:uFill>
                <a:latin typeface="Calibri"/>
                <a:cs typeface="Calibri"/>
              </a:rPr>
              <a:t>équipes</a:t>
            </a:r>
            <a:r>
              <a:rPr lang="fr-CA" sz="1600" i="1" spc="-45" noProof="0" dirty="0">
                <a:solidFill>
                  <a:srgbClr val="EF3D42"/>
                </a:solidFill>
                <a:uFill>
                  <a:solidFill>
                    <a:srgbClr val="5E9F55"/>
                  </a:solidFill>
                </a:uFill>
                <a:latin typeface="Calibri"/>
                <a:cs typeface="Calibri"/>
              </a:rPr>
              <a:t> </a:t>
            </a:r>
            <a:r>
              <a:rPr lang="fr-CA" sz="1600" i="1" spc="-20" noProof="0" dirty="0">
                <a:solidFill>
                  <a:srgbClr val="EF3D42"/>
                </a:solidFill>
                <a:uFill>
                  <a:solidFill>
                    <a:srgbClr val="5E9F55"/>
                  </a:solidFill>
                </a:uFill>
                <a:latin typeface="Calibri"/>
                <a:cs typeface="Calibri"/>
              </a:rPr>
              <a:t>plus</a:t>
            </a:r>
            <a:r>
              <a:rPr lang="fr-CA" sz="1600" i="1" spc="-45" noProof="0" dirty="0">
                <a:solidFill>
                  <a:srgbClr val="EF3D42"/>
                </a:solidFill>
                <a:uFill>
                  <a:solidFill>
                    <a:srgbClr val="5E9F55"/>
                  </a:solidFill>
                </a:uFill>
                <a:latin typeface="Calibri"/>
                <a:cs typeface="Calibri"/>
              </a:rPr>
              <a:t> </a:t>
            </a:r>
            <a:r>
              <a:rPr lang="fr-CA" sz="1600" i="1" spc="-10" noProof="0" dirty="0">
                <a:solidFill>
                  <a:srgbClr val="EF3D42"/>
                </a:solidFill>
                <a:uFill>
                  <a:solidFill>
                    <a:srgbClr val="5E9F55"/>
                  </a:solidFill>
                </a:uFill>
                <a:latin typeface="Calibri"/>
                <a:cs typeface="Calibri"/>
              </a:rPr>
              <a:t>performantes</a:t>
            </a:r>
            <a:endParaRPr lang="fr-CA" sz="1600" i="1" noProof="0" dirty="0">
              <a:latin typeface="Calibri"/>
              <a:cs typeface="Calibri"/>
            </a:endParaRPr>
          </a:p>
        </p:txBody>
      </p:sp>
      <p:sp>
        <p:nvSpPr>
          <p:cNvPr id="8" name="ZoneTexte 7">
            <a:extLst>
              <a:ext uri="{FF2B5EF4-FFF2-40B4-BE49-F238E27FC236}">
                <a16:creationId xmlns:a16="http://schemas.microsoft.com/office/drawing/2014/main" id="{EF3D4E91-D295-A35B-3495-D4CAEE3080F6}"/>
              </a:ext>
            </a:extLst>
          </p:cNvPr>
          <p:cNvSpPr txBox="1"/>
          <p:nvPr/>
        </p:nvSpPr>
        <p:spPr>
          <a:xfrm>
            <a:off x="1161036" y="4114800"/>
            <a:ext cx="11792963" cy="615553"/>
          </a:xfrm>
          <a:prstGeom prst="rect">
            <a:avLst/>
          </a:prstGeom>
          <a:noFill/>
        </p:spPr>
        <p:txBody>
          <a:bodyPr wrap="square" rtlCol="0">
            <a:spAutoFit/>
          </a:bodyPr>
          <a:lstStyle/>
          <a:p>
            <a:pPr marL="31750" marR="36195" algn="l">
              <a:lnSpc>
                <a:spcPct val="100000"/>
              </a:lnSpc>
              <a:spcBef>
                <a:spcPts val="765"/>
              </a:spcBef>
              <a:tabLst>
                <a:tab pos="7675880" algn="l"/>
              </a:tabLst>
            </a:pPr>
            <a:r>
              <a:rPr lang="fr-CA" sz="1600" i="1" noProof="0" dirty="0">
                <a:solidFill>
                  <a:srgbClr val="EF3D42"/>
                </a:solidFill>
                <a:uFill>
                  <a:solidFill>
                    <a:srgbClr val="5E9F55"/>
                  </a:solidFill>
                </a:uFill>
                <a:latin typeface="Calibri"/>
                <a:cs typeface="Calibri"/>
              </a:rPr>
              <a:t>Il</a:t>
            </a:r>
            <a:r>
              <a:rPr lang="fr-CA" sz="1600" i="1" spc="-10"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dit</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que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les</a:t>
            </a:r>
            <a:r>
              <a:rPr lang="fr-CA" sz="1600" i="1" spc="-10"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personnes</a:t>
            </a:r>
            <a:r>
              <a:rPr lang="fr-CA" sz="1600" i="1" spc="-10" noProof="0" dirty="0">
                <a:solidFill>
                  <a:srgbClr val="EF3D42"/>
                </a:solidFill>
                <a:uFill>
                  <a:solidFill>
                    <a:srgbClr val="5E9F55"/>
                  </a:solidFill>
                </a:uFill>
                <a:latin typeface="Calibri"/>
                <a:cs typeface="Calibri"/>
              </a:rPr>
              <a:t> immigrantes </a:t>
            </a:r>
            <a:r>
              <a:rPr lang="fr-CA" sz="1600" i="1" noProof="0" dirty="0">
                <a:solidFill>
                  <a:srgbClr val="EF3D42"/>
                </a:solidFill>
                <a:uFill>
                  <a:solidFill>
                    <a:srgbClr val="5E9F55"/>
                  </a:solidFill>
                </a:uFill>
                <a:latin typeface="Calibri"/>
                <a:cs typeface="Calibri"/>
              </a:rPr>
              <a:t>arrivent</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avec</a:t>
            </a:r>
            <a:r>
              <a:rPr lang="fr-CA" sz="1600" i="1" spc="-10"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beaucoup</a:t>
            </a:r>
            <a:r>
              <a:rPr lang="fr-CA" sz="1600" i="1" spc="-10"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questions</a:t>
            </a:r>
            <a:r>
              <a:rPr lang="fr-CA" sz="1600" i="1" spc="-10"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et</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une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envie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progresser</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dans</a:t>
            </a:r>
            <a:r>
              <a:rPr lang="fr-CA" sz="1600" i="1" spc="-10"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le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domaine,</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et</a:t>
            </a:r>
            <a:r>
              <a:rPr lang="fr-CA" dirty="0"/>
              <a:t> </a:t>
            </a:r>
            <a:r>
              <a:rPr lang="fr-CA" sz="1600" i="1" noProof="0" dirty="0">
                <a:solidFill>
                  <a:srgbClr val="EF3D42"/>
                </a:solidFill>
                <a:uFill>
                  <a:solidFill>
                    <a:srgbClr val="5E9F55"/>
                  </a:solidFill>
                </a:uFill>
                <a:latin typeface="Calibri"/>
                <a:cs typeface="Calibri"/>
              </a:rPr>
              <a:t>que cela</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fait en</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sorte que les</a:t>
            </a:r>
            <a:r>
              <a:rPr lang="fr-CA" sz="1600" i="1" spc="-5" noProof="0" dirty="0">
                <a:solidFill>
                  <a:srgbClr val="EF3D42"/>
                </a:solidFill>
                <a:uFill>
                  <a:solidFill>
                    <a:srgbClr val="5E9F55"/>
                  </a:solidFill>
                </a:uFill>
                <a:latin typeface="Calibri"/>
                <a:cs typeface="Calibri"/>
              </a:rPr>
              <a:t> </a:t>
            </a:r>
            <a:r>
              <a:rPr lang="fr-CA" sz="1600" i="1" spc="-10" noProof="0" dirty="0">
                <a:solidFill>
                  <a:srgbClr val="EF3D42"/>
                </a:solidFill>
                <a:uFill>
                  <a:solidFill>
                    <a:srgbClr val="5E9F55"/>
                  </a:solidFill>
                </a:uFill>
                <a:latin typeface="Calibri"/>
                <a:cs typeface="Calibri"/>
              </a:rPr>
              <a:t>dirigeantes </a:t>
            </a:r>
            <a:r>
              <a:rPr lang="fr-CA" sz="1600" i="1" noProof="0" dirty="0">
                <a:solidFill>
                  <a:srgbClr val="EF3D42"/>
                </a:solidFill>
                <a:uFill>
                  <a:solidFill>
                    <a:srgbClr val="5E9F55"/>
                  </a:solidFill>
                </a:uFill>
                <a:latin typeface="Calibri"/>
                <a:cs typeface="Calibri"/>
              </a:rPr>
              <a:t>et dirigeants</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ou</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le personnel</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de </a:t>
            </a:r>
            <a:r>
              <a:rPr lang="fr-CA" sz="1600" i="1" spc="-10" noProof="0" dirty="0">
                <a:solidFill>
                  <a:srgbClr val="EF3D42"/>
                </a:solidFill>
                <a:uFill>
                  <a:solidFill>
                    <a:srgbClr val="5E9F55"/>
                  </a:solidFill>
                </a:uFill>
                <a:latin typeface="Calibri"/>
                <a:cs typeface="Calibri"/>
              </a:rPr>
              <a:t>l’entreprise </a:t>
            </a:r>
            <a:r>
              <a:rPr lang="fr-CA" sz="1600" i="1" noProof="0" dirty="0">
                <a:solidFill>
                  <a:srgbClr val="EF3D42"/>
                </a:solidFill>
                <a:uFill>
                  <a:solidFill>
                    <a:srgbClr val="5E9F55"/>
                  </a:solidFill>
                </a:uFill>
                <a:latin typeface="Calibri"/>
                <a:cs typeface="Calibri"/>
              </a:rPr>
              <a:t>se </a:t>
            </a:r>
            <a:r>
              <a:rPr lang="fr-CA" sz="1600" i="1" spc="-10" noProof="0" dirty="0">
                <a:solidFill>
                  <a:srgbClr val="EF3D42"/>
                </a:solidFill>
                <a:uFill>
                  <a:solidFill>
                    <a:srgbClr val="5E9F55"/>
                  </a:solidFill>
                </a:uFill>
                <a:latin typeface="Calibri"/>
                <a:cs typeface="Calibri"/>
              </a:rPr>
              <a:t>requestionnent </a:t>
            </a:r>
            <a:r>
              <a:rPr lang="fr-CA" sz="1600" i="1" noProof="0" dirty="0">
                <a:solidFill>
                  <a:srgbClr val="EF3D42"/>
                </a:solidFill>
                <a:uFill>
                  <a:solidFill>
                    <a:srgbClr val="5E9F55"/>
                  </a:solidFill>
                </a:uFill>
                <a:latin typeface="Calibri"/>
                <a:cs typeface="Calibri"/>
              </a:rPr>
              <a:t>sur les</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méthodes</a:t>
            </a:r>
            <a:r>
              <a:rPr lang="fr-CA" sz="1600" i="1" spc="-5" noProof="0" dirty="0">
                <a:solidFill>
                  <a:srgbClr val="EF3D42"/>
                </a:solidFill>
                <a:uFill>
                  <a:solidFill>
                    <a:srgbClr val="5E9F55"/>
                  </a:solidFill>
                </a:uFill>
                <a:latin typeface="Calibri"/>
                <a:cs typeface="Calibri"/>
              </a:rPr>
              <a:t> </a:t>
            </a:r>
            <a:r>
              <a:rPr lang="fr-CA" sz="1600" i="1" noProof="0" dirty="0">
                <a:solidFill>
                  <a:srgbClr val="EF3D42"/>
                </a:solidFill>
                <a:uFill>
                  <a:solidFill>
                    <a:srgbClr val="5E9F55"/>
                  </a:solidFill>
                </a:uFill>
                <a:latin typeface="Calibri"/>
                <a:cs typeface="Calibri"/>
              </a:rPr>
              <a:t>de </a:t>
            </a:r>
            <a:r>
              <a:rPr lang="fr-CA" sz="1600" i="1" spc="-10" noProof="0" dirty="0">
                <a:solidFill>
                  <a:srgbClr val="EF3D42"/>
                </a:solidFill>
                <a:uFill>
                  <a:solidFill>
                    <a:srgbClr val="5E9F55"/>
                  </a:solidFill>
                </a:uFill>
                <a:latin typeface="Calibri"/>
                <a:cs typeface="Calibri"/>
              </a:rPr>
              <a:t>travail.</a:t>
            </a:r>
            <a:r>
              <a:rPr lang="fr-CA" sz="1600" i="1" noProof="0" dirty="0">
                <a:solidFill>
                  <a:srgbClr val="EF3D42"/>
                </a:solidFill>
                <a:uFill>
                  <a:solidFill>
                    <a:srgbClr val="5E9F55"/>
                  </a:solidFill>
                </a:uFill>
                <a:latin typeface="Calibri"/>
                <a:cs typeface="Calibri"/>
              </a:rPr>
              <a:t>	</a:t>
            </a:r>
            <a:endParaRPr lang="fr-CA" sz="1600" noProof="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3153" y="495214"/>
            <a:ext cx="11653133" cy="1426673"/>
          </a:xfrm>
          <a:prstGeom prst="rect">
            <a:avLst/>
          </a:prstGeom>
        </p:spPr>
        <p:txBody>
          <a:bodyPr vert="horz" wrap="square" lIns="0" tIns="20955" rIns="0" bIns="0" rtlCol="0">
            <a:spAutoFit/>
          </a:bodyPr>
          <a:lstStyle/>
          <a:p>
            <a:pPr marL="1270"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ORALE</a:t>
            </a:r>
            <a:endParaRPr lang="fr-CA" sz="1600" noProof="0" dirty="0">
              <a:latin typeface="Calibri"/>
              <a:cs typeface="Calibri"/>
            </a:endParaRPr>
          </a:p>
          <a:p>
            <a:pPr algn="ctr">
              <a:lnSpc>
                <a:spcPct val="100000"/>
              </a:lnSpc>
              <a:spcBef>
                <a:spcPts val="100"/>
              </a:spcBef>
            </a:pPr>
            <a:r>
              <a:rPr lang="fr-CA" b="1" spc="20" noProof="0" dirty="0">
                <a:solidFill>
                  <a:srgbClr val="007569"/>
                </a:solidFill>
                <a:latin typeface="Calibri"/>
                <a:cs typeface="Calibri"/>
              </a:rPr>
              <a:t>VIDÉO</a:t>
            </a:r>
            <a:r>
              <a:rPr lang="fr-CA" b="1" spc="110" noProof="0" dirty="0">
                <a:solidFill>
                  <a:srgbClr val="007569"/>
                </a:solidFill>
                <a:latin typeface="Calibri"/>
                <a:cs typeface="Calibri"/>
              </a:rPr>
              <a:t> </a:t>
            </a:r>
            <a:r>
              <a:rPr lang="fr-CA" b="1" spc="20" noProof="0" dirty="0">
                <a:solidFill>
                  <a:srgbClr val="007569"/>
                </a:solidFill>
                <a:latin typeface="Calibri"/>
                <a:cs typeface="Calibri"/>
              </a:rPr>
              <a:t>:</a:t>
            </a:r>
            <a:r>
              <a:rPr lang="fr-CA" b="1" spc="85" noProof="0" dirty="0">
                <a:solidFill>
                  <a:srgbClr val="007569"/>
                </a:solidFill>
                <a:latin typeface="Calibri"/>
                <a:cs typeface="Calibri"/>
              </a:rPr>
              <a:t> </a:t>
            </a:r>
            <a:r>
              <a:rPr lang="fr-CA" b="1" spc="20" noProof="0" dirty="0">
                <a:solidFill>
                  <a:srgbClr val="007569"/>
                </a:solidFill>
                <a:latin typeface="Calibri"/>
                <a:cs typeface="Calibri"/>
              </a:rPr>
              <a:t>«</a:t>
            </a:r>
            <a:r>
              <a:rPr lang="fr-CA" b="1" spc="65" noProof="0" dirty="0">
                <a:solidFill>
                  <a:srgbClr val="007569"/>
                </a:solidFill>
                <a:latin typeface="Calibri"/>
                <a:cs typeface="Calibri"/>
              </a:rPr>
              <a:t> </a:t>
            </a:r>
            <a:r>
              <a:rPr lang="fr-CA" b="1" spc="20" noProof="0" dirty="0">
                <a:solidFill>
                  <a:srgbClr val="007569"/>
                </a:solidFill>
                <a:latin typeface="Calibri"/>
                <a:cs typeface="Calibri"/>
              </a:rPr>
              <a:t>PROGRAMME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DE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PARRAINAGE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PROFESSIONNEL</a:t>
            </a:r>
            <a:r>
              <a:rPr lang="fr-CA" b="1" spc="155" noProof="0" dirty="0">
                <a:solidFill>
                  <a:srgbClr val="007569"/>
                </a:solidFill>
                <a:latin typeface="Calibri"/>
                <a:cs typeface="Calibri"/>
              </a:rPr>
              <a:t> </a:t>
            </a:r>
            <a:r>
              <a:rPr lang="fr-CA" b="1" spc="20" noProof="0" dirty="0">
                <a:solidFill>
                  <a:srgbClr val="007569"/>
                </a:solidFill>
                <a:latin typeface="Calibri"/>
                <a:cs typeface="Calibri"/>
              </a:rPr>
              <a:t>POUR</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NOUVEAUX</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ARRIVANTS</a:t>
            </a:r>
            <a:r>
              <a:rPr lang="fr-CA" b="1" spc="65" noProof="0" dirty="0">
                <a:solidFill>
                  <a:srgbClr val="007569"/>
                </a:solidFill>
                <a:latin typeface="Calibri"/>
                <a:cs typeface="Calibri"/>
              </a:rPr>
              <a:t> </a:t>
            </a:r>
            <a:r>
              <a:rPr lang="fr-CA" b="1" spc="-50" noProof="0" dirty="0">
                <a:solidFill>
                  <a:srgbClr val="007569"/>
                </a:solidFill>
                <a:latin typeface="Calibri"/>
                <a:cs typeface="Calibri"/>
              </a:rPr>
              <a:t>»</a:t>
            </a:r>
          </a:p>
          <a:p>
            <a:pPr algn="ctr">
              <a:lnSpc>
                <a:spcPct val="100000"/>
              </a:lnSpc>
              <a:spcBef>
                <a:spcPts val="100"/>
              </a:spcBef>
            </a:pPr>
            <a:endParaRPr lang="fr-CA" b="1" spc="-50" dirty="0">
              <a:solidFill>
                <a:srgbClr val="007569"/>
              </a:solidFill>
              <a:latin typeface="Calibri"/>
              <a:cs typeface="Calibri"/>
            </a:endParaRPr>
          </a:p>
          <a:p>
            <a:pPr algn="ctr">
              <a:lnSpc>
                <a:spcPct val="100000"/>
              </a:lnSpc>
              <a:spcBef>
                <a:spcPts val="100"/>
              </a:spcBef>
            </a:pPr>
            <a:endParaRPr lang="fr-CA" b="1" spc="-50" dirty="0">
              <a:solidFill>
                <a:srgbClr val="007569"/>
              </a:solidFill>
              <a:latin typeface="Calibri"/>
              <a:cs typeface="Calibri"/>
            </a:endParaRPr>
          </a:p>
          <a:p>
            <a:pPr algn="l">
              <a:spcBef>
                <a:spcPts val="100"/>
              </a:spcBef>
            </a:pPr>
            <a:r>
              <a:rPr lang="fr-CA" sz="1800" b="1" noProof="0" dirty="0">
                <a:solidFill>
                  <a:srgbClr val="5FA056"/>
                </a:solidFill>
                <a:latin typeface="Calibri"/>
                <a:cs typeface="Calibri"/>
              </a:rPr>
              <a:t>3.</a:t>
            </a:r>
            <a:r>
              <a:rPr lang="fr-CA" sz="1800" b="1" spc="-10" noProof="0" dirty="0">
                <a:solidFill>
                  <a:srgbClr val="5FA056"/>
                </a:solidFill>
                <a:latin typeface="Calibri"/>
                <a:cs typeface="Calibri"/>
              </a:rPr>
              <a:t> </a:t>
            </a:r>
            <a:r>
              <a:rPr lang="fr-CA" sz="1800" spc="-10" noProof="0" dirty="0">
                <a:solidFill>
                  <a:srgbClr val="231F20"/>
                </a:solidFill>
                <a:latin typeface="Calibri"/>
                <a:cs typeface="Calibri"/>
              </a:rPr>
              <a:t>Identifiez</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les</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cinq</a:t>
            </a:r>
            <a:r>
              <a:rPr lang="fr-CA" sz="1800" spc="-10" noProof="0" dirty="0">
                <a:solidFill>
                  <a:srgbClr val="231F20"/>
                </a:solidFill>
                <a:latin typeface="Calibri"/>
                <a:cs typeface="Calibri"/>
              </a:rPr>
              <a:t> intervenantes</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et</a:t>
            </a:r>
            <a:r>
              <a:rPr lang="fr-CA" sz="1800" spc="-10" noProof="0" dirty="0">
                <a:solidFill>
                  <a:srgbClr val="231F20"/>
                </a:solidFill>
                <a:latin typeface="Calibri"/>
                <a:cs typeface="Calibri"/>
              </a:rPr>
              <a:t> intervenants,</a:t>
            </a:r>
            <a:r>
              <a:rPr lang="fr-CA" sz="1800" spc="-5" noProof="0" dirty="0">
                <a:solidFill>
                  <a:srgbClr val="231F20"/>
                </a:solidFill>
                <a:latin typeface="Calibri"/>
                <a:cs typeface="Calibri"/>
              </a:rPr>
              <a:t> </a:t>
            </a:r>
            <a:r>
              <a:rPr lang="fr-CA" sz="1800" noProof="0" dirty="0">
                <a:solidFill>
                  <a:srgbClr val="231F20"/>
                </a:solidFill>
                <a:latin typeface="Calibri"/>
                <a:cs typeface="Calibri"/>
              </a:rPr>
              <a:t>et</a:t>
            </a:r>
            <a:r>
              <a:rPr lang="fr-CA" sz="1800" spc="-10" noProof="0" dirty="0">
                <a:solidFill>
                  <a:srgbClr val="231F20"/>
                </a:solidFill>
                <a:latin typeface="Calibri"/>
                <a:cs typeface="Calibri"/>
              </a:rPr>
              <a:t> résumez</a:t>
            </a:r>
            <a:r>
              <a:rPr lang="fr-CA" sz="1800" spc="-15" noProof="0" dirty="0">
                <a:solidFill>
                  <a:srgbClr val="231F20"/>
                </a:solidFill>
                <a:latin typeface="Calibri"/>
                <a:cs typeface="Calibri"/>
              </a:rPr>
              <a:t> </a:t>
            </a:r>
            <a:r>
              <a:rPr lang="fr-CA" sz="1800" b="1" u="sng" noProof="0" dirty="0">
                <a:solidFill>
                  <a:srgbClr val="231F20"/>
                </a:solidFill>
                <a:latin typeface="Calibri"/>
                <a:cs typeface="Calibri"/>
              </a:rPr>
              <a:t>verbalement</a:t>
            </a:r>
            <a:r>
              <a:rPr lang="fr-CA" sz="1800" noProof="0" dirty="0">
                <a:solidFill>
                  <a:srgbClr val="231F20"/>
                </a:solidFill>
                <a:latin typeface="Calibri"/>
                <a:cs typeface="Calibri"/>
              </a:rPr>
              <a:t> les</a:t>
            </a:r>
            <a:r>
              <a:rPr lang="fr-CA" sz="1800" spc="-10" noProof="0" dirty="0">
                <a:solidFill>
                  <a:srgbClr val="231F20"/>
                </a:solidFill>
                <a:latin typeface="Calibri"/>
                <a:cs typeface="Calibri"/>
              </a:rPr>
              <a:t> </a:t>
            </a:r>
            <a:r>
              <a:rPr lang="fr-CA" sz="1800" noProof="0" dirty="0">
                <a:solidFill>
                  <a:srgbClr val="231F20"/>
                </a:solidFill>
                <a:latin typeface="Calibri"/>
                <a:cs typeface="Calibri"/>
              </a:rPr>
              <a:t>propos</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de</a:t>
            </a:r>
            <a:r>
              <a:rPr lang="fr-CA" sz="1800" spc="-10" noProof="0" dirty="0">
                <a:solidFill>
                  <a:srgbClr val="231F20"/>
                </a:solidFill>
                <a:latin typeface="Calibri"/>
                <a:cs typeface="Calibri"/>
              </a:rPr>
              <a:t> chacun.</a:t>
            </a:r>
            <a:endParaRPr lang="fr-CA" sz="1800" noProof="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3764112250"/>
              </p:ext>
            </p:extLst>
          </p:nvPr>
        </p:nvGraphicFramePr>
        <p:xfrm>
          <a:off x="1233153" y="2057400"/>
          <a:ext cx="12218458" cy="5486398"/>
        </p:xfrm>
        <a:graphic>
          <a:graphicData uri="http://schemas.openxmlformats.org/drawingml/2006/table">
            <a:tbl>
              <a:tblPr firstRow="1" bandRow="1">
                <a:tableStyleId>{2D5ABB26-0587-4C30-8999-92F81FD0307C}</a:tableStyleId>
              </a:tblPr>
              <a:tblGrid>
                <a:gridCol w="1626657">
                  <a:extLst>
                    <a:ext uri="{9D8B030D-6E8A-4147-A177-3AD203B41FA5}">
                      <a16:colId xmlns:a16="http://schemas.microsoft.com/office/drawing/2014/main" val="20000"/>
                    </a:ext>
                  </a:extLst>
                </a:gridCol>
                <a:gridCol w="2761220">
                  <a:extLst>
                    <a:ext uri="{9D8B030D-6E8A-4147-A177-3AD203B41FA5}">
                      <a16:colId xmlns:a16="http://schemas.microsoft.com/office/drawing/2014/main" val="20001"/>
                    </a:ext>
                  </a:extLst>
                </a:gridCol>
                <a:gridCol w="7830581">
                  <a:extLst>
                    <a:ext uri="{9D8B030D-6E8A-4147-A177-3AD203B41FA5}">
                      <a16:colId xmlns:a16="http://schemas.microsoft.com/office/drawing/2014/main" val="20002"/>
                    </a:ext>
                  </a:extLst>
                </a:gridCol>
              </a:tblGrid>
              <a:tr h="382769">
                <a:tc>
                  <a:txBody>
                    <a:bodyPr/>
                    <a:lstStyle/>
                    <a:p>
                      <a:pPr marL="1270" algn="ctr">
                        <a:lnSpc>
                          <a:spcPct val="100000"/>
                        </a:lnSpc>
                        <a:spcBef>
                          <a:spcPts val="625"/>
                        </a:spcBef>
                      </a:pPr>
                      <a:r>
                        <a:rPr lang="fr-CA" sz="1700" spc="-25" noProof="0" dirty="0">
                          <a:solidFill>
                            <a:srgbClr val="FFFFFF"/>
                          </a:solidFill>
                          <a:latin typeface="Calibri"/>
                          <a:cs typeface="Calibri"/>
                        </a:rPr>
                        <a:t>Nom</a:t>
                      </a:r>
                      <a:endParaRPr lang="fr-CA" sz="1700" noProof="0" dirty="0">
                        <a:latin typeface="Calibri"/>
                        <a:cs typeface="Calibri"/>
                      </a:endParaRPr>
                    </a:p>
                  </a:txBody>
                  <a:tcPr marL="0" marR="0" marT="79375" marB="0">
                    <a:lnR w="9525">
                      <a:solidFill>
                        <a:srgbClr val="FFFFFF"/>
                      </a:solidFill>
                      <a:prstDash val="solid"/>
                    </a:lnR>
                    <a:solidFill>
                      <a:srgbClr val="007569"/>
                    </a:solidFill>
                  </a:tcPr>
                </a:tc>
                <a:tc>
                  <a:txBody>
                    <a:bodyPr/>
                    <a:lstStyle/>
                    <a:p>
                      <a:pPr marL="349885">
                        <a:lnSpc>
                          <a:spcPct val="100000"/>
                        </a:lnSpc>
                        <a:spcBef>
                          <a:spcPts val="625"/>
                        </a:spcBef>
                      </a:pPr>
                      <a:r>
                        <a:rPr lang="fr-CA" sz="1700" spc="-10" noProof="0" dirty="0">
                          <a:solidFill>
                            <a:srgbClr val="FFFFFF"/>
                          </a:solidFill>
                          <a:latin typeface="Calibri"/>
                          <a:cs typeface="Calibri"/>
                        </a:rPr>
                        <a:t>Fonction/rôle</a:t>
                      </a:r>
                      <a:endParaRPr lang="fr-CA" sz="1700" noProof="0" dirty="0">
                        <a:latin typeface="Calibri"/>
                        <a:cs typeface="Calibri"/>
                      </a:endParaRPr>
                    </a:p>
                  </a:txBody>
                  <a:tcPr marL="0" marR="0" marT="79375" marB="0">
                    <a:lnL w="9525">
                      <a:solidFill>
                        <a:srgbClr val="FFFFFF"/>
                      </a:solidFill>
                      <a:prstDash val="solid"/>
                    </a:lnL>
                    <a:lnR w="9525">
                      <a:solidFill>
                        <a:srgbClr val="FFFFFF"/>
                      </a:solidFill>
                      <a:prstDash val="solid"/>
                    </a:lnR>
                    <a:solidFill>
                      <a:srgbClr val="007569"/>
                    </a:solidFill>
                  </a:tcPr>
                </a:tc>
                <a:tc>
                  <a:txBody>
                    <a:bodyPr/>
                    <a:lstStyle/>
                    <a:p>
                      <a:pPr marL="1270" algn="ctr">
                        <a:lnSpc>
                          <a:spcPct val="100000"/>
                        </a:lnSpc>
                        <a:spcBef>
                          <a:spcPts val="625"/>
                        </a:spcBef>
                      </a:pPr>
                      <a:r>
                        <a:rPr lang="fr-CA" sz="1700" spc="-10" noProof="0" dirty="0">
                          <a:solidFill>
                            <a:srgbClr val="FFFFFF"/>
                          </a:solidFill>
                          <a:latin typeface="Calibri"/>
                          <a:cs typeface="Calibri"/>
                        </a:rPr>
                        <a:t>Résumé</a:t>
                      </a:r>
                      <a:r>
                        <a:rPr lang="fr-CA" sz="1700" spc="-15" noProof="0" dirty="0">
                          <a:solidFill>
                            <a:srgbClr val="FFFFFF"/>
                          </a:solidFill>
                          <a:latin typeface="Calibri"/>
                          <a:cs typeface="Calibri"/>
                        </a:rPr>
                        <a:t> </a:t>
                      </a:r>
                      <a:r>
                        <a:rPr lang="fr-CA" sz="1700" noProof="0" dirty="0">
                          <a:solidFill>
                            <a:srgbClr val="FFFFFF"/>
                          </a:solidFill>
                          <a:latin typeface="Calibri"/>
                          <a:cs typeface="Calibri"/>
                        </a:rPr>
                        <a:t>des</a:t>
                      </a:r>
                      <a:r>
                        <a:rPr lang="fr-CA" sz="1700" spc="-15" noProof="0" dirty="0">
                          <a:solidFill>
                            <a:srgbClr val="FFFFFF"/>
                          </a:solidFill>
                          <a:latin typeface="Calibri"/>
                          <a:cs typeface="Calibri"/>
                        </a:rPr>
                        <a:t> </a:t>
                      </a:r>
                      <a:r>
                        <a:rPr lang="fr-CA" sz="1700" spc="-10" noProof="0" dirty="0">
                          <a:solidFill>
                            <a:srgbClr val="FFFFFF"/>
                          </a:solidFill>
                          <a:latin typeface="Calibri"/>
                          <a:cs typeface="Calibri"/>
                        </a:rPr>
                        <a:t>propos (dans vos mots)</a:t>
                      </a:r>
                      <a:endParaRPr lang="fr-CA" sz="1700" noProof="0" dirty="0">
                        <a:latin typeface="Calibri"/>
                        <a:cs typeface="Calibri"/>
                      </a:endParaRPr>
                    </a:p>
                  </a:txBody>
                  <a:tcPr marL="0" marR="0" marT="79375" marB="0">
                    <a:lnL w="9525">
                      <a:solidFill>
                        <a:srgbClr val="FFFFFF"/>
                      </a:solidFill>
                      <a:prstDash val="solid"/>
                    </a:lnL>
                    <a:solidFill>
                      <a:srgbClr val="007569"/>
                    </a:solidFill>
                  </a:tcPr>
                </a:tc>
                <a:extLst>
                  <a:ext uri="{0D108BD9-81ED-4DB2-BD59-A6C34878D82A}">
                    <a16:rowId xmlns:a16="http://schemas.microsoft.com/office/drawing/2014/main" val="10000"/>
                  </a:ext>
                </a:extLst>
              </a:tr>
              <a:tr h="647227">
                <a:tc>
                  <a:txBody>
                    <a:bodyPr/>
                    <a:lstStyle/>
                    <a:p>
                      <a:pPr marL="114300" marR="0" lvl="0" indent="0" defTabSz="914400" eaLnBrk="1" fontAlgn="auto" latinLnBrk="0" hangingPunct="1">
                        <a:lnSpc>
                          <a:spcPct val="100000"/>
                        </a:lnSpc>
                        <a:spcBef>
                          <a:spcPts val="575"/>
                        </a:spcBef>
                        <a:spcAft>
                          <a:spcPts val="0"/>
                        </a:spcAft>
                        <a:buClrTx/>
                        <a:buSzTx/>
                        <a:buFontTx/>
                        <a:buNone/>
                        <a:tabLst/>
                        <a:defRPr/>
                      </a:pPr>
                      <a:r>
                        <a:rPr lang="fr-CA" sz="1700" spc="-10" noProof="0" dirty="0">
                          <a:solidFill>
                            <a:srgbClr val="231F20"/>
                          </a:solidFill>
                          <a:latin typeface="+mn-lt"/>
                          <a:cs typeface="Calibri"/>
                        </a:rPr>
                        <a:t>Personne </a:t>
                      </a:r>
                      <a:r>
                        <a:rPr lang="fr-CA" sz="1700" noProof="0" dirty="0">
                          <a:solidFill>
                            <a:srgbClr val="231F20"/>
                          </a:solidFill>
                          <a:latin typeface="+mn-lt"/>
                          <a:cs typeface="Calibri"/>
                        </a:rPr>
                        <a:t>1</a:t>
                      </a:r>
                      <a:r>
                        <a:rPr lang="fr-CA" sz="1700" spc="-5" noProof="0" dirty="0">
                          <a:solidFill>
                            <a:srgbClr val="231F20"/>
                          </a:solidFill>
                          <a:latin typeface="+mn-lt"/>
                          <a:cs typeface="Calibri"/>
                        </a:rPr>
                        <a:t> </a:t>
                      </a:r>
                      <a:r>
                        <a:rPr lang="fr-CA" sz="1700" spc="-50" noProof="0" dirty="0">
                          <a:solidFill>
                            <a:srgbClr val="231F20"/>
                          </a:solidFill>
                          <a:latin typeface="+mn-lt"/>
                          <a:cs typeface="Calibri"/>
                        </a:rPr>
                        <a:t>:</a:t>
                      </a:r>
                      <a:endParaRPr lang="fr-CA" sz="1700" noProof="0" dirty="0">
                        <a:latin typeface="+mn-lt"/>
                        <a:cs typeface="Calibri"/>
                      </a:endParaRPr>
                    </a:p>
                  </a:txBody>
                  <a:tcPr marL="0" marR="0" marT="73025" marB="0">
                    <a:lnL w="6350">
                      <a:solidFill>
                        <a:srgbClr val="007569"/>
                      </a:solidFill>
                      <a:prstDash val="solid"/>
                    </a:lnL>
                    <a:lnR w="9525" cap="flat" cmpd="sng" algn="ctr">
                      <a:solidFill>
                        <a:srgbClr val="007569"/>
                      </a:solidFill>
                      <a:prstDash val="solid"/>
                      <a:round/>
                      <a:headEnd type="none" w="med" len="med"/>
                      <a:tailEnd type="none" w="med" len="med"/>
                    </a:lnR>
                    <a:lnB w="9525" cap="flat" cmpd="sng" algn="ctr">
                      <a:solidFill>
                        <a:srgbClr val="007569"/>
                      </a:solidFill>
                      <a:prstDash val="solid"/>
                      <a:round/>
                      <a:headEnd type="none" w="med" len="med"/>
                      <a:tailEnd type="none" w="med" len="med"/>
                    </a:lnB>
                  </a:tcPr>
                </a:tc>
                <a:tc>
                  <a:txBody>
                    <a:bodyPr/>
                    <a:lstStyle/>
                    <a:p>
                      <a:pPr marL="112395" marR="186055" lvl="0" indent="0" defTabSz="914400" eaLnBrk="1" fontAlgn="auto" latinLnBrk="0" hangingPunct="1">
                        <a:lnSpc>
                          <a:spcPct val="100000"/>
                        </a:lnSpc>
                        <a:spcBef>
                          <a:spcPts val="550"/>
                        </a:spcBef>
                        <a:spcAft>
                          <a:spcPts val="0"/>
                        </a:spcAft>
                        <a:buClrTx/>
                        <a:buSzTx/>
                        <a:buFontTx/>
                        <a:buNone/>
                        <a:tabLst/>
                        <a:defRPr/>
                      </a:pPr>
                      <a:endParaRPr lang="fr-CA" sz="1700" noProof="0" dirty="0">
                        <a:latin typeface="+mn-lt"/>
                        <a:cs typeface="Calibri"/>
                      </a:endParaRPr>
                    </a:p>
                  </a:txBody>
                  <a:tcPr marL="0" marR="0" marT="69850" marB="0">
                    <a:lnL w="9525" cap="flat" cmpd="sng" algn="ctr">
                      <a:solidFill>
                        <a:srgbClr val="007569"/>
                      </a:solidFill>
                      <a:prstDash val="solid"/>
                      <a:round/>
                      <a:headEnd type="none" w="med" len="med"/>
                      <a:tailEnd type="none" w="med" len="med"/>
                    </a:lnL>
                    <a:lnR w="9525" cap="flat" cmpd="sng" algn="ctr">
                      <a:solidFill>
                        <a:srgbClr val="007569"/>
                      </a:solidFill>
                      <a:prstDash val="solid"/>
                      <a:round/>
                      <a:headEnd type="none" w="med" len="med"/>
                      <a:tailEnd type="none" w="med" len="med"/>
                    </a:lnR>
                    <a:lnB w="9525" cap="flat" cmpd="sng" algn="ctr">
                      <a:solidFill>
                        <a:srgbClr val="007569"/>
                      </a:solidFill>
                      <a:prstDash val="solid"/>
                      <a:round/>
                      <a:headEnd type="none" w="med" len="med"/>
                      <a:tailEnd type="none" w="med" len="med"/>
                    </a:lnB>
                  </a:tcPr>
                </a:tc>
                <a:tc>
                  <a:txBody>
                    <a:bodyPr/>
                    <a:lstStyle/>
                    <a:p>
                      <a:pPr marL="112395" marR="177165" lvl="0" indent="0" defTabSz="914400" eaLnBrk="1" fontAlgn="auto" latinLnBrk="0" hangingPunct="1">
                        <a:lnSpc>
                          <a:spcPts val="1400"/>
                        </a:lnSpc>
                        <a:spcBef>
                          <a:spcPts val="0"/>
                        </a:spcBef>
                        <a:spcAft>
                          <a:spcPts val="0"/>
                        </a:spcAft>
                        <a:buClrTx/>
                        <a:buSzTx/>
                        <a:buFontTx/>
                        <a:buNone/>
                        <a:tabLst/>
                        <a:defRPr/>
                      </a:pPr>
                      <a:endParaRPr lang="fr-CA" sz="1600" noProof="0" dirty="0">
                        <a:latin typeface="+mn-lt"/>
                        <a:cs typeface="Calibri"/>
                      </a:endParaRPr>
                    </a:p>
                  </a:txBody>
                  <a:tcPr marL="0" marR="0" marT="80010" marB="0">
                    <a:lnL w="9525" cap="flat" cmpd="sng" algn="ctr">
                      <a:solidFill>
                        <a:srgbClr val="007569"/>
                      </a:solidFill>
                      <a:prstDash val="solid"/>
                      <a:round/>
                      <a:headEnd type="none" w="med" len="med"/>
                      <a:tailEnd type="none" w="med" len="med"/>
                    </a:lnL>
                    <a:lnR w="6350">
                      <a:solidFill>
                        <a:srgbClr val="007569"/>
                      </a:solidFill>
                      <a:prstDash val="solid"/>
                    </a:lnR>
                    <a:lnB w="9525" cap="flat" cmpd="sng" algn="ctr">
                      <a:solidFill>
                        <a:srgbClr val="007569"/>
                      </a:solidFill>
                      <a:prstDash val="solid"/>
                      <a:round/>
                      <a:headEnd type="none" w="med" len="med"/>
                      <a:tailEnd type="none" w="med" len="med"/>
                    </a:lnB>
                  </a:tcPr>
                </a:tc>
                <a:extLst>
                  <a:ext uri="{0D108BD9-81ED-4DB2-BD59-A6C34878D82A}">
                    <a16:rowId xmlns:a16="http://schemas.microsoft.com/office/drawing/2014/main" val="3761976712"/>
                  </a:ext>
                </a:extLst>
              </a:tr>
              <a:tr h="462106">
                <a:tc>
                  <a:txBody>
                    <a:bodyPr/>
                    <a:lstStyle/>
                    <a:p>
                      <a:pPr marL="114300">
                        <a:lnSpc>
                          <a:spcPct val="100000"/>
                        </a:lnSpc>
                        <a:spcBef>
                          <a:spcPts val="575"/>
                        </a:spcBef>
                      </a:pPr>
                      <a:r>
                        <a:rPr lang="fr-CA" sz="1700" spc="-10" noProof="0" dirty="0">
                          <a:solidFill>
                            <a:srgbClr val="231F20"/>
                          </a:solidFill>
                          <a:latin typeface="Calibri"/>
                          <a:cs typeface="Calibri"/>
                        </a:rPr>
                        <a:t>Personne </a:t>
                      </a:r>
                      <a:r>
                        <a:rPr lang="fr-CA" sz="1700" noProof="0" dirty="0">
                          <a:solidFill>
                            <a:srgbClr val="231F20"/>
                          </a:solidFill>
                          <a:latin typeface="Calibri"/>
                          <a:cs typeface="Calibri"/>
                        </a:rPr>
                        <a:t>2</a:t>
                      </a:r>
                      <a:r>
                        <a:rPr lang="fr-CA" sz="1700" spc="-5" noProof="0" dirty="0">
                          <a:solidFill>
                            <a:srgbClr val="231F20"/>
                          </a:solidFill>
                          <a:latin typeface="Calibri"/>
                          <a:cs typeface="Calibri"/>
                        </a:rPr>
                        <a:t> </a:t>
                      </a:r>
                      <a:r>
                        <a:rPr lang="fr-CA" sz="1700" spc="-50" noProof="0" dirty="0">
                          <a:solidFill>
                            <a:srgbClr val="231F20"/>
                          </a:solidFill>
                          <a:latin typeface="Calibri"/>
                          <a:cs typeface="Calibri"/>
                        </a:rPr>
                        <a:t>:</a:t>
                      </a:r>
                      <a:endParaRPr lang="fr-CA" sz="1700" noProof="0" dirty="0">
                        <a:latin typeface="Calibri"/>
                        <a:cs typeface="Calibri"/>
                      </a:endParaRPr>
                    </a:p>
                  </a:txBody>
                  <a:tcPr marL="0" marR="0" marT="73025" marB="0">
                    <a:lnL w="6350">
                      <a:solidFill>
                        <a:srgbClr val="007569"/>
                      </a:solidFill>
                      <a:prstDash val="solid"/>
                    </a:lnL>
                    <a:lnR w="9525">
                      <a:solidFill>
                        <a:srgbClr val="007569"/>
                      </a:solidFill>
                      <a:prstDash val="solid"/>
                    </a:lnR>
                    <a:lnT w="9525" cap="flat" cmpd="sng" algn="ctr">
                      <a:solidFill>
                        <a:srgbClr val="007569"/>
                      </a:solidFill>
                      <a:prstDash val="solid"/>
                      <a:round/>
                      <a:headEnd type="none" w="med" len="med"/>
                      <a:tailEnd type="none" w="med" len="med"/>
                    </a:lnT>
                  </a:tcPr>
                </a:tc>
                <a:tc rowSpan="2">
                  <a:txBody>
                    <a:bodyPr/>
                    <a:lstStyle/>
                    <a:p>
                      <a:pPr marL="112395" marR="186055">
                        <a:lnSpc>
                          <a:spcPct val="100000"/>
                        </a:lnSpc>
                        <a:spcBef>
                          <a:spcPts val="550"/>
                        </a:spcBef>
                      </a:pPr>
                      <a:endParaRPr lang="fr-CA" sz="1700" noProof="0" dirty="0">
                        <a:latin typeface="Calibri"/>
                        <a:cs typeface="Calibri"/>
                      </a:endParaRPr>
                    </a:p>
                  </a:txBody>
                  <a:tcPr marL="0" marR="0" marT="69850" marB="0">
                    <a:lnL w="9525">
                      <a:solidFill>
                        <a:srgbClr val="007569"/>
                      </a:solidFill>
                      <a:prstDash val="solid"/>
                    </a:lnL>
                    <a:lnR w="9525">
                      <a:solidFill>
                        <a:srgbClr val="007569"/>
                      </a:solidFill>
                      <a:prstDash val="solid"/>
                    </a:lnR>
                    <a:lnT w="9525" cap="flat" cmpd="sng" algn="ctr">
                      <a:solidFill>
                        <a:srgbClr val="007569"/>
                      </a:solidFill>
                      <a:prstDash val="solid"/>
                      <a:round/>
                      <a:headEnd type="none" w="med" len="med"/>
                      <a:tailEnd type="none" w="med" len="med"/>
                    </a:lnT>
                    <a:lnB w="9525">
                      <a:solidFill>
                        <a:srgbClr val="007569"/>
                      </a:solidFill>
                      <a:prstDash val="solid"/>
                    </a:lnB>
                  </a:tcPr>
                </a:tc>
                <a:tc rowSpan="2">
                  <a:txBody>
                    <a:bodyPr/>
                    <a:lstStyle/>
                    <a:p>
                      <a:pPr marL="112395" marR="180975">
                        <a:lnSpc>
                          <a:spcPts val="1400"/>
                        </a:lnSpc>
                        <a:spcBef>
                          <a:spcPts val="630"/>
                        </a:spcBef>
                      </a:pPr>
                      <a:endParaRPr lang="fr-CA" sz="1600" noProof="0" dirty="0">
                        <a:latin typeface="Calibri"/>
                        <a:cs typeface="Calibri"/>
                      </a:endParaRPr>
                    </a:p>
                  </a:txBody>
                  <a:tcPr marL="0" marR="0" marT="80010" marB="0">
                    <a:lnL w="9525">
                      <a:solidFill>
                        <a:srgbClr val="007569"/>
                      </a:solidFill>
                      <a:prstDash val="solid"/>
                    </a:lnL>
                    <a:lnR w="6350">
                      <a:solidFill>
                        <a:srgbClr val="007569"/>
                      </a:solidFill>
                      <a:prstDash val="solid"/>
                    </a:lnR>
                    <a:lnT w="9525" cap="flat" cmpd="sng" algn="ctr">
                      <a:solidFill>
                        <a:srgbClr val="007569"/>
                      </a:solidFill>
                      <a:prstDash val="solid"/>
                      <a:round/>
                      <a:headEnd type="none" w="med" len="med"/>
                      <a:tailEnd type="none" w="med" len="med"/>
                    </a:lnT>
                    <a:lnB w="9525">
                      <a:solidFill>
                        <a:srgbClr val="007569"/>
                      </a:solidFill>
                      <a:prstDash val="solid"/>
                    </a:lnB>
                  </a:tcPr>
                </a:tc>
                <a:extLst>
                  <a:ext uri="{0D108BD9-81ED-4DB2-BD59-A6C34878D82A}">
                    <a16:rowId xmlns:a16="http://schemas.microsoft.com/office/drawing/2014/main" val="10001"/>
                  </a:ext>
                </a:extLst>
              </a:tr>
              <a:tr h="628437">
                <a:tc>
                  <a:txBody>
                    <a:bodyPr/>
                    <a:lstStyle/>
                    <a:p>
                      <a:pPr marL="111125">
                        <a:lnSpc>
                          <a:spcPct val="100000"/>
                        </a:lnSpc>
                      </a:pPr>
                      <a:endParaRPr lang="fr-CA" sz="1700" noProof="0" dirty="0">
                        <a:latin typeface="Calibri"/>
                        <a:cs typeface="Calibri"/>
                      </a:endParaRPr>
                    </a:p>
                  </a:txBody>
                  <a:tcPr marL="0" marR="0" marT="0" marB="0">
                    <a:lnL w="6350">
                      <a:solidFill>
                        <a:srgbClr val="007569"/>
                      </a:solidFill>
                      <a:prstDash val="solid"/>
                    </a:lnL>
                    <a:lnR w="9525">
                      <a:solidFill>
                        <a:srgbClr val="007569"/>
                      </a:solidFill>
                      <a:prstDash val="solid"/>
                    </a:lnR>
                    <a:lnB w="9525">
                      <a:solidFill>
                        <a:srgbClr val="007569"/>
                      </a:solidFill>
                      <a:prstDash val="solid"/>
                    </a:lnB>
                  </a:tcPr>
                </a:tc>
                <a:tc vMerge="1">
                  <a:txBody>
                    <a:bodyPr/>
                    <a:lstStyle/>
                    <a:p>
                      <a:endParaRPr/>
                    </a:p>
                  </a:txBody>
                  <a:tcPr marL="0" marR="0" marT="69850" marB="0">
                    <a:lnL w="9525">
                      <a:solidFill>
                        <a:srgbClr val="007569"/>
                      </a:solidFill>
                      <a:prstDash val="solid"/>
                    </a:lnL>
                    <a:lnR w="9525">
                      <a:solidFill>
                        <a:srgbClr val="007569"/>
                      </a:solidFill>
                      <a:prstDash val="solid"/>
                    </a:lnR>
                    <a:lnB w="9525">
                      <a:solidFill>
                        <a:srgbClr val="007569"/>
                      </a:solidFill>
                      <a:prstDash val="solid"/>
                    </a:lnB>
                  </a:tcPr>
                </a:tc>
                <a:tc vMerge="1">
                  <a:txBody>
                    <a:bodyPr/>
                    <a:lstStyle/>
                    <a:p>
                      <a:endParaRPr/>
                    </a:p>
                  </a:txBody>
                  <a:tcPr marL="0" marR="0" marT="80010" marB="0">
                    <a:lnL w="9525">
                      <a:solidFill>
                        <a:srgbClr val="007569"/>
                      </a:solidFill>
                      <a:prstDash val="solid"/>
                    </a:lnL>
                    <a:lnR w="6350">
                      <a:solidFill>
                        <a:srgbClr val="007569"/>
                      </a:solidFill>
                      <a:prstDash val="solid"/>
                    </a:lnR>
                    <a:lnB w="9525">
                      <a:solidFill>
                        <a:srgbClr val="007569"/>
                      </a:solidFill>
                      <a:prstDash val="solid"/>
                    </a:lnB>
                  </a:tcPr>
                </a:tc>
                <a:extLst>
                  <a:ext uri="{0D108BD9-81ED-4DB2-BD59-A6C34878D82A}">
                    <a16:rowId xmlns:a16="http://schemas.microsoft.com/office/drawing/2014/main" val="10002"/>
                  </a:ext>
                </a:extLst>
              </a:tr>
              <a:tr h="449161">
                <a:tc>
                  <a:txBody>
                    <a:bodyPr/>
                    <a:lstStyle/>
                    <a:p>
                      <a:pPr marL="114300">
                        <a:lnSpc>
                          <a:spcPct val="100000"/>
                        </a:lnSpc>
                        <a:spcBef>
                          <a:spcPts val="610"/>
                        </a:spcBef>
                      </a:pPr>
                      <a:r>
                        <a:rPr lang="fr-CA" sz="1700" spc="-10" noProof="0" dirty="0">
                          <a:solidFill>
                            <a:srgbClr val="231F20"/>
                          </a:solidFill>
                          <a:latin typeface="Calibri"/>
                          <a:cs typeface="Calibri"/>
                        </a:rPr>
                        <a:t>Personne </a:t>
                      </a:r>
                      <a:r>
                        <a:rPr lang="fr-CA" sz="1700" noProof="0" dirty="0">
                          <a:solidFill>
                            <a:srgbClr val="231F20"/>
                          </a:solidFill>
                          <a:latin typeface="Calibri"/>
                          <a:cs typeface="Calibri"/>
                        </a:rPr>
                        <a:t>3</a:t>
                      </a:r>
                      <a:r>
                        <a:rPr lang="fr-CA" sz="1700" spc="-5" noProof="0" dirty="0">
                          <a:solidFill>
                            <a:srgbClr val="231F20"/>
                          </a:solidFill>
                          <a:latin typeface="Calibri"/>
                          <a:cs typeface="Calibri"/>
                        </a:rPr>
                        <a:t> </a:t>
                      </a:r>
                      <a:r>
                        <a:rPr lang="fr-CA" sz="1700" spc="-50" noProof="0" dirty="0">
                          <a:solidFill>
                            <a:srgbClr val="231F20"/>
                          </a:solidFill>
                          <a:latin typeface="Calibri"/>
                          <a:cs typeface="Calibri"/>
                        </a:rPr>
                        <a:t>:</a:t>
                      </a:r>
                      <a:endParaRPr lang="fr-CA" sz="1700" noProof="0" dirty="0">
                        <a:latin typeface="Calibri"/>
                        <a:cs typeface="Calibri"/>
                      </a:endParaRPr>
                    </a:p>
                  </a:txBody>
                  <a:tcPr marL="0" marR="0" marT="77470" marB="0">
                    <a:lnL w="6350">
                      <a:solidFill>
                        <a:srgbClr val="007569"/>
                      </a:solidFill>
                      <a:prstDash val="solid"/>
                    </a:lnL>
                    <a:lnR w="9525">
                      <a:solidFill>
                        <a:srgbClr val="007569"/>
                      </a:solidFill>
                      <a:prstDash val="solid"/>
                    </a:lnR>
                    <a:lnT w="9525">
                      <a:solidFill>
                        <a:srgbClr val="007569"/>
                      </a:solidFill>
                      <a:prstDash val="solid"/>
                    </a:lnT>
                  </a:tcPr>
                </a:tc>
                <a:tc rowSpan="2">
                  <a:txBody>
                    <a:bodyPr/>
                    <a:lstStyle/>
                    <a:p>
                      <a:pPr marL="112395" marR="170815">
                        <a:lnSpc>
                          <a:spcPct val="100000"/>
                        </a:lnSpc>
                        <a:spcBef>
                          <a:spcPts val="585"/>
                        </a:spcBef>
                      </a:pPr>
                      <a:endParaRPr lang="fr-CA" sz="1700" noProof="0" dirty="0">
                        <a:latin typeface="Calibri"/>
                        <a:cs typeface="Calibri"/>
                      </a:endParaRPr>
                    </a:p>
                  </a:txBody>
                  <a:tcPr marL="0" marR="0" marT="74295" marB="0">
                    <a:lnL w="9525">
                      <a:solidFill>
                        <a:srgbClr val="007569"/>
                      </a:solidFill>
                      <a:prstDash val="solid"/>
                    </a:lnL>
                    <a:lnR w="9525">
                      <a:solidFill>
                        <a:srgbClr val="007569"/>
                      </a:solidFill>
                      <a:prstDash val="solid"/>
                    </a:lnR>
                    <a:lnT w="9525">
                      <a:solidFill>
                        <a:srgbClr val="007569"/>
                      </a:solidFill>
                      <a:prstDash val="solid"/>
                    </a:lnT>
                    <a:lnB w="9525">
                      <a:solidFill>
                        <a:srgbClr val="007569"/>
                      </a:solidFill>
                      <a:prstDash val="solid"/>
                    </a:lnB>
                  </a:tcPr>
                </a:tc>
                <a:tc rowSpan="2">
                  <a:txBody>
                    <a:bodyPr/>
                    <a:lstStyle/>
                    <a:p>
                      <a:pPr marL="112395" marR="252729">
                        <a:lnSpc>
                          <a:spcPts val="1400"/>
                        </a:lnSpc>
                        <a:spcBef>
                          <a:spcPts val="665"/>
                        </a:spcBef>
                      </a:pPr>
                      <a:endParaRPr lang="fr-CA" sz="1600" noProof="0" dirty="0">
                        <a:latin typeface="Calibri"/>
                        <a:cs typeface="Calibri"/>
                      </a:endParaRPr>
                    </a:p>
                  </a:txBody>
                  <a:tcPr marL="0" marR="0" marT="84455" marB="0">
                    <a:lnL w="9525">
                      <a:solidFill>
                        <a:srgbClr val="007569"/>
                      </a:solidFill>
                      <a:prstDash val="solid"/>
                    </a:lnL>
                    <a:lnR w="6350">
                      <a:solidFill>
                        <a:srgbClr val="007569"/>
                      </a:solidFill>
                      <a:prstDash val="solid"/>
                    </a:lnR>
                    <a:lnT w="9525">
                      <a:solidFill>
                        <a:srgbClr val="007569"/>
                      </a:solidFill>
                      <a:prstDash val="solid"/>
                    </a:lnT>
                    <a:lnB w="9525">
                      <a:solidFill>
                        <a:srgbClr val="007569"/>
                      </a:solidFill>
                      <a:prstDash val="solid"/>
                    </a:lnB>
                  </a:tcPr>
                </a:tc>
                <a:extLst>
                  <a:ext uri="{0D108BD9-81ED-4DB2-BD59-A6C34878D82A}">
                    <a16:rowId xmlns:a16="http://schemas.microsoft.com/office/drawing/2014/main" val="10003"/>
                  </a:ext>
                </a:extLst>
              </a:tr>
              <a:tr h="711950">
                <a:tc>
                  <a:txBody>
                    <a:bodyPr/>
                    <a:lstStyle/>
                    <a:p>
                      <a:pPr marL="111125">
                        <a:lnSpc>
                          <a:spcPct val="100000"/>
                        </a:lnSpc>
                      </a:pPr>
                      <a:endParaRPr lang="fr-CA" sz="1700" noProof="0" dirty="0">
                        <a:latin typeface="Calibri"/>
                        <a:cs typeface="Calibri"/>
                      </a:endParaRPr>
                    </a:p>
                  </a:txBody>
                  <a:tcPr marL="0" marR="0" marT="0" marB="0">
                    <a:lnL w="6350">
                      <a:solidFill>
                        <a:srgbClr val="007569"/>
                      </a:solidFill>
                      <a:prstDash val="solid"/>
                    </a:lnL>
                    <a:lnR w="9525">
                      <a:solidFill>
                        <a:srgbClr val="007569"/>
                      </a:solidFill>
                      <a:prstDash val="solid"/>
                    </a:lnR>
                    <a:lnB w="9525">
                      <a:solidFill>
                        <a:srgbClr val="007569"/>
                      </a:solidFill>
                      <a:prstDash val="solid"/>
                    </a:lnB>
                  </a:tcPr>
                </a:tc>
                <a:tc vMerge="1">
                  <a:txBody>
                    <a:bodyPr/>
                    <a:lstStyle/>
                    <a:p>
                      <a:endParaRPr dirty="0"/>
                    </a:p>
                  </a:txBody>
                  <a:tcPr marL="0" marR="0" marT="74295" marB="0">
                    <a:lnL w="9525">
                      <a:solidFill>
                        <a:srgbClr val="007569"/>
                      </a:solidFill>
                      <a:prstDash val="solid"/>
                    </a:lnL>
                    <a:lnR w="9525">
                      <a:solidFill>
                        <a:srgbClr val="007569"/>
                      </a:solidFill>
                      <a:prstDash val="solid"/>
                    </a:lnR>
                    <a:lnT w="9525">
                      <a:solidFill>
                        <a:srgbClr val="007569"/>
                      </a:solidFill>
                      <a:prstDash val="solid"/>
                    </a:lnT>
                    <a:lnB w="9525">
                      <a:solidFill>
                        <a:srgbClr val="007569"/>
                      </a:solidFill>
                      <a:prstDash val="solid"/>
                    </a:lnB>
                  </a:tcPr>
                </a:tc>
                <a:tc vMerge="1">
                  <a:txBody>
                    <a:bodyPr/>
                    <a:lstStyle/>
                    <a:p>
                      <a:endParaRPr/>
                    </a:p>
                  </a:txBody>
                  <a:tcPr marL="0" marR="0" marT="84455" marB="0">
                    <a:lnL w="9525">
                      <a:solidFill>
                        <a:srgbClr val="007569"/>
                      </a:solidFill>
                      <a:prstDash val="solid"/>
                    </a:lnL>
                    <a:lnR w="6350">
                      <a:solidFill>
                        <a:srgbClr val="007569"/>
                      </a:solidFill>
                      <a:prstDash val="solid"/>
                    </a:lnR>
                    <a:lnT w="9525">
                      <a:solidFill>
                        <a:srgbClr val="007569"/>
                      </a:solidFill>
                      <a:prstDash val="solid"/>
                    </a:lnT>
                    <a:lnB w="9525">
                      <a:solidFill>
                        <a:srgbClr val="007569"/>
                      </a:solidFill>
                      <a:prstDash val="solid"/>
                    </a:lnB>
                  </a:tcPr>
                </a:tc>
                <a:extLst>
                  <a:ext uri="{0D108BD9-81ED-4DB2-BD59-A6C34878D82A}">
                    <a16:rowId xmlns:a16="http://schemas.microsoft.com/office/drawing/2014/main" val="10004"/>
                  </a:ext>
                </a:extLst>
              </a:tr>
              <a:tr h="368850">
                <a:tc>
                  <a:txBody>
                    <a:bodyPr/>
                    <a:lstStyle/>
                    <a:p>
                      <a:pPr marL="114300">
                        <a:lnSpc>
                          <a:spcPct val="100000"/>
                        </a:lnSpc>
                        <a:spcBef>
                          <a:spcPts val="610"/>
                        </a:spcBef>
                      </a:pPr>
                      <a:r>
                        <a:rPr lang="fr-CA" sz="1700" spc="-10" noProof="0" dirty="0">
                          <a:solidFill>
                            <a:srgbClr val="231F20"/>
                          </a:solidFill>
                          <a:latin typeface="Calibri"/>
                          <a:cs typeface="Calibri"/>
                        </a:rPr>
                        <a:t>Personne </a:t>
                      </a:r>
                      <a:r>
                        <a:rPr lang="fr-CA" sz="1700" noProof="0" dirty="0">
                          <a:solidFill>
                            <a:srgbClr val="231F20"/>
                          </a:solidFill>
                          <a:latin typeface="Calibri"/>
                          <a:cs typeface="Calibri"/>
                        </a:rPr>
                        <a:t>4</a:t>
                      </a:r>
                      <a:r>
                        <a:rPr lang="fr-CA" sz="1700" spc="-5" noProof="0" dirty="0">
                          <a:solidFill>
                            <a:srgbClr val="231F20"/>
                          </a:solidFill>
                          <a:latin typeface="Calibri"/>
                          <a:cs typeface="Calibri"/>
                        </a:rPr>
                        <a:t> </a:t>
                      </a:r>
                      <a:r>
                        <a:rPr lang="fr-CA" sz="1700" spc="-50" noProof="0" dirty="0">
                          <a:solidFill>
                            <a:srgbClr val="231F20"/>
                          </a:solidFill>
                          <a:latin typeface="Calibri"/>
                          <a:cs typeface="Calibri"/>
                        </a:rPr>
                        <a:t>:</a:t>
                      </a:r>
                      <a:endParaRPr lang="fr-CA" sz="1700" noProof="0" dirty="0">
                        <a:latin typeface="Calibri"/>
                        <a:cs typeface="Calibri"/>
                      </a:endParaRPr>
                    </a:p>
                  </a:txBody>
                  <a:tcPr marL="0" marR="0" marT="77470" marB="0">
                    <a:lnL w="6350">
                      <a:solidFill>
                        <a:srgbClr val="007569"/>
                      </a:solidFill>
                      <a:prstDash val="solid"/>
                    </a:lnL>
                    <a:lnR w="9525">
                      <a:solidFill>
                        <a:srgbClr val="007569"/>
                      </a:solidFill>
                      <a:prstDash val="solid"/>
                    </a:lnR>
                    <a:lnT w="9525">
                      <a:solidFill>
                        <a:srgbClr val="007569"/>
                      </a:solidFill>
                      <a:prstDash val="solid"/>
                    </a:lnT>
                  </a:tcPr>
                </a:tc>
                <a:tc rowSpan="2">
                  <a:txBody>
                    <a:bodyPr/>
                    <a:lstStyle/>
                    <a:p>
                      <a:pPr marL="112395" marR="115570">
                        <a:lnSpc>
                          <a:spcPct val="100000"/>
                        </a:lnSpc>
                        <a:spcBef>
                          <a:spcPts val="585"/>
                        </a:spcBef>
                      </a:pPr>
                      <a:endParaRPr lang="fr-CA" sz="1700" noProof="0" dirty="0">
                        <a:latin typeface="Calibri"/>
                        <a:cs typeface="Calibri"/>
                      </a:endParaRPr>
                    </a:p>
                  </a:txBody>
                  <a:tcPr marL="0" marR="0" marT="74295" marB="0">
                    <a:lnL w="9525">
                      <a:solidFill>
                        <a:srgbClr val="007569"/>
                      </a:solidFill>
                      <a:prstDash val="solid"/>
                    </a:lnL>
                    <a:lnR w="9525">
                      <a:solidFill>
                        <a:srgbClr val="007569"/>
                      </a:solidFill>
                      <a:prstDash val="solid"/>
                    </a:lnR>
                    <a:lnT w="9525">
                      <a:solidFill>
                        <a:srgbClr val="007569"/>
                      </a:solidFill>
                      <a:prstDash val="solid"/>
                    </a:lnT>
                    <a:lnB w="9525">
                      <a:solidFill>
                        <a:srgbClr val="007569"/>
                      </a:solidFill>
                      <a:prstDash val="solid"/>
                    </a:lnB>
                  </a:tcPr>
                </a:tc>
                <a:tc rowSpan="2">
                  <a:txBody>
                    <a:bodyPr/>
                    <a:lstStyle/>
                    <a:p>
                      <a:pPr marL="112395" marR="356870">
                        <a:lnSpc>
                          <a:spcPts val="1400"/>
                        </a:lnSpc>
                        <a:spcBef>
                          <a:spcPts val="665"/>
                        </a:spcBef>
                      </a:pPr>
                      <a:endParaRPr lang="fr-CA" sz="1600" noProof="0" dirty="0">
                        <a:latin typeface="Calibri"/>
                        <a:cs typeface="Calibri"/>
                      </a:endParaRPr>
                    </a:p>
                  </a:txBody>
                  <a:tcPr marL="0" marR="0" marT="84455" marB="0">
                    <a:lnL w="9525">
                      <a:solidFill>
                        <a:srgbClr val="007569"/>
                      </a:solidFill>
                      <a:prstDash val="solid"/>
                    </a:lnL>
                    <a:lnR w="6350">
                      <a:solidFill>
                        <a:srgbClr val="007569"/>
                      </a:solidFill>
                      <a:prstDash val="solid"/>
                    </a:lnR>
                    <a:lnT w="9525">
                      <a:solidFill>
                        <a:srgbClr val="007569"/>
                      </a:solidFill>
                      <a:prstDash val="solid"/>
                    </a:lnT>
                    <a:lnB w="9525">
                      <a:solidFill>
                        <a:srgbClr val="007569"/>
                      </a:solidFill>
                      <a:prstDash val="solid"/>
                    </a:lnB>
                  </a:tcPr>
                </a:tc>
                <a:extLst>
                  <a:ext uri="{0D108BD9-81ED-4DB2-BD59-A6C34878D82A}">
                    <a16:rowId xmlns:a16="http://schemas.microsoft.com/office/drawing/2014/main" val="10005"/>
                  </a:ext>
                </a:extLst>
              </a:tr>
              <a:tr h="733524">
                <a:tc>
                  <a:txBody>
                    <a:bodyPr/>
                    <a:lstStyle/>
                    <a:p>
                      <a:pPr marL="111125">
                        <a:lnSpc>
                          <a:spcPct val="100000"/>
                        </a:lnSpc>
                      </a:pPr>
                      <a:endParaRPr lang="fr-CA" sz="1700" noProof="0" dirty="0">
                        <a:latin typeface="Calibri"/>
                        <a:cs typeface="Calibri"/>
                      </a:endParaRPr>
                    </a:p>
                  </a:txBody>
                  <a:tcPr marL="0" marR="0" marT="0" marB="0">
                    <a:lnL w="6350">
                      <a:solidFill>
                        <a:srgbClr val="007569"/>
                      </a:solidFill>
                      <a:prstDash val="solid"/>
                    </a:lnL>
                    <a:lnR w="9525">
                      <a:solidFill>
                        <a:srgbClr val="007569"/>
                      </a:solidFill>
                      <a:prstDash val="solid"/>
                    </a:lnR>
                    <a:lnB w="9525">
                      <a:solidFill>
                        <a:srgbClr val="007569"/>
                      </a:solidFill>
                      <a:prstDash val="solid"/>
                    </a:lnB>
                  </a:tcPr>
                </a:tc>
                <a:tc vMerge="1">
                  <a:txBody>
                    <a:bodyPr/>
                    <a:lstStyle/>
                    <a:p>
                      <a:endParaRPr/>
                    </a:p>
                  </a:txBody>
                  <a:tcPr marL="0" marR="0" marT="74295" marB="0">
                    <a:lnL w="9525">
                      <a:solidFill>
                        <a:srgbClr val="007569"/>
                      </a:solidFill>
                      <a:prstDash val="solid"/>
                    </a:lnL>
                    <a:lnR w="9525">
                      <a:solidFill>
                        <a:srgbClr val="007569"/>
                      </a:solidFill>
                      <a:prstDash val="solid"/>
                    </a:lnR>
                    <a:lnT w="9525">
                      <a:solidFill>
                        <a:srgbClr val="007569"/>
                      </a:solidFill>
                      <a:prstDash val="solid"/>
                    </a:lnT>
                    <a:lnB w="9525">
                      <a:solidFill>
                        <a:srgbClr val="007569"/>
                      </a:solidFill>
                      <a:prstDash val="solid"/>
                    </a:lnB>
                  </a:tcPr>
                </a:tc>
                <a:tc vMerge="1">
                  <a:txBody>
                    <a:bodyPr/>
                    <a:lstStyle/>
                    <a:p>
                      <a:endParaRPr/>
                    </a:p>
                  </a:txBody>
                  <a:tcPr marL="0" marR="0" marT="84455" marB="0">
                    <a:lnL w="9525">
                      <a:solidFill>
                        <a:srgbClr val="007569"/>
                      </a:solidFill>
                      <a:prstDash val="solid"/>
                    </a:lnL>
                    <a:lnR w="6350">
                      <a:solidFill>
                        <a:srgbClr val="007569"/>
                      </a:solidFill>
                      <a:prstDash val="solid"/>
                    </a:lnR>
                    <a:lnT w="9525">
                      <a:solidFill>
                        <a:srgbClr val="007569"/>
                      </a:solidFill>
                      <a:prstDash val="solid"/>
                    </a:lnT>
                    <a:lnB w="9525">
                      <a:solidFill>
                        <a:srgbClr val="007569"/>
                      </a:solidFill>
                      <a:prstDash val="solid"/>
                    </a:lnB>
                  </a:tcPr>
                </a:tc>
                <a:extLst>
                  <a:ext uri="{0D108BD9-81ED-4DB2-BD59-A6C34878D82A}">
                    <a16:rowId xmlns:a16="http://schemas.microsoft.com/office/drawing/2014/main" val="10006"/>
                  </a:ext>
                </a:extLst>
              </a:tr>
              <a:tr h="368850">
                <a:tc>
                  <a:txBody>
                    <a:bodyPr/>
                    <a:lstStyle/>
                    <a:p>
                      <a:pPr marL="114300">
                        <a:lnSpc>
                          <a:spcPct val="100000"/>
                        </a:lnSpc>
                        <a:spcBef>
                          <a:spcPts val="610"/>
                        </a:spcBef>
                      </a:pPr>
                      <a:r>
                        <a:rPr lang="fr-CA" sz="1700" spc="-10" noProof="0" dirty="0">
                          <a:solidFill>
                            <a:srgbClr val="231F20"/>
                          </a:solidFill>
                          <a:latin typeface="Calibri"/>
                          <a:cs typeface="Calibri"/>
                        </a:rPr>
                        <a:t>Personne </a:t>
                      </a:r>
                      <a:r>
                        <a:rPr lang="fr-CA" sz="1700" noProof="0" dirty="0">
                          <a:solidFill>
                            <a:srgbClr val="231F20"/>
                          </a:solidFill>
                          <a:latin typeface="Calibri"/>
                          <a:cs typeface="Calibri"/>
                        </a:rPr>
                        <a:t>5</a:t>
                      </a:r>
                      <a:r>
                        <a:rPr lang="fr-CA" sz="1700" spc="-5" noProof="0" dirty="0">
                          <a:solidFill>
                            <a:srgbClr val="231F20"/>
                          </a:solidFill>
                          <a:latin typeface="Calibri"/>
                          <a:cs typeface="Calibri"/>
                        </a:rPr>
                        <a:t> </a:t>
                      </a:r>
                      <a:r>
                        <a:rPr lang="fr-CA" sz="1700" spc="-50" noProof="0" dirty="0">
                          <a:solidFill>
                            <a:srgbClr val="231F20"/>
                          </a:solidFill>
                          <a:latin typeface="Calibri"/>
                          <a:cs typeface="Calibri"/>
                        </a:rPr>
                        <a:t>:</a:t>
                      </a:r>
                      <a:endParaRPr lang="fr-CA" sz="1700" noProof="0" dirty="0">
                        <a:latin typeface="Calibri"/>
                        <a:cs typeface="Calibri"/>
                      </a:endParaRPr>
                    </a:p>
                  </a:txBody>
                  <a:tcPr marL="0" marR="0" marT="77470" marB="0">
                    <a:lnL w="6350">
                      <a:solidFill>
                        <a:srgbClr val="007569"/>
                      </a:solidFill>
                      <a:prstDash val="solid"/>
                    </a:lnL>
                    <a:lnR w="9525">
                      <a:solidFill>
                        <a:srgbClr val="007569"/>
                      </a:solidFill>
                      <a:prstDash val="solid"/>
                    </a:lnR>
                    <a:lnT w="9525">
                      <a:solidFill>
                        <a:srgbClr val="007569"/>
                      </a:solidFill>
                      <a:prstDash val="solid"/>
                    </a:lnT>
                  </a:tcPr>
                </a:tc>
                <a:tc rowSpan="2">
                  <a:txBody>
                    <a:bodyPr/>
                    <a:lstStyle/>
                    <a:p>
                      <a:pPr marL="112395" marR="231140">
                        <a:lnSpc>
                          <a:spcPct val="100000"/>
                        </a:lnSpc>
                        <a:spcBef>
                          <a:spcPts val="585"/>
                        </a:spcBef>
                      </a:pPr>
                      <a:endParaRPr lang="fr-CA" sz="1700" noProof="0" dirty="0">
                        <a:latin typeface="Calibri"/>
                        <a:cs typeface="Calibri"/>
                      </a:endParaRPr>
                    </a:p>
                  </a:txBody>
                  <a:tcPr marL="0" marR="0" marT="74295" marB="0">
                    <a:lnL w="9525">
                      <a:solidFill>
                        <a:srgbClr val="007569"/>
                      </a:solidFill>
                      <a:prstDash val="solid"/>
                    </a:lnL>
                    <a:lnR w="9525">
                      <a:solidFill>
                        <a:srgbClr val="007569"/>
                      </a:solidFill>
                      <a:prstDash val="solid"/>
                    </a:lnR>
                    <a:lnT w="9525">
                      <a:solidFill>
                        <a:srgbClr val="007569"/>
                      </a:solidFill>
                      <a:prstDash val="solid"/>
                    </a:lnT>
                    <a:lnB w="6350">
                      <a:solidFill>
                        <a:srgbClr val="007569"/>
                      </a:solidFill>
                      <a:prstDash val="solid"/>
                    </a:lnB>
                  </a:tcPr>
                </a:tc>
                <a:tc rowSpan="2">
                  <a:txBody>
                    <a:bodyPr/>
                    <a:lstStyle/>
                    <a:p>
                      <a:pPr marL="112395" marR="172720">
                        <a:lnSpc>
                          <a:spcPts val="1400"/>
                        </a:lnSpc>
                        <a:spcBef>
                          <a:spcPts val="665"/>
                        </a:spcBef>
                      </a:pPr>
                      <a:endParaRPr lang="fr-CA" sz="1600" noProof="0" dirty="0">
                        <a:latin typeface="Calibri"/>
                        <a:cs typeface="Calibri"/>
                      </a:endParaRPr>
                    </a:p>
                  </a:txBody>
                  <a:tcPr marL="0" marR="0" marT="84455" marB="0">
                    <a:lnL w="9525">
                      <a:solidFill>
                        <a:srgbClr val="007569"/>
                      </a:solidFill>
                      <a:prstDash val="solid"/>
                    </a:lnL>
                    <a:lnR w="6350">
                      <a:solidFill>
                        <a:srgbClr val="007569"/>
                      </a:solidFill>
                      <a:prstDash val="solid"/>
                    </a:lnR>
                    <a:lnT w="9525">
                      <a:solidFill>
                        <a:srgbClr val="007569"/>
                      </a:solidFill>
                      <a:prstDash val="solid"/>
                    </a:lnT>
                    <a:lnB w="6350">
                      <a:solidFill>
                        <a:srgbClr val="007569"/>
                      </a:solidFill>
                      <a:prstDash val="solid"/>
                    </a:lnB>
                  </a:tcPr>
                </a:tc>
                <a:extLst>
                  <a:ext uri="{0D108BD9-81ED-4DB2-BD59-A6C34878D82A}">
                    <a16:rowId xmlns:a16="http://schemas.microsoft.com/office/drawing/2014/main" val="10007"/>
                  </a:ext>
                </a:extLst>
              </a:tr>
              <a:tr h="733524">
                <a:tc>
                  <a:txBody>
                    <a:bodyPr/>
                    <a:lstStyle/>
                    <a:p>
                      <a:pPr marL="111125">
                        <a:lnSpc>
                          <a:spcPct val="100000"/>
                        </a:lnSpc>
                      </a:pPr>
                      <a:endParaRPr lang="fr-CA" sz="1700" noProof="0" dirty="0">
                        <a:latin typeface="Calibri"/>
                        <a:cs typeface="Calibri"/>
                      </a:endParaRPr>
                    </a:p>
                  </a:txBody>
                  <a:tcPr marL="0" marR="0" marT="0" marB="0">
                    <a:lnL w="6350">
                      <a:solidFill>
                        <a:srgbClr val="007569"/>
                      </a:solidFill>
                      <a:prstDash val="solid"/>
                    </a:lnL>
                    <a:lnR w="9525">
                      <a:solidFill>
                        <a:srgbClr val="007569"/>
                      </a:solidFill>
                      <a:prstDash val="solid"/>
                    </a:lnR>
                    <a:lnB w="6350">
                      <a:solidFill>
                        <a:srgbClr val="007569"/>
                      </a:solidFill>
                      <a:prstDash val="solid"/>
                    </a:lnB>
                  </a:tcPr>
                </a:tc>
                <a:tc vMerge="1">
                  <a:txBody>
                    <a:bodyPr/>
                    <a:lstStyle/>
                    <a:p>
                      <a:endParaRPr/>
                    </a:p>
                  </a:txBody>
                  <a:tcPr marL="0" marR="0" marT="74295" marB="0">
                    <a:lnL w="9525">
                      <a:solidFill>
                        <a:srgbClr val="007569"/>
                      </a:solidFill>
                      <a:prstDash val="solid"/>
                    </a:lnL>
                    <a:lnR w="9525">
                      <a:solidFill>
                        <a:srgbClr val="007569"/>
                      </a:solidFill>
                      <a:prstDash val="solid"/>
                    </a:lnR>
                    <a:lnT w="9525">
                      <a:solidFill>
                        <a:srgbClr val="007569"/>
                      </a:solidFill>
                      <a:prstDash val="solid"/>
                    </a:lnT>
                    <a:lnB w="6350">
                      <a:solidFill>
                        <a:srgbClr val="007569"/>
                      </a:solidFill>
                      <a:prstDash val="solid"/>
                    </a:lnB>
                  </a:tcPr>
                </a:tc>
                <a:tc vMerge="1">
                  <a:txBody>
                    <a:bodyPr/>
                    <a:lstStyle/>
                    <a:p>
                      <a:endParaRPr/>
                    </a:p>
                  </a:txBody>
                  <a:tcPr marL="0" marR="0" marT="84455" marB="0">
                    <a:lnL w="9525">
                      <a:solidFill>
                        <a:srgbClr val="007569"/>
                      </a:solidFill>
                      <a:prstDash val="solid"/>
                    </a:lnL>
                    <a:lnR w="6350">
                      <a:solidFill>
                        <a:srgbClr val="007569"/>
                      </a:solidFill>
                      <a:prstDash val="solid"/>
                    </a:lnR>
                    <a:lnT w="9525">
                      <a:solidFill>
                        <a:srgbClr val="007569"/>
                      </a:solidFill>
                      <a:prstDash val="solid"/>
                    </a:lnT>
                    <a:lnB w="6350">
                      <a:solidFill>
                        <a:srgbClr val="007569"/>
                      </a:solidFill>
                      <a:prstDash val="solid"/>
                    </a:lnB>
                  </a:tcPr>
                </a:tc>
                <a:extLst>
                  <a:ext uri="{0D108BD9-81ED-4DB2-BD59-A6C34878D82A}">
                    <a16:rowId xmlns:a16="http://schemas.microsoft.com/office/drawing/2014/main" val="10008"/>
                  </a:ext>
                </a:extLst>
              </a:tr>
            </a:tbl>
          </a:graphicData>
        </a:graphic>
      </p:graphicFrame>
      <p:sp>
        <p:nvSpPr>
          <p:cNvPr id="4" name="ZoneTexte 3">
            <a:extLst>
              <a:ext uri="{FF2B5EF4-FFF2-40B4-BE49-F238E27FC236}">
                <a16:creationId xmlns:a16="http://schemas.microsoft.com/office/drawing/2014/main" id="{3EBAE5A0-34BD-4615-AACC-02D612BDE99E}"/>
              </a:ext>
            </a:extLst>
          </p:cNvPr>
          <p:cNvSpPr txBox="1"/>
          <p:nvPr/>
        </p:nvSpPr>
        <p:spPr>
          <a:xfrm>
            <a:off x="1164678" y="2743200"/>
            <a:ext cx="1654722" cy="353943"/>
          </a:xfrm>
          <a:prstGeom prst="rect">
            <a:avLst/>
          </a:prstGeom>
          <a:noFill/>
        </p:spPr>
        <p:txBody>
          <a:bodyPr wrap="square" rtlCol="0">
            <a:spAutoFit/>
          </a:bodyPr>
          <a:lstStyle/>
          <a:p>
            <a:pPr marL="114300" marR="0" lvl="0" indent="0" defTabSz="914400" eaLnBrk="1" fontAlgn="auto" latinLnBrk="0" hangingPunct="1">
              <a:lnSpc>
                <a:spcPct val="100000"/>
              </a:lnSpc>
              <a:spcBef>
                <a:spcPts val="575"/>
              </a:spcBef>
              <a:spcAft>
                <a:spcPts val="600"/>
              </a:spcAft>
              <a:buClrTx/>
              <a:buSzTx/>
              <a:buFontTx/>
              <a:buNone/>
              <a:tabLst/>
              <a:defRPr/>
            </a:pPr>
            <a:r>
              <a:rPr lang="fr-CA" sz="1700" i="1" dirty="0">
                <a:solidFill>
                  <a:srgbClr val="EF3D42"/>
                </a:solidFill>
                <a:latin typeface="+mn-lt"/>
                <a:cs typeface="Calibri"/>
              </a:rPr>
              <a:t>Michel</a:t>
            </a:r>
            <a:r>
              <a:rPr lang="fr-CA" sz="1700" i="1" spc="-30" dirty="0">
                <a:solidFill>
                  <a:srgbClr val="EF3D42"/>
                </a:solidFill>
                <a:latin typeface="+mn-lt"/>
                <a:cs typeface="Calibri"/>
              </a:rPr>
              <a:t> </a:t>
            </a:r>
            <a:r>
              <a:rPr lang="fr-CA" sz="1700" i="1" spc="-10" dirty="0">
                <a:solidFill>
                  <a:srgbClr val="EF3D42"/>
                </a:solidFill>
                <a:latin typeface="+mn-lt"/>
                <a:cs typeface="Calibri"/>
              </a:rPr>
              <a:t>Beaudet</a:t>
            </a:r>
            <a:endParaRPr lang="fr-CA" sz="1700" dirty="0">
              <a:latin typeface="+mn-lt"/>
              <a:cs typeface="Calibri"/>
            </a:endParaRPr>
          </a:p>
        </p:txBody>
      </p:sp>
      <p:sp>
        <p:nvSpPr>
          <p:cNvPr id="5" name="ZoneTexte 4">
            <a:extLst>
              <a:ext uri="{FF2B5EF4-FFF2-40B4-BE49-F238E27FC236}">
                <a16:creationId xmlns:a16="http://schemas.microsoft.com/office/drawing/2014/main" id="{FA4DAECC-1F90-3D0F-002E-179892E33FA7}"/>
              </a:ext>
            </a:extLst>
          </p:cNvPr>
          <p:cNvSpPr txBox="1"/>
          <p:nvPr/>
        </p:nvSpPr>
        <p:spPr>
          <a:xfrm>
            <a:off x="2819400" y="2481589"/>
            <a:ext cx="2667000" cy="615553"/>
          </a:xfrm>
          <a:prstGeom prst="rect">
            <a:avLst/>
          </a:prstGeom>
          <a:noFill/>
        </p:spPr>
        <p:txBody>
          <a:bodyPr wrap="square" rtlCol="0">
            <a:spAutoFit/>
          </a:bodyPr>
          <a:lstStyle/>
          <a:p>
            <a:pPr marL="112395" marR="186055" lvl="0" indent="0" defTabSz="914400" eaLnBrk="1" fontAlgn="auto" latinLnBrk="0" hangingPunct="1">
              <a:lnSpc>
                <a:spcPct val="100000"/>
              </a:lnSpc>
              <a:spcBef>
                <a:spcPts val="550"/>
              </a:spcBef>
              <a:spcAft>
                <a:spcPts val="0"/>
              </a:spcAft>
              <a:buClrTx/>
              <a:buSzTx/>
              <a:buFontTx/>
              <a:buNone/>
              <a:tabLst/>
              <a:defRPr/>
            </a:pPr>
            <a:r>
              <a:rPr lang="fr-CA" sz="1700" i="1" dirty="0">
                <a:solidFill>
                  <a:srgbClr val="EF3D42"/>
                </a:solidFill>
                <a:latin typeface="+mn-lt"/>
                <a:cs typeface="Calibri"/>
              </a:rPr>
              <a:t>Directeur</a:t>
            </a:r>
            <a:r>
              <a:rPr lang="fr-CA" sz="1700" i="1" spc="-30" dirty="0">
                <a:solidFill>
                  <a:srgbClr val="EF3D42"/>
                </a:solidFill>
                <a:latin typeface="+mn-lt"/>
                <a:cs typeface="Calibri"/>
              </a:rPr>
              <a:t> </a:t>
            </a:r>
            <a:r>
              <a:rPr lang="fr-CA" sz="1700" i="1" dirty="0">
                <a:solidFill>
                  <a:srgbClr val="EF3D42"/>
                </a:solidFill>
                <a:latin typeface="+mn-lt"/>
                <a:cs typeface="Calibri"/>
              </a:rPr>
              <a:t>–</a:t>
            </a:r>
            <a:r>
              <a:rPr lang="fr-CA" sz="1700" i="1" spc="-25" dirty="0">
                <a:solidFill>
                  <a:srgbClr val="EF3D42"/>
                </a:solidFill>
                <a:latin typeface="+mn-lt"/>
                <a:cs typeface="Calibri"/>
              </a:rPr>
              <a:t> </a:t>
            </a:r>
            <a:r>
              <a:rPr lang="fr-CA" sz="1700" i="1" spc="-10" dirty="0">
                <a:solidFill>
                  <a:srgbClr val="EF3D42"/>
                </a:solidFill>
                <a:latin typeface="+mn-lt"/>
                <a:cs typeface="Calibri"/>
              </a:rPr>
              <a:t>Soutien à l’exploitation du réseau</a:t>
            </a:r>
            <a:endParaRPr lang="fr-CA" sz="1700" dirty="0">
              <a:latin typeface="+mn-lt"/>
              <a:cs typeface="Calibri"/>
            </a:endParaRPr>
          </a:p>
        </p:txBody>
      </p:sp>
      <p:sp>
        <p:nvSpPr>
          <p:cNvPr id="6" name="ZoneTexte 5">
            <a:extLst>
              <a:ext uri="{FF2B5EF4-FFF2-40B4-BE49-F238E27FC236}">
                <a16:creationId xmlns:a16="http://schemas.microsoft.com/office/drawing/2014/main" id="{7715FFD5-BB78-ECBB-698E-7DD80C83EAC2}"/>
              </a:ext>
            </a:extLst>
          </p:cNvPr>
          <p:cNvSpPr txBox="1"/>
          <p:nvPr/>
        </p:nvSpPr>
        <p:spPr>
          <a:xfrm>
            <a:off x="1164678" y="3521331"/>
            <a:ext cx="1654722" cy="353943"/>
          </a:xfrm>
          <a:prstGeom prst="rect">
            <a:avLst/>
          </a:prstGeom>
          <a:noFill/>
        </p:spPr>
        <p:txBody>
          <a:bodyPr wrap="square" rtlCol="0">
            <a:spAutoFit/>
          </a:bodyPr>
          <a:lstStyle/>
          <a:p>
            <a:pPr marL="111125">
              <a:lnSpc>
                <a:spcPct val="100000"/>
              </a:lnSpc>
            </a:pPr>
            <a:r>
              <a:rPr lang="fr-CA" sz="1700" i="1" noProof="0" dirty="0">
                <a:solidFill>
                  <a:srgbClr val="EF3D42"/>
                </a:solidFill>
                <a:latin typeface="Calibri"/>
                <a:cs typeface="Calibri"/>
              </a:rPr>
              <a:t>Caroline </a:t>
            </a:r>
            <a:r>
              <a:rPr lang="fr-CA" sz="1700" i="1" spc="-10" noProof="0" dirty="0">
                <a:solidFill>
                  <a:srgbClr val="EF3D42"/>
                </a:solidFill>
                <a:latin typeface="Calibri"/>
                <a:cs typeface="Calibri"/>
              </a:rPr>
              <a:t>Boivin</a:t>
            </a:r>
            <a:endParaRPr lang="fr-CA" sz="1700" noProof="0" dirty="0">
              <a:latin typeface="Calibri"/>
              <a:cs typeface="Calibri"/>
            </a:endParaRPr>
          </a:p>
        </p:txBody>
      </p:sp>
      <p:sp>
        <p:nvSpPr>
          <p:cNvPr id="7" name="ZoneTexte 6">
            <a:extLst>
              <a:ext uri="{FF2B5EF4-FFF2-40B4-BE49-F238E27FC236}">
                <a16:creationId xmlns:a16="http://schemas.microsoft.com/office/drawing/2014/main" id="{A137BCF4-8D8D-73E6-D277-16ED677D3D56}"/>
              </a:ext>
            </a:extLst>
          </p:cNvPr>
          <p:cNvSpPr txBox="1"/>
          <p:nvPr/>
        </p:nvSpPr>
        <p:spPr>
          <a:xfrm>
            <a:off x="2805289" y="3161437"/>
            <a:ext cx="2667000" cy="877163"/>
          </a:xfrm>
          <a:prstGeom prst="rect">
            <a:avLst/>
          </a:prstGeom>
          <a:noFill/>
        </p:spPr>
        <p:txBody>
          <a:bodyPr wrap="square" rtlCol="0">
            <a:spAutoFit/>
          </a:bodyPr>
          <a:lstStyle/>
          <a:p>
            <a:pPr marL="112395" marR="186055">
              <a:lnSpc>
                <a:spcPct val="100000"/>
              </a:lnSpc>
              <a:spcBef>
                <a:spcPts val="550"/>
              </a:spcBef>
            </a:pPr>
            <a:r>
              <a:rPr lang="fr-CA" sz="1700" i="1" noProof="0" dirty="0">
                <a:solidFill>
                  <a:srgbClr val="EF3D42"/>
                </a:solidFill>
                <a:latin typeface="Calibri"/>
                <a:cs typeface="Calibri"/>
              </a:rPr>
              <a:t>Marraine de </a:t>
            </a:r>
            <a:r>
              <a:rPr lang="fr-CA" sz="1700" i="1" spc="-20" noProof="0" dirty="0" err="1">
                <a:solidFill>
                  <a:srgbClr val="EF3D42"/>
                </a:solidFill>
                <a:latin typeface="Calibri"/>
                <a:cs typeface="Calibri"/>
              </a:rPr>
              <a:t>Yetzy</a:t>
            </a:r>
            <a:r>
              <a:rPr lang="fr-CA" sz="1700" i="1" spc="-20" noProof="0" dirty="0">
                <a:solidFill>
                  <a:srgbClr val="EF3D42"/>
                </a:solidFill>
                <a:latin typeface="Calibri"/>
                <a:cs typeface="Calibri"/>
              </a:rPr>
              <a:t> </a:t>
            </a:r>
            <a:r>
              <a:rPr lang="fr-CA" sz="1700" i="1" noProof="0" dirty="0">
                <a:solidFill>
                  <a:srgbClr val="EF3D42"/>
                </a:solidFill>
                <a:latin typeface="Calibri"/>
                <a:cs typeface="Calibri"/>
              </a:rPr>
              <a:t>Carolina</a:t>
            </a:r>
            <a:r>
              <a:rPr lang="fr-CA" sz="1700" i="1" spc="-40" noProof="0" dirty="0">
                <a:solidFill>
                  <a:srgbClr val="EF3D42"/>
                </a:solidFill>
                <a:latin typeface="Calibri"/>
                <a:cs typeface="Calibri"/>
              </a:rPr>
              <a:t> </a:t>
            </a:r>
            <a:r>
              <a:rPr lang="fr-CA" sz="1700" i="1" spc="-10" noProof="0" dirty="0">
                <a:solidFill>
                  <a:srgbClr val="EF3D42"/>
                </a:solidFill>
                <a:latin typeface="Calibri"/>
                <a:cs typeface="Calibri"/>
              </a:rPr>
              <a:t>Ramirez </a:t>
            </a:r>
            <a:r>
              <a:rPr lang="fr-CA" sz="1700" i="1" noProof="0" dirty="0">
                <a:solidFill>
                  <a:srgbClr val="EF3D42"/>
                </a:solidFill>
                <a:latin typeface="Calibri"/>
                <a:cs typeface="Calibri"/>
              </a:rPr>
              <a:t>Levy</a:t>
            </a:r>
            <a:r>
              <a:rPr lang="fr-CA" sz="1700" i="1" spc="-25" noProof="0" dirty="0">
                <a:solidFill>
                  <a:srgbClr val="EF3D42"/>
                </a:solidFill>
                <a:latin typeface="Calibri"/>
                <a:cs typeface="Calibri"/>
              </a:rPr>
              <a:t> </a:t>
            </a:r>
            <a:r>
              <a:rPr lang="fr-CA" sz="1700" i="1" noProof="0" dirty="0">
                <a:solidFill>
                  <a:srgbClr val="EF3D42"/>
                </a:solidFill>
                <a:latin typeface="Calibri"/>
                <a:cs typeface="Calibri"/>
              </a:rPr>
              <a:t>et</a:t>
            </a:r>
            <a:r>
              <a:rPr lang="fr-CA" sz="1700" i="1" spc="-15" noProof="0" dirty="0">
                <a:solidFill>
                  <a:srgbClr val="EF3D42"/>
                </a:solidFill>
                <a:latin typeface="Calibri"/>
                <a:cs typeface="Calibri"/>
              </a:rPr>
              <a:t> </a:t>
            </a:r>
            <a:r>
              <a:rPr lang="fr-CA" sz="1700" i="1" noProof="0" dirty="0">
                <a:solidFill>
                  <a:srgbClr val="EF3D42"/>
                </a:solidFill>
                <a:latin typeface="Calibri"/>
                <a:cs typeface="Calibri"/>
              </a:rPr>
              <a:t>conseillère</a:t>
            </a:r>
            <a:r>
              <a:rPr lang="fr-CA" sz="1700" i="1" spc="-15" noProof="0" dirty="0">
                <a:solidFill>
                  <a:srgbClr val="EF3D42"/>
                </a:solidFill>
                <a:latin typeface="Calibri"/>
                <a:cs typeface="Calibri"/>
              </a:rPr>
              <a:t> </a:t>
            </a:r>
            <a:r>
              <a:rPr lang="fr-CA" sz="1700" i="1" spc="-50" noProof="0" dirty="0">
                <a:solidFill>
                  <a:srgbClr val="EF3D42"/>
                </a:solidFill>
                <a:latin typeface="Calibri"/>
                <a:cs typeface="Calibri"/>
              </a:rPr>
              <a:t>– </a:t>
            </a:r>
            <a:r>
              <a:rPr lang="fr-CA" sz="1700" i="1" spc="-10" noProof="0" dirty="0">
                <a:solidFill>
                  <a:srgbClr val="EF3D42"/>
                </a:solidFill>
                <a:latin typeface="Calibri"/>
                <a:cs typeface="Calibri"/>
              </a:rPr>
              <a:t>Stratégies</a:t>
            </a:r>
            <a:endParaRPr lang="fr-CA" sz="1700" noProof="0" dirty="0">
              <a:latin typeface="Calibri"/>
              <a:cs typeface="Calibri"/>
            </a:endParaRPr>
          </a:p>
        </p:txBody>
      </p:sp>
      <p:sp>
        <p:nvSpPr>
          <p:cNvPr id="8" name="ZoneTexte 7">
            <a:extLst>
              <a:ext uri="{FF2B5EF4-FFF2-40B4-BE49-F238E27FC236}">
                <a16:creationId xmlns:a16="http://schemas.microsoft.com/office/drawing/2014/main" id="{F02962AD-6C26-B381-08CD-B6D95FCB0D22}"/>
              </a:ext>
            </a:extLst>
          </p:cNvPr>
          <p:cNvSpPr txBox="1"/>
          <p:nvPr/>
        </p:nvSpPr>
        <p:spPr>
          <a:xfrm>
            <a:off x="1127989" y="4541964"/>
            <a:ext cx="1654722" cy="615553"/>
          </a:xfrm>
          <a:prstGeom prst="rect">
            <a:avLst/>
          </a:prstGeom>
          <a:noFill/>
        </p:spPr>
        <p:txBody>
          <a:bodyPr wrap="square" rtlCol="0">
            <a:spAutoFit/>
          </a:bodyPr>
          <a:lstStyle/>
          <a:p>
            <a:pPr marL="111125">
              <a:lnSpc>
                <a:spcPct val="100000"/>
              </a:lnSpc>
            </a:pPr>
            <a:r>
              <a:rPr lang="fr-CA" sz="1700" i="1" spc="-20" noProof="0" dirty="0" err="1">
                <a:solidFill>
                  <a:srgbClr val="EF3D42"/>
                </a:solidFill>
                <a:latin typeface="Calibri"/>
                <a:cs typeface="Calibri"/>
              </a:rPr>
              <a:t>Yetzi</a:t>
            </a:r>
            <a:r>
              <a:rPr lang="fr-CA" sz="1700" i="1" spc="-25" noProof="0" dirty="0">
                <a:solidFill>
                  <a:srgbClr val="EF3D42"/>
                </a:solidFill>
                <a:latin typeface="Calibri"/>
                <a:cs typeface="Calibri"/>
              </a:rPr>
              <a:t> </a:t>
            </a:r>
            <a:r>
              <a:rPr lang="fr-CA" sz="1700" i="1" spc="-10" noProof="0" dirty="0">
                <a:solidFill>
                  <a:srgbClr val="EF3D42"/>
                </a:solidFill>
                <a:latin typeface="Calibri"/>
                <a:cs typeface="Calibri"/>
              </a:rPr>
              <a:t>Carolina</a:t>
            </a:r>
            <a:endParaRPr lang="fr-CA" sz="1700" noProof="0" dirty="0">
              <a:latin typeface="Calibri"/>
              <a:cs typeface="Calibri"/>
            </a:endParaRPr>
          </a:p>
          <a:p>
            <a:pPr marL="111125">
              <a:lnSpc>
                <a:spcPct val="100000"/>
              </a:lnSpc>
            </a:pPr>
            <a:r>
              <a:rPr lang="fr-CA" sz="1700" i="1" noProof="0" dirty="0">
                <a:solidFill>
                  <a:srgbClr val="EF3D42"/>
                </a:solidFill>
                <a:latin typeface="Calibri"/>
                <a:cs typeface="Calibri"/>
              </a:rPr>
              <a:t>Ramirez</a:t>
            </a:r>
            <a:r>
              <a:rPr lang="fr-CA" sz="1700" i="1" spc="-25" noProof="0" dirty="0">
                <a:solidFill>
                  <a:srgbClr val="EF3D42"/>
                </a:solidFill>
                <a:latin typeface="Calibri"/>
                <a:cs typeface="Calibri"/>
              </a:rPr>
              <a:t> </a:t>
            </a:r>
            <a:r>
              <a:rPr lang="fr-CA" sz="1700" i="1" spc="-20" noProof="0" dirty="0">
                <a:solidFill>
                  <a:srgbClr val="EF3D42"/>
                </a:solidFill>
                <a:latin typeface="Calibri"/>
                <a:cs typeface="Calibri"/>
              </a:rPr>
              <a:t>Levy</a:t>
            </a:r>
            <a:endParaRPr lang="fr-CA" sz="1700" noProof="0" dirty="0">
              <a:latin typeface="Calibri"/>
              <a:cs typeface="Calibri"/>
            </a:endParaRPr>
          </a:p>
        </p:txBody>
      </p:sp>
      <p:sp>
        <p:nvSpPr>
          <p:cNvPr id="9" name="ZoneTexte 8">
            <a:extLst>
              <a:ext uri="{FF2B5EF4-FFF2-40B4-BE49-F238E27FC236}">
                <a16:creationId xmlns:a16="http://schemas.microsoft.com/office/drawing/2014/main" id="{AEB38AA0-6668-A998-EB1D-6FAD3AFA2023}"/>
              </a:ext>
            </a:extLst>
          </p:cNvPr>
          <p:cNvSpPr txBox="1"/>
          <p:nvPr/>
        </p:nvSpPr>
        <p:spPr>
          <a:xfrm>
            <a:off x="2851186" y="4283176"/>
            <a:ext cx="2400379" cy="877163"/>
          </a:xfrm>
          <a:prstGeom prst="rect">
            <a:avLst/>
          </a:prstGeom>
          <a:noFill/>
        </p:spPr>
        <p:txBody>
          <a:bodyPr wrap="square" rtlCol="0">
            <a:spAutoFit/>
          </a:bodyPr>
          <a:lstStyle/>
          <a:p>
            <a:pPr marL="112395" marR="170815">
              <a:lnSpc>
                <a:spcPct val="100000"/>
              </a:lnSpc>
              <a:spcBef>
                <a:spcPts val="585"/>
              </a:spcBef>
            </a:pPr>
            <a:r>
              <a:rPr lang="fr-CA" sz="1700" i="1" noProof="0" dirty="0">
                <a:solidFill>
                  <a:srgbClr val="EF3D42"/>
                </a:solidFill>
                <a:latin typeface="Calibri"/>
                <a:cs typeface="Calibri"/>
              </a:rPr>
              <a:t>Employée</a:t>
            </a:r>
            <a:r>
              <a:rPr lang="fr-CA" sz="1700" i="1" spc="-60" noProof="0" dirty="0">
                <a:solidFill>
                  <a:srgbClr val="EF3D42"/>
                </a:solidFill>
                <a:latin typeface="Calibri"/>
                <a:cs typeface="Calibri"/>
              </a:rPr>
              <a:t> </a:t>
            </a:r>
            <a:r>
              <a:rPr lang="fr-CA" sz="1700" i="1" spc="-10" noProof="0" dirty="0">
                <a:solidFill>
                  <a:srgbClr val="EF3D42"/>
                </a:solidFill>
                <a:latin typeface="Calibri"/>
                <a:cs typeface="Calibri"/>
              </a:rPr>
              <a:t>parrainée </a:t>
            </a:r>
            <a:r>
              <a:rPr lang="fr-CA" sz="1700" i="1" noProof="0" dirty="0">
                <a:solidFill>
                  <a:srgbClr val="EF3D42"/>
                </a:solidFill>
                <a:latin typeface="Calibri"/>
                <a:cs typeface="Calibri"/>
              </a:rPr>
              <a:t>et</a:t>
            </a:r>
            <a:r>
              <a:rPr lang="fr-CA" sz="1700" i="1" spc="-20" noProof="0" dirty="0">
                <a:solidFill>
                  <a:srgbClr val="EF3D42"/>
                </a:solidFill>
                <a:latin typeface="Calibri"/>
                <a:cs typeface="Calibri"/>
              </a:rPr>
              <a:t> </a:t>
            </a:r>
            <a:r>
              <a:rPr lang="fr-CA" sz="1700" i="1" noProof="0" dirty="0">
                <a:solidFill>
                  <a:srgbClr val="EF3D42"/>
                </a:solidFill>
                <a:latin typeface="Calibri"/>
                <a:cs typeface="Calibri"/>
              </a:rPr>
              <a:t>conseillère</a:t>
            </a:r>
            <a:r>
              <a:rPr lang="fr-CA" sz="1700" i="1" spc="-15" noProof="0" dirty="0">
                <a:solidFill>
                  <a:srgbClr val="EF3D42"/>
                </a:solidFill>
                <a:latin typeface="Calibri"/>
                <a:cs typeface="Calibri"/>
              </a:rPr>
              <a:t> </a:t>
            </a:r>
            <a:r>
              <a:rPr lang="fr-CA" sz="1700" i="1" spc="-50" noProof="0" dirty="0">
                <a:solidFill>
                  <a:srgbClr val="EF3D42"/>
                </a:solidFill>
                <a:latin typeface="Calibri"/>
                <a:cs typeface="Calibri"/>
              </a:rPr>
              <a:t>– </a:t>
            </a:r>
            <a:r>
              <a:rPr lang="fr-CA" sz="1700" i="1" noProof="0" dirty="0">
                <a:solidFill>
                  <a:srgbClr val="EF3D42"/>
                </a:solidFill>
                <a:latin typeface="Calibri"/>
                <a:cs typeface="Calibri"/>
              </a:rPr>
              <a:t>Soutien</a:t>
            </a:r>
            <a:r>
              <a:rPr lang="fr-CA" sz="1700" i="1" spc="-20" noProof="0" dirty="0">
                <a:solidFill>
                  <a:srgbClr val="EF3D42"/>
                </a:solidFill>
                <a:latin typeface="Calibri"/>
                <a:cs typeface="Calibri"/>
              </a:rPr>
              <a:t> </a:t>
            </a:r>
            <a:r>
              <a:rPr lang="fr-CA" sz="1700" i="1" noProof="0" dirty="0">
                <a:solidFill>
                  <a:srgbClr val="EF3D42"/>
                </a:solidFill>
                <a:latin typeface="Calibri"/>
                <a:cs typeface="Calibri"/>
              </a:rPr>
              <a:t>à</a:t>
            </a:r>
            <a:r>
              <a:rPr lang="fr-CA" sz="1700" i="1" spc="-15" noProof="0" dirty="0">
                <a:solidFill>
                  <a:srgbClr val="EF3D42"/>
                </a:solidFill>
                <a:latin typeface="Calibri"/>
                <a:cs typeface="Calibri"/>
              </a:rPr>
              <a:t> </a:t>
            </a:r>
            <a:r>
              <a:rPr lang="fr-CA" sz="1700" i="1" noProof="0" dirty="0">
                <a:solidFill>
                  <a:srgbClr val="EF3D42"/>
                </a:solidFill>
                <a:latin typeface="Calibri"/>
                <a:cs typeface="Calibri"/>
              </a:rPr>
              <a:t>la</a:t>
            </a:r>
            <a:r>
              <a:rPr lang="fr-CA" sz="1700" i="1" spc="-15" noProof="0" dirty="0">
                <a:solidFill>
                  <a:srgbClr val="EF3D42"/>
                </a:solidFill>
                <a:latin typeface="Calibri"/>
                <a:cs typeface="Calibri"/>
              </a:rPr>
              <a:t> </a:t>
            </a:r>
            <a:r>
              <a:rPr lang="fr-CA" sz="1700" i="1" spc="-10" noProof="0" dirty="0">
                <a:solidFill>
                  <a:srgbClr val="EF3D42"/>
                </a:solidFill>
                <a:latin typeface="Calibri"/>
                <a:cs typeface="Calibri"/>
              </a:rPr>
              <a:t>gestion</a:t>
            </a:r>
            <a:endParaRPr lang="fr-CA" sz="1700" noProof="0" dirty="0">
              <a:latin typeface="Calibri"/>
              <a:cs typeface="Calibri"/>
            </a:endParaRPr>
          </a:p>
        </p:txBody>
      </p:sp>
      <p:sp>
        <p:nvSpPr>
          <p:cNvPr id="10" name="ZoneTexte 9">
            <a:extLst>
              <a:ext uri="{FF2B5EF4-FFF2-40B4-BE49-F238E27FC236}">
                <a16:creationId xmlns:a16="http://schemas.microsoft.com/office/drawing/2014/main" id="{999FA99F-D2CD-0410-75B0-6F8D6732AAE0}"/>
              </a:ext>
            </a:extLst>
          </p:cNvPr>
          <p:cNvSpPr txBox="1"/>
          <p:nvPr/>
        </p:nvSpPr>
        <p:spPr>
          <a:xfrm>
            <a:off x="1130811" y="5638800"/>
            <a:ext cx="1654722" cy="615553"/>
          </a:xfrm>
          <a:prstGeom prst="rect">
            <a:avLst/>
          </a:prstGeom>
          <a:noFill/>
        </p:spPr>
        <p:txBody>
          <a:bodyPr wrap="square" rtlCol="0">
            <a:spAutoFit/>
          </a:bodyPr>
          <a:lstStyle/>
          <a:p>
            <a:pPr marL="111125">
              <a:lnSpc>
                <a:spcPct val="100000"/>
              </a:lnSpc>
            </a:pPr>
            <a:r>
              <a:rPr lang="fr-CA" sz="1700" i="1" noProof="0" dirty="0">
                <a:solidFill>
                  <a:srgbClr val="EF3D42"/>
                </a:solidFill>
                <a:latin typeface="Calibri"/>
                <a:cs typeface="Calibri"/>
              </a:rPr>
              <a:t>Alain</a:t>
            </a:r>
            <a:r>
              <a:rPr lang="fr-CA" sz="1700" i="1" spc="-25" noProof="0" dirty="0">
                <a:solidFill>
                  <a:srgbClr val="EF3D42"/>
                </a:solidFill>
                <a:latin typeface="Calibri"/>
                <a:cs typeface="Calibri"/>
              </a:rPr>
              <a:t> </a:t>
            </a:r>
            <a:r>
              <a:rPr lang="fr-CA" sz="1700" i="1" spc="-10" noProof="0" dirty="0">
                <a:solidFill>
                  <a:srgbClr val="EF3D42"/>
                </a:solidFill>
                <a:latin typeface="Calibri"/>
                <a:cs typeface="Calibri"/>
              </a:rPr>
              <a:t>Hermann</a:t>
            </a:r>
            <a:endParaRPr lang="fr-CA" sz="1700" noProof="0" dirty="0">
              <a:latin typeface="Calibri"/>
              <a:cs typeface="Calibri"/>
            </a:endParaRPr>
          </a:p>
          <a:p>
            <a:pPr marL="111125">
              <a:lnSpc>
                <a:spcPct val="100000"/>
              </a:lnSpc>
            </a:pPr>
            <a:r>
              <a:rPr lang="fr-CA" sz="1700" i="1" spc="-10" noProof="0" dirty="0" err="1">
                <a:solidFill>
                  <a:srgbClr val="EF3D42"/>
                </a:solidFill>
                <a:latin typeface="Calibri"/>
                <a:cs typeface="Calibri"/>
              </a:rPr>
              <a:t>Fandjo</a:t>
            </a:r>
            <a:endParaRPr lang="fr-CA" sz="1700" noProof="0" dirty="0">
              <a:latin typeface="Calibri"/>
              <a:cs typeface="Calibri"/>
            </a:endParaRPr>
          </a:p>
        </p:txBody>
      </p:sp>
      <p:sp>
        <p:nvSpPr>
          <p:cNvPr id="11" name="ZoneTexte 10">
            <a:extLst>
              <a:ext uri="{FF2B5EF4-FFF2-40B4-BE49-F238E27FC236}">
                <a16:creationId xmlns:a16="http://schemas.microsoft.com/office/drawing/2014/main" id="{5EB54197-2E16-4FC8-FCED-8C1512A95827}"/>
              </a:ext>
            </a:extLst>
          </p:cNvPr>
          <p:cNvSpPr txBox="1"/>
          <p:nvPr/>
        </p:nvSpPr>
        <p:spPr>
          <a:xfrm>
            <a:off x="2819400" y="5474905"/>
            <a:ext cx="2362200" cy="877163"/>
          </a:xfrm>
          <a:prstGeom prst="rect">
            <a:avLst/>
          </a:prstGeom>
          <a:noFill/>
        </p:spPr>
        <p:txBody>
          <a:bodyPr wrap="square" rtlCol="0">
            <a:spAutoFit/>
          </a:bodyPr>
          <a:lstStyle/>
          <a:p>
            <a:pPr marL="112395" marR="115570">
              <a:lnSpc>
                <a:spcPct val="100000"/>
              </a:lnSpc>
              <a:spcBef>
                <a:spcPts val="585"/>
              </a:spcBef>
            </a:pPr>
            <a:r>
              <a:rPr lang="fr-CA" sz="1700" i="1" noProof="0" dirty="0">
                <a:solidFill>
                  <a:srgbClr val="EF3D42"/>
                </a:solidFill>
                <a:latin typeface="Calibri"/>
                <a:cs typeface="Calibri"/>
              </a:rPr>
              <a:t>Employé</a:t>
            </a:r>
            <a:r>
              <a:rPr lang="fr-CA" sz="1700" i="1" spc="-30" noProof="0" dirty="0">
                <a:solidFill>
                  <a:srgbClr val="EF3D42"/>
                </a:solidFill>
                <a:latin typeface="Calibri"/>
                <a:cs typeface="Calibri"/>
              </a:rPr>
              <a:t> </a:t>
            </a:r>
            <a:r>
              <a:rPr lang="fr-CA" sz="1700" i="1" noProof="0" dirty="0">
                <a:solidFill>
                  <a:srgbClr val="EF3D42"/>
                </a:solidFill>
                <a:latin typeface="Calibri"/>
                <a:cs typeface="Calibri"/>
              </a:rPr>
              <a:t>parrainé</a:t>
            </a:r>
            <a:r>
              <a:rPr lang="fr-CA" sz="1700" i="1" spc="-25" noProof="0" dirty="0">
                <a:solidFill>
                  <a:srgbClr val="EF3D42"/>
                </a:solidFill>
                <a:latin typeface="Calibri"/>
                <a:cs typeface="Calibri"/>
              </a:rPr>
              <a:t> et </a:t>
            </a:r>
            <a:r>
              <a:rPr lang="fr-CA" sz="1700" i="1" noProof="0" dirty="0">
                <a:solidFill>
                  <a:srgbClr val="EF3D42"/>
                </a:solidFill>
                <a:latin typeface="Calibri"/>
                <a:cs typeface="Calibri"/>
              </a:rPr>
              <a:t>conseiller</a:t>
            </a:r>
            <a:r>
              <a:rPr lang="fr-CA" sz="1700" i="1" spc="-20" noProof="0" dirty="0">
                <a:solidFill>
                  <a:srgbClr val="EF3D42"/>
                </a:solidFill>
                <a:latin typeface="Calibri"/>
                <a:cs typeface="Calibri"/>
              </a:rPr>
              <a:t> </a:t>
            </a:r>
            <a:r>
              <a:rPr lang="fr-CA" sz="1700" i="1" noProof="0" dirty="0">
                <a:solidFill>
                  <a:srgbClr val="EF3D42"/>
                </a:solidFill>
                <a:latin typeface="Calibri"/>
                <a:cs typeface="Calibri"/>
              </a:rPr>
              <a:t>–</a:t>
            </a:r>
            <a:r>
              <a:rPr lang="fr-CA" sz="1700" i="1" spc="-20" noProof="0" dirty="0">
                <a:solidFill>
                  <a:srgbClr val="EF3D42"/>
                </a:solidFill>
                <a:latin typeface="Calibri"/>
                <a:cs typeface="Calibri"/>
              </a:rPr>
              <a:t> </a:t>
            </a:r>
            <a:r>
              <a:rPr lang="fr-CA" sz="1700" i="1" noProof="0" dirty="0">
                <a:solidFill>
                  <a:srgbClr val="EF3D42"/>
                </a:solidFill>
                <a:latin typeface="Calibri"/>
                <a:cs typeface="Calibri"/>
              </a:rPr>
              <a:t>Soutien</a:t>
            </a:r>
            <a:r>
              <a:rPr lang="fr-CA" sz="1700" i="1" spc="-25" noProof="0" dirty="0">
                <a:solidFill>
                  <a:srgbClr val="EF3D42"/>
                </a:solidFill>
                <a:latin typeface="Calibri"/>
                <a:cs typeface="Calibri"/>
              </a:rPr>
              <a:t> </a:t>
            </a:r>
            <a:r>
              <a:rPr lang="fr-CA" sz="1700" i="1" spc="-50" noProof="0" dirty="0">
                <a:solidFill>
                  <a:srgbClr val="EF3D42"/>
                </a:solidFill>
                <a:latin typeface="Calibri"/>
                <a:cs typeface="Calibri"/>
              </a:rPr>
              <a:t>à </a:t>
            </a:r>
            <a:r>
              <a:rPr lang="fr-CA" sz="1700" i="1" noProof="0" dirty="0">
                <a:solidFill>
                  <a:srgbClr val="EF3D42"/>
                </a:solidFill>
                <a:latin typeface="Calibri"/>
                <a:cs typeface="Calibri"/>
              </a:rPr>
              <a:t>la</a:t>
            </a:r>
            <a:r>
              <a:rPr lang="fr-CA" sz="1700" i="1" spc="-10" noProof="0" dirty="0">
                <a:solidFill>
                  <a:srgbClr val="EF3D42"/>
                </a:solidFill>
                <a:latin typeface="Calibri"/>
                <a:cs typeface="Calibri"/>
              </a:rPr>
              <a:t> gestion</a:t>
            </a:r>
            <a:endParaRPr lang="fr-CA" sz="1700" noProof="0" dirty="0">
              <a:latin typeface="Calibri"/>
              <a:cs typeface="Calibri"/>
            </a:endParaRPr>
          </a:p>
        </p:txBody>
      </p:sp>
      <p:sp>
        <p:nvSpPr>
          <p:cNvPr id="12" name="ZoneTexte 11">
            <a:extLst>
              <a:ext uri="{FF2B5EF4-FFF2-40B4-BE49-F238E27FC236}">
                <a16:creationId xmlns:a16="http://schemas.microsoft.com/office/drawing/2014/main" id="{51E9095D-BE6A-822E-E0F1-95A70E8F0194}"/>
              </a:ext>
            </a:extLst>
          </p:cNvPr>
          <p:cNvSpPr txBox="1"/>
          <p:nvPr/>
        </p:nvSpPr>
        <p:spPr>
          <a:xfrm>
            <a:off x="1164678" y="6833351"/>
            <a:ext cx="1654722" cy="615553"/>
          </a:xfrm>
          <a:prstGeom prst="rect">
            <a:avLst/>
          </a:prstGeom>
          <a:noFill/>
        </p:spPr>
        <p:txBody>
          <a:bodyPr wrap="square" rtlCol="0">
            <a:spAutoFit/>
          </a:bodyPr>
          <a:lstStyle/>
          <a:p>
            <a:pPr marL="111125">
              <a:lnSpc>
                <a:spcPct val="100000"/>
              </a:lnSpc>
            </a:pPr>
            <a:r>
              <a:rPr lang="fr-CA" sz="1700" i="1" spc="-10" noProof="0" dirty="0">
                <a:solidFill>
                  <a:srgbClr val="EF3D42"/>
                </a:solidFill>
                <a:latin typeface="Calibri"/>
                <a:cs typeface="Calibri"/>
              </a:rPr>
              <a:t>Stéphane</a:t>
            </a:r>
            <a:endParaRPr lang="fr-CA" sz="1700" noProof="0" dirty="0">
              <a:latin typeface="Calibri"/>
              <a:cs typeface="Calibri"/>
            </a:endParaRPr>
          </a:p>
          <a:p>
            <a:pPr marL="111125">
              <a:lnSpc>
                <a:spcPct val="100000"/>
              </a:lnSpc>
            </a:pPr>
            <a:r>
              <a:rPr lang="fr-CA" sz="1700" i="1" spc="-10" noProof="0" dirty="0">
                <a:solidFill>
                  <a:srgbClr val="EF3D42"/>
                </a:solidFill>
                <a:latin typeface="Calibri"/>
                <a:cs typeface="Calibri"/>
              </a:rPr>
              <a:t>Beaulieu</a:t>
            </a:r>
            <a:endParaRPr lang="fr-CA" sz="1700" noProof="0" dirty="0">
              <a:latin typeface="Calibri"/>
              <a:cs typeface="Calibri"/>
            </a:endParaRPr>
          </a:p>
        </p:txBody>
      </p:sp>
      <p:sp>
        <p:nvSpPr>
          <p:cNvPr id="13" name="ZoneTexte 12">
            <a:extLst>
              <a:ext uri="{FF2B5EF4-FFF2-40B4-BE49-F238E27FC236}">
                <a16:creationId xmlns:a16="http://schemas.microsoft.com/office/drawing/2014/main" id="{203FB738-41EB-63A2-9004-BEC88473AF15}"/>
              </a:ext>
            </a:extLst>
          </p:cNvPr>
          <p:cNvSpPr txBox="1"/>
          <p:nvPr/>
        </p:nvSpPr>
        <p:spPr>
          <a:xfrm>
            <a:off x="2805289" y="6541448"/>
            <a:ext cx="2718700" cy="877163"/>
          </a:xfrm>
          <a:prstGeom prst="rect">
            <a:avLst/>
          </a:prstGeom>
          <a:noFill/>
        </p:spPr>
        <p:txBody>
          <a:bodyPr wrap="square" rtlCol="0">
            <a:spAutoFit/>
          </a:bodyPr>
          <a:lstStyle/>
          <a:p>
            <a:pPr marL="112395" marR="231140">
              <a:lnSpc>
                <a:spcPct val="100000"/>
              </a:lnSpc>
              <a:spcBef>
                <a:spcPts val="585"/>
              </a:spcBef>
            </a:pPr>
            <a:r>
              <a:rPr lang="fr-CA" sz="1700" i="1" noProof="0" dirty="0">
                <a:solidFill>
                  <a:srgbClr val="EF3D42"/>
                </a:solidFill>
                <a:latin typeface="Calibri"/>
                <a:cs typeface="Calibri"/>
              </a:rPr>
              <a:t>Parrain</a:t>
            </a:r>
            <a:r>
              <a:rPr lang="fr-CA" sz="1700" i="1" spc="-65" noProof="0" dirty="0">
                <a:solidFill>
                  <a:srgbClr val="EF3D42"/>
                </a:solidFill>
                <a:latin typeface="Calibri"/>
                <a:cs typeface="Calibri"/>
              </a:rPr>
              <a:t> </a:t>
            </a:r>
            <a:r>
              <a:rPr lang="fr-CA" sz="1700" i="1" spc="-10" noProof="0" dirty="0">
                <a:solidFill>
                  <a:srgbClr val="EF3D42"/>
                </a:solidFill>
                <a:latin typeface="Calibri"/>
                <a:cs typeface="Calibri"/>
              </a:rPr>
              <a:t>d’Alain </a:t>
            </a:r>
            <a:r>
              <a:rPr lang="fr-CA" sz="1700" i="1" noProof="0" dirty="0">
                <a:solidFill>
                  <a:srgbClr val="EF3D42"/>
                </a:solidFill>
                <a:latin typeface="Calibri"/>
                <a:cs typeface="Calibri"/>
              </a:rPr>
              <a:t>Hermann</a:t>
            </a:r>
            <a:r>
              <a:rPr lang="fr-CA" sz="1700" i="1" spc="-40" noProof="0" dirty="0">
                <a:solidFill>
                  <a:srgbClr val="EF3D42"/>
                </a:solidFill>
                <a:latin typeface="Calibri"/>
                <a:cs typeface="Calibri"/>
              </a:rPr>
              <a:t> </a:t>
            </a:r>
            <a:r>
              <a:rPr lang="fr-CA" sz="1700" i="1" noProof="0" dirty="0" err="1">
                <a:solidFill>
                  <a:srgbClr val="EF3D42"/>
                </a:solidFill>
                <a:latin typeface="Calibri"/>
                <a:cs typeface="Calibri"/>
              </a:rPr>
              <a:t>Fandjo</a:t>
            </a:r>
            <a:r>
              <a:rPr lang="fr-CA" sz="1700" i="1" spc="-40" noProof="0" dirty="0">
                <a:solidFill>
                  <a:srgbClr val="EF3D42"/>
                </a:solidFill>
                <a:latin typeface="Calibri"/>
                <a:cs typeface="Calibri"/>
              </a:rPr>
              <a:t> </a:t>
            </a:r>
            <a:r>
              <a:rPr lang="fr-CA" sz="1700" i="1" spc="-25" noProof="0" dirty="0">
                <a:solidFill>
                  <a:srgbClr val="EF3D42"/>
                </a:solidFill>
                <a:latin typeface="Calibri"/>
                <a:cs typeface="Calibri"/>
              </a:rPr>
              <a:t>et </a:t>
            </a:r>
            <a:r>
              <a:rPr lang="fr-CA" sz="1700" i="1" noProof="0" dirty="0">
                <a:solidFill>
                  <a:srgbClr val="EF3D42"/>
                </a:solidFill>
                <a:latin typeface="Calibri"/>
                <a:cs typeface="Calibri"/>
              </a:rPr>
              <a:t>chef</a:t>
            </a:r>
            <a:r>
              <a:rPr lang="fr-CA" sz="1700" i="1" spc="-20" noProof="0" dirty="0">
                <a:solidFill>
                  <a:srgbClr val="EF3D42"/>
                </a:solidFill>
                <a:latin typeface="Calibri"/>
                <a:cs typeface="Calibri"/>
              </a:rPr>
              <a:t> </a:t>
            </a:r>
            <a:r>
              <a:rPr lang="fr-CA" sz="1700" i="1" noProof="0" dirty="0">
                <a:solidFill>
                  <a:srgbClr val="EF3D42"/>
                </a:solidFill>
                <a:latin typeface="Calibri"/>
                <a:cs typeface="Calibri"/>
              </a:rPr>
              <a:t>–</a:t>
            </a:r>
            <a:r>
              <a:rPr lang="fr-CA" sz="1700" i="1" spc="-15" noProof="0" dirty="0">
                <a:solidFill>
                  <a:srgbClr val="EF3D42"/>
                </a:solidFill>
                <a:latin typeface="Calibri"/>
                <a:cs typeface="Calibri"/>
              </a:rPr>
              <a:t> </a:t>
            </a:r>
            <a:r>
              <a:rPr lang="fr-CA" sz="1700" i="1" noProof="0" dirty="0">
                <a:solidFill>
                  <a:srgbClr val="EF3D42"/>
                </a:solidFill>
                <a:latin typeface="Calibri"/>
                <a:cs typeface="Calibri"/>
              </a:rPr>
              <a:t>Soutien</a:t>
            </a:r>
            <a:r>
              <a:rPr lang="fr-CA" sz="1700" i="1" spc="-20" noProof="0" dirty="0">
                <a:solidFill>
                  <a:srgbClr val="EF3D42"/>
                </a:solidFill>
                <a:latin typeface="Calibri"/>
                <a:cs typeface="Calibri"/>
              </a:rPr>
              <a:t> </a:t>
            </a:r>
            <a:r>
              <a:rPr lang="fr-CA" sz="1700" i="1" spc="-25" noProof="0" dirty="0">
                <a:solidFill>
                  <a:srgbClr val="EF3D42"/>
                </a:solidFill>
                <a:latin typeface="Calibri"/>
                <a:cs typeface="Calibri"/>
              </a:rPr>
              <a:t>aux </a:t>
            </a:r>
            <a:r>
              <a:rPr lang="fr-CA" sz="1700" i="1" spc="-10" noProof="0" dirty="0">
                <a:solidFill>
                  <a:srgbClr val="EF3D42"/>
                </a:solidFill>
                <a:latin typeface="Calibri"/>
                <a:cs typeface="Calibri"/>
              </a:rPr>
              <a:t>opérations</a:t>
            </a:r>
            <a:endParaRPr lang="fr-CA" sz="1700" noProof="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56767" y="1325651"/>
            <a:ext cx="7646670" cy="575157"/>
          </a:xfrm>
          <a:prstGeom prst="rect">
            <a:avLst/>
          </a:prstGeom>
        </p:spPr>
        <p:txBody>
          <a:bodyPr vert="horz" wrap="square" lIns="0" tIns="20955" rIns="0" bIns="0" rtlCol="0">
            <a:spAutoFit/>
          </a:bodyPr>
          <a:lstStyle/>
          <a:p>
            <a:pPr>
              <a:lnSpc>
                <a:spcPct val="100000"/>
              </a:lnSpc>
              <a:spcBef>
                <a:spcPts val="495"/>
              </a:spcBef>
            </a:pPr>
            <a:endParaRPr lang="fr-CA" noProof="0" dirty="0">
              <a:latin typeface="Calibri"/>
              <a:cs typeface="Calibri"/>
            </a:endParaRPr>
          </a:p>
          <a:p>
            <a:pPr marL="12700">
              <a:lnSpc>
                <a:spcPct val="100000"/>
              </a:lnSpc>
            </a:pPr>
            <a:r>
              <a:rPr lang="fr-CA" b="1" noProof="0" dirty="0">
                <a:solidFill>
                  <a:srgbClr val="5FA056"/>
                </a:solidFill>
                <a:latin typeface="Calibri"/>
                <a:cs typeface="Calibri"/>
              </a:rPr>
              <a:t>QUESTIONS</a:t>
            </a:r>
            <a:r>
              <a:rPr lang="fr-CA" b="1" spc="330" noProof="0" dirty="0">
                <a:solidFill>
                  <a:srgbClr val="5FA056"/>
                </a:solidFill>
                <a:latin typeface="Calibri"/>
                <a:cs typeface="Calibri"/>
              </a:rPr>
              <a:t> </a:t>
            </a:r>
            <a:r>
              <a:rPr lang="fr-CA" b="1" spc="-10" noProof="0" dirty="0">
                <a:solidFill>
                  <a:srgbClr val="5FA056"/>
                </a:solidFill>
                <a:latin typeface="Calibri"/>
                <a:cs typeface="Calibri"/>
              </a:rPr>
              <a:t>D’OPINION</a:t>
            </a:r>
            <a:endParaRPr lang="fr-CA" noProof="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253037743"/>
              </p:ext>
            </p:extLst>
          </p:nvPr>
        </p:nvGraphicFramePr>
        <p:xfrm>
          <a:off x="2819400" y="2209800"/>
          <a:ext cx="9896278" cy="3962400"/>
        </p:xfrm>
        <a:graphic>
          <a:graphicData uri="http://schemas.openxmlformats.org/drawingml/2006/table">
            <a:tbl>
              <a:tblPr firstRow="1" bandRow="1">
                <a:tableStyleId>{2D5ABB26-0587-4C30-8999-92F81FD0307C}</a:tableStyleId>
              </a:tblPr>
              <a:tblGrid>
                <a:gridCol w="9896278">
                  <a:extLst>
                    <a:ext uri="{9D8B030D-6E8A-4147-A177-3AD203B41FA5}">
                      <a16:colId xmlns:a16="http://schemas.microsoft.com/office/drawing/2014/main" val="20000"/>
                    </a:ext>
                  </a:extLst>
                </a:gridCol>
              </a:tblGrid>
              <a:tr h="645155">
                <a:tc>
                  <a:txBody>
                    <a:bodyPr/>
                    <a:lstStyle/>
                    <a:p>
                      <a:pPr marL="342900" indent="-342900">
                        <a:lnSpc>
                          <a:spcPct val="100000"/>
                        </a:lnSpc>
                        <a:buClr>
                          <a:srgbClr val="5FA056"/>
                        </a:buClr>
                        <a:buFont typeface="+mj-lt"/>
                        <a:buAutoNum type="arabicPeriod"/>
                      </a:pPr>
                      <a:r>
                        <a:rPr lang="fr-CA" sz="1800" noProof="0" dirty="0">
                          <a:solidFill>
                            <a:srgbClr val="231F20"/>
                          </a:solidFill>
                          <a:latin typeface="Calibri"/>
                          <a:cs typeface="Calibri"/>
                        </a:rPr>
                        <a:t>Alain</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et</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Carolina</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affirment</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que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leur</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parrain</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et</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leur</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marraine</a:t>
                      </a:r>
                      <a:r>
                        <a:rPr lang="fr-CA" sz="1800" spc="-15" noProof="0" dirty="0">
                          <a:solidFill>
                            <a:srgbClr val="231F20"/>
                          </a:solidFill>
                          <a:latin typeface="Calibri"/>
                          <a:cs typeface="Calibri"/>
                        </a:rPr>
                        <a:t> </a:t>
                      </a:r>
                      <a:r>
                        <a:rPr lang="fr-CA" sz="1800" spc="-10" noProof="0" dirty="0">
                          <a:solidFill>
                            <a:srgbClr val="231F20"/>
                          </a:solidFill>
                          <a:latin typeface="Calibri"/>
                          <a:cs typeface="Calibri"/>
                        </a:rPr>
                        <a:t>respectifs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ont</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été</a:t>
                      </a:r>
                      <a:r>
                        <a:rPr lang="fr-CA" sz="1800" spc="-15" noProof="0" dirty="0">
                          <a:solidFill>
                            <a:srgbClr val="231F20"/>
                          </a:solidFill>
                          <a:latin typeface="Calibri"/>
                          <a:cs typeface="Calibri"/>
                        </a:rPr>
                        <a:t> </a:t>
                      </a:r>
                      <a:r>
                        <a:rPr lang="fr-CA" sz="1800" spc="-10" noProof="0" dirty="0">
                          <a:solidFill>
                            <a:srgbClr val="231F20"/>
                          </a:solidFill>
                          <a:latin typeface="Calibri"/>
                          <a:cs typeface="Calibri"/>
                        </a:rPr>
                        <a:t>vraiment</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exceptionnels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dans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leur</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rôle</a:t>
                      </a:r>
                      <a:r>
                        <a:rPr lang="fr-CA" sz="1800" spc="-15" noProof="0" dirty="0">
                          <a:solidFill>
                            <a:srgbClr val="231F20"/>
                          </a:solidFill>
                          <a:latin typeface="Calibri"/>
                          <a:cs typeface="Calibri"/>
                        </a:rPr>
                        <a:t> </a:t>
                      </a:r>
                      <a:r>
                        <a:rPr lang="fr-CA" sz="1800" spc="-25" noProof="0" dirty="0">
                          <a:solidFill>
                            <a:srgbClr val="231F20"/>
                          </a:solidFill>
                          <a:latin typeface="Calibri"/>
                          <a:cs typeface="Calibri"/>
                        </a:rPr>
                        <a:t>et </a:t>
                      </a:r>
                      <a:r>
                        <a:rPr lang="fr-CA" sz="1800" noProof="0" dirty="0">
                          <a:solidFill>
                            <a:srgbClr val="231F20"/>
                          </a:solidFill>
                          <a:latin typeface="Calibri"/>
                          <a:cs typeface="Calibri"/>
                        </a:rPr>
                        <a:t>qu’ils</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ont</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grandement</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facilité</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leur</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intégration.</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Dans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votre</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carrière,</a:t>
                      </a:r>
                      <a:r>
                        <a:rPr lang="fr-CA" sz="1800" spc="-20" noProof="0" dirty="0">
                          <a:solidFill>
                            <a:srgbClr val="231F20"/>
                          </a:solidFill>
                          <a:latin typeface="Calibri"/>
                          <a:cs typeface="Calibri"/>
                        </a:rPr>
                        <a:t> </a:t>
                      </a:r>
                      <a:r>
                        <a:rPr lang="fr-CA" sz="1800" spc="-25" noProof="0" dirty="0">
                          <a:solidFill>
                            <a:srgbClr val="231F20"/>
                          </a:solidFill>
                          <a:latin typeface="Calibri"/>
                          <a:cs typeface="Calibri"/>
                        </a:rPr>
                        <a:t>avez-</a:t>
                      </a:r>
                      <a:r>
                        <a:rPr lang="fr-CA" sz="1800" noProof="0" dirty="0">
                          <a:solidFill>
                            <a:srgbClr val="231F20"/>
                          </a:solidFill>
                          <a:latin typeface="Calibri"/>
                          <a:cs typeface="Calibri"/>
                        </a:rPr>
                        <a:t>vous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déjà</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parrainé</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ou</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été</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parrainée</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ou</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parrainé </a:t>
                      </a:r>
                      <a:r>
                        <a:rPr lang="fr-CA" sz="1800" noProof="0" dirty="0">
                          <a:solidFill>
                            <a:srgbClr val="231F20"/>
                          </a:solidFill>
                          <a:latin typeface="Calibri"/>
                          <a:cs typeface="Calibri"/>
                        </a:rPr>
                        <a:t>par</a:t>
                      </a:r>
                      <a:r>
                        <a:rPr lang="fr-CA" sz="1800" spc="-5" noProof="0" dirty="0">
                          <a:solidFill>
                            <a:srgbClr val="231F20"/>
                          </a:solidFill>
                          <a:latin typeface="Calibri"/>
                          <a:cs typeface="Calibri"/>
                        </a:rPr>
                        <a:t> </a:t>
                      </a:r>
                      <a:r>
                        <a:rPr lang="fr-CA" sz="1800" noProof="0" dirty="0">
                          <a:solidFill>
                            <a:srgbClr val="231F20"/>
                          </a:solidFill>
                          <a:latin typeface="Calibri"/>
                          <a:cs typeface="Calibri"/>
                        </a:rPr>
                        <a:t>une</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employée</a:t>
                      </a:r>
                      <a:r>
                        <a:rPr lang="fr-CA" sz="1800" noProof="0" dirty="0">
                          <a:solidFill>
                            <a:srgbClr val="231F20"/>
                          </a:solidFill>
                          <a:latin typeface="Calibri"/>
                          <a:cs typeface="Calibri"/>
                        </a:rPr>
                        <a:t> ou</a:t>
                      </a:r>
                      <a:r>
                        <a:rPr lang="fr-CA" sz="1800" spc="-10" noProof="0" dirty="0">
                          <a:solidFill>
                            <a:srgbClr val="231F20"/>
                          </a:solidFill>
                          <a:latin typeface="Calibri"/>
                          <a:cs typeface="Calibri"/>
                        </a:rPr>
                        <a:t> </a:t>
                      </a:r>
                      <a:r>
                        <a:rPr lang="fr-CA" sz="1800" noProof="0" dirty="0">
                          <a:solidFill>
                            <a:srgbClr val="231F20"/>
                          </a:solidFill>
                          <a:latin typeface="Calibri"/>
                          <a:cs typeface="Calibri"/>
                        </a:rPr>
                        <a:t>un</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employé? </a:t>
                      </a:r>
                      <a:r>
                        <a:rPr lang="fr-CA" sz="1800" noProof="0" dirty="0">
                          <a:solidFill>
                            <a:srgbClr val="231F20"/>
                          </a:solidFill>
                          <a:latin typeface="Calibri"/>
                          <a:cs typeface="Calibri"/>
                        </a:rPr>
                        <a:t>Si</a:t>
                      </a:r>
                      <a:r>
                        <a:rPr lang="fr-CA" sz="1800" spc="-10" noProof="0" dirty="0">
                          <a:solidFill>
                            <a:srgbClr val="231F20"/>
                          </a:solidFill>
                          <a:latin typeface="Calibri"/>
                          <a:cs typeface="Calibri"/>
                        </a:rPr>
                        <a:t> </a:t>
                      </a:r>
                      <a:r>
                        <a:rPr lang="fr-CA" sz="1800" noProof="0" dirty="0">
                          <a:solidFill>
                            <a:srgbClr val="231F20"/>
                          </a:solidFill>
                          <a:latin typeface="Calibri"/>
                          <a:cs typeface="Calibri"/>
                        </a:rPr>
                        <a:t>oui, </a:t>
                      </a:r>
                      <a:r>
                        <a:rPr lang="fr-CA" sz="1800" spc="-10" noProof="0" dirty="0">
                          <a:solidFill>
                            <a:srgbClr val="231F20"/>
                          </a:solidFill>
                          <a:latin typeface="Calibri"/>
                          <a:cs typeface="Calibri"/>
                        </a:rPr>
                        <a:t>comment</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décririez-</a:t>
                      </a:r>
                      <a:r>
                        <a:rPr lang="fr-CA" sz="1800" noProof="0" dirty="0">
                          <a:solidFill>
                            <a:srgbClr val="231F20"/>
                          </a:solidFill>
                          <a:latin typeface="Calibri"/>
                          <a:cs typeface="Calibri"/>
                        </a:rPr>
                        <a:t>vous</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cette</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expérience?</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Comment</a:t>
                      </a:r>
                      <a:r>
                        <a:rPr lang="fr-CA" sz="1800" spc="-5" noProof="0" dirty="0">
                          <a:solidFill>
                            <a:srgbClr val="231F20"/>
                          </a:solidFill>
                          <a:latin typeface="Calibri"/>
                          <a:cs typeface="Calibri"/>
                        </a:rPr>
                        <a:t> </a:t>
                      </a:r>
                      <a:r>
                        <a:rPr lang="fr-CA" sz="1800" spc="-10" noProof="0" dirty="0">
                          <a:solidFill>
                            <a:srgbClr val="231F20"/>
                          </a:solidFill>
                          <a:latin typeface="Calibri"/>
                          <a:cs typeface="Calibri"/>
                        </a:rPr>
                        <a:t>aimeriez-</a:t>
                      </a:r>
                      <a:r>
                        <a:rPr lang="fr-CA" sz="1800" noProof="0" dirty="0">
                          <a:solidFill>
                            <a:srgbClr val="231F20"/>
                          </a:solidFill>
                          <a:latin typeface="Calibri"/>
                          <a:cs typeface="Calibri"/>
                        </a:rPr>
                        <a:t>vous</a:t>
                      </a:r>
                      <a:r>
                        <a:rPr lang="fr-CA" sz="1800" spc="-10" noProof="0" dirty="0">
                          <a:solidFill>
                            <a:srgbClr val="231F20"/>
                          </a:solidFill>
                          <a:latin typeface="Calibri"/>
                          <a:cs typeface="Calibri"/>
                        </a:rPr>
                        <a:t> </a:t>
                      </a:r>
                      <a:r>
                        <a:rPr lang="fr-CA" sz="1800" spc="-20" noProof="0" dirty="0">
                          <a:solidFill>
                            <a:srgbClr val="231F20"/>
                          </a:solidFill>
                          <a:latin typeface="Calibri"/>
                          <a:cs typeface="Calibri"/>
                        </a:rPr>
                        <a:t>être </a:t>
                      </a:r>
                      <a:r>
                        <a:rPr lang="fr-CA" sz="1800" noProof="0" dirty="0">
                          <a:solidFill>
                            <a:srgbClr val="231F20"/>
                          </a:solidFill>
                          <a:latin typeface="Calibri"/>
                          <a:cs typeface="Calibri"/>
                        </a:rPr>
                        <a:t>parrainée</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ou</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parrainé</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dans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une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entreprise</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au</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Québec?</a:t>
                      </a:r>
                      <a:r>
                        <a:rPr lang="fr-CA" sz="1800" spc="-20" noProof="0" dirty="0">
                          <a:solidFill>
                            <a:srgbClr val="231F20"/>
                          </a:solidFill>
                          <a:latin typeface="Calibri"/>
                          <a:cs typeface="Calibri"/>
                        </a:rPr>
                        <a:t> </a:t>
                      </a:r>
                      <a:r>
                        <a:rPr lang="fr-CA" sz="1800" spc="-25" noProof="0" dirty="0">
                          <a:solidFill>
                            <a:srgbClr val="231F20"/>
                          </a:solidFill>
                          <a:latin typeface="Calibri"/>
                          <a:cs typeface="Calibri"/>
                        </a:rPr>
                        <a:t>Qu’attendez-</a:t>
                      </a:r>
                      <a:r>
                        <a:rPr lang="fr-CA" sz="1800" noProof="0" dirty="0">
                          <a:solidFill>
                            <a:srgbClr val="231F20"/>
                          </a:solidFill>
                          <a:latin typeface="Calibri"/>
                          <a:cs typeface="Calibri"/>
                        </a:rPr>
                        <a:t>vous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de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votre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parrain</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ou</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marraine?</a:t>
                      </a:r>
                      <a:endParaRPr lang="fr-CA" sz="1800" noProof="0" dirty="0">
                        <a:latin typeface="Calibri"/>
                        <a:cs typeface="Calibri"/>
                      </a:endParaRPr>
                    </a:p>
                  </a:txBody>
                  <a:tcPr marL="0" marR="0" marT="0" marB="0"/>
                </a:tc>
                <a:extLst>
                  <a:ext uri="{0D108BD9-81ED-4DB2-BD59-A6C34878D82A}">
                    <a16:rowId xmlns:a16="http://schemas.microsoft.com/office/drawing/2014/main" val="10000"/>
                  </a:ext>
                </a:extLst>
              </a:tr>
              <a:tr h="314198">
                <a:tc>
                  <a:txBody>
                    <a:bodyPr/>
                    <a:lstStyle/>
                    <a:p>
                      <a:pPr>
                        <a:lnSpc>
                          <a:spcPct val="100000"/>
                        </a:lnSpc>
                      </a:pPr>
                      <a:endParaRPr lang="fr-CA" sz="1800" noProof="0" dirty="0">
                        <a:latin typeface="Times New Roman"/>
                        <a:cs typeface="Times New Roman"/>
                      </a:endParaRPr>
                    </a:p>
                  </a:txBody>
                  <a:tcPr marL="0" marR="0" marT="0" marB="0">
                    <a:lnB w="12700">
                      <a:solidFill>
                        <a:srgbClr val="5E9F55"/>
                      </a:solidFill>
                      <a:prstDash val="solid"/>
                    </a:lnB>
                  </a:tcPr>
                </a:tc>
                <a:extLst>
                  <a:ext uri="{0D108BD9-81ED-4DB2-BD59-A6C34878D82A}">
                    <a16:rowId xmlns:a16="http://schemas.microsoft.com/office/drawing/2014/main" val="10001"/>
                  </a:ext>
                </a:extLst>
              </a:tr>
              <a:tr h="873089">
                <a:tc>
                  <a:txBody>
                    <a:bodyPr/>
                    <a:lstStyle/>
                    <a:p>
                      <a:pPr>
                        <a:lnSpc>
                          <a:spcPct val="100000"/>
                        </a:lnSpc>
                        <a:spcBef>
                          <a:spcPts val="15"/>
                        </a:spcBef>
                      </a:pPr>
                      <a:endParaRPr lang="fr-CA" sz="1800" noProof="0" dirty="0">
                        <a:latin typeface="Times New Roman"/>
                        <a:cs typeface="Times New Roman"/>
                      </a:endParaRPr>
                    </a:p>
                    <a:p>
                      <a:pPr marL="342900" marR="593090" indent="-342900">
                        <a:lnSpc>
                          <a:spcPct val="100000"/>
                        </a:lnSpc>
                        <a:buClr>
                          <a:srgbClr val="5FA056"/>
                        </a:buClr>
                        <a:buFont typeface="+mj-lt"/>
                        <a:buAutoNum type="arabicPeriod" startAt="2"/>
                      </a:pPr>
                      <a:r>
                        <a:rPr lang="fr-CA" sz="1800" noProof="0" dirty="0">
                          <a:solidFill>
                            <a:srgbClr val="231F20"/>
                          </a:solidFill>
                          <a:latin typeface="Calibri"/>
                          <a:cs typeface="Calibri"/>
                        </a:rPr>
                        <a:t>Michel</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Beaudet</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parle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de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la</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richesse</a:t>
                      </a:r>
                      <a:r>
                        <a:rPr lang="fr-CA" sz="1800" spc="-15" noProof="0" dirty="0">
                          <a:solidFill>
                            <a:srgbClr val="231F20"/>
                          </a:solidFill>
                          <a:latin typeface="Calibri"/>
                          <a:cs typeface="Calibri"/>
                        </a:rPr>
                        <a:t> </a:t>
                      </a:r>
                      <a:r>
                        <a:rPr lang="fr-CA" sz="1800" spc="-20" noProof="0" dirty="0">
                          <a:solidFill>
                            <a:srgbClr val="231F20"/>
                          </a:solidFill>
                          <a:latin typeface="Calibri"/>
                          <a:cs typeface="Calibri"/>
                        </a:rPr>
                        <a:t>d’avoir </a:t>
                      </a:r>
                      <a:r>
                        <a:rPr lang="fr-CA" sz="1800" noProof="0" dirty="0">
                          <a:solidFill>
                            <a:srgbClr val="231F20"/>
                          </a:solidFill>
                          <a:latin typeface="Calibri"/>
                          <a:cs typeface="Calibri"/>
                        </a:rPr>
                        <a:t>du</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personnel</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venant</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de</a:t>
                      </a:r>
                      <a:r>
                        <a:rPr lang="fr-CA" sz="1800" spc="-15" noProof="0" dirty="0">
                          <a:solidFill>
                            <a:srgbClr val="231F20"/>
                          </a:solidFill>
                          <a:latin typeface="Calibri"/>
                          <a:cs typeface="Calibri"/>
                        </a:rPr>
                        <a:t> </a:t>
                      </a:r>
                      <a:r>
                        <a:rPr lang="fr-CA" sz="1800" spc="-10" noProof="0" dirty="0">
                          <a:solidFill>
                            <a:srgbClr val="231F20"/>
                          </a:solidFill>
                          <a:latin typeface="Calibri"/>
                          <a:cs typeface="Calibri"/>
                        </a:rPr>
                        <a:t>différents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pays,</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car</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les</a:t>
                      </a:r>
                      <a:r>
                        <a:rPr lang="fr-CA" sz="1800" spc="-25" noProof="0" dirty="0">
                          <a:solidFill>
                            <a:srgbClr val="231F20"/>
                          </a:solidFill>
                          <a:latin typeface="Calibri"/>
                          <a:cs typeface="Calibri"/>
                        </a:rPr>
                        <a:t> </a:t>
                      </a:r>
                      <a:r>
                        <a:rPr lang="fr-CA" sz="1800" spc="-10" noProof="0" dirty="0">
                          <a:solidFill>
                            <a:srgbClr val="231F20"/>
                          </a:solidFill>
                          <a:latin typeface="Calibri"/>
                          <a:cs typeface="Calibri"/>
                        </a:rPr>
                        <a:t>regards</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et</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la</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manière d’aborder</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les</a:t>
                      </a:r>
                      <a:r>
                        <a:rPr lang="fr-CA" sz="1800" spc="-25" noProof="0" dirty="0">
                          <a:solidFill>
                            <a:srgbClr val="231F20"/>
                          </a:solidFill>
                          <a:latin typeface="Calibri"/>
                          <a:cs typeface="Calibri"/>
                        </a:rPr>
                        <a:t> </a:t>
                      </a:r>
                      <a:r>
                        <a:rPr lang="fr-CA" sz="1800" spc="-10" noProof="0" dirty="0">
                          <a:solidFill>
                            <a:srgbClr val="231F20"/>
                          </a:solidFill>
                          <a:latin typeface="Calibri"/>
                          <a:cs typeface="Calibri"/>
                        </a:rPr>
                        <a:t>problèmes</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sont</a:t>
                      </a:r>
                      <a:r>
                        <a:rPr lang="fr-CA" sz="1800" spc="-15" noProof="0" dirty="0">
                          <a:solidFill>
                            <a:srgbClr val="231F20"/>
                          </a:solidFill>
                          <a:latin typeface="Calibri"/>
                          <a:cs typeface="Calibri"/>
                        </a:rPr>
                        <a:t> </a:t>
                      </a:r>
                      <a:r>
                        <a:rPr lang="fr-CA" sz="1800" spc="-10" noProof="0" dirty="0">
                          <a:solidFill>
                            <a:srgbClr val="231F20"/>
                          </a:solidFill>
                          <a:latin typeface="Calibri"/>
                          <a:cs typeface="Calibri"/>
                        </a:rPr>
                        <a:t>différents.</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Selon</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vous,</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qu’apporte</a:t>
                      </a:r>
                      <a:r>
                        <a:rPr lang="fr-CA" sz="1800" spc="-15" noProof="0" dirty="0">
                          <a:solidFill>
                            <a:srgbClr val="231F20"/>
                          </a:solidFill>
                          <a:latin typeface="Calibri"/>
                          <a:cs typeface="Calibri"/>
                        </a:rPr>
                        <a:t> </a:t>
                      </a:r>
                      <a:r>
                        <a:rPr lang="fr-CA" sz="1800" noProof="0" dirty="0">
                          <a:solidFill>
                            <a:srgbClr val="231F20"/>
                          </a:solidFill>
                          <a:latin typeface="Calibri"/>
                          <a:cs typeface="Calibri"/>
                        </a:rPr>
                        <a:t>la</a:t>
                      </a:r>
                      <a:r>
                        <a:rPr lang="fr-CA" sz="1800" spc="-25" noProof="0" dirty="0">
                          <a:solidFill>
                            <a:srgbClr val="231F20"/>
                          </a:solidFill>
                          <a:latin typeface="Calibri"/>
                          <a:cs typeface="Calibri"/>
                        </a:rPr>
                        <a:t> </a:t>
                      </a:r>
                      <a:r>
                        <a:rPr lang="fr-CA" sz="1800" spc="-10" noProof="0" dirty="0">
                          <a:solidFill>
                            <a:srgbClr val="231F20"/>
                          </a:solidFill>
                          <a:latin typeface="Calibri"/>
                          <a:cs typeface="Calibri"/>
                        </a:rPr>
                        <a:t>diversité</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au</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sein</a:t>
                      </a:r>
                      <a:r>
                        <a:rPr lang="fr-CA" sz="1800" spc="-25" noProof="0" dirty="0">
                          <a:solidFill>
                            <a:srgbClr val="231F20"/>
                          </a:solidFill>
                          <a:latin typeface="Calibri"/>
                          <a:cs typeface="Calibri"/>
                        </a:rPr>
                        <a:t> </a:t>
                      </a:r>
                      <a:r>
                        <a:rPr lang="fr-CA" sz="1800" noProof="0" dirty="0">
                          <a:solidFill>
                            <a:srgbClr val="231F20"/>
                          </a:solidFill>
                          <a:latin typeface="Calibri"/>
                          <a:cs typeface="Calibri"/>
                        </a:rPr>
                        <a:t>d’une</a:t>
                      </a:r>
                      <a:r>
                        <a:rPr lang="fr-CA" sz="1800" spc="-20" noProof="0" dirty="0">
                          <a:solidFill>
                            <a:srgbClr val="231F20"/>
                          </a:solidFill>
                          <a:latin typeface="Calibri"/>
                          <a:cs typeface="Calibri"/>
                        </a:rPr>
                        <a:t> </a:t>
                      </a:r>
                      <a:r>
                        <a:rPr lang="fr-CA" sz="1800" spc="-10" noProof="0" dirty="0">
                          <a:solidFill>
                            <a:srgbClr val="231F20"/>
                          </a:solidFill>
                          <a:latin typeface="Calibri"/>
                          <a:cs typeface="Calibri"/>
                        </a:rPr>
                        <a:t>entreprise?</a:t>
                      </a:r>
                      <a:endParaRPr lang="fr-CA" sz="1800" noProof="0" dirty="0">
                        <a:latin typeface="Calibri"/>
                        <a:cs typeface="Calibri"/>
                      </a:endParaRPr>
                    </a:p>
                  </a:txBody>
                  <a:tcPr marL="0" marR="0" marT="0" marB="0">
                    <a:lnT w="12700">
                      <a:solidFill>
                        <a:srgbClr val="5E9F55"/>
                      </a:solidFill>
                      <a:prstDash val="solid"/>
                    </a:lnT>
                  </a:tcPr>
                </a:tc>
                <a:extLst>
                  <a:ext uri="{0D108BD9-81ED-4DB2-BD59-A6C34878D82A}">
                    <a16:rowId xmlns:a16="http://schemas.microsoft.com/office/drawing/2014/main" val="10002"/>
                  </a:ext>
                </a:extLst>
              </a:tr>
              <a:tr h="223901">
                <a:tc>
                  <a:txBody>
                    <a:bodyPr/>
                    <a:lstStyle/>
                    <a:p>
                      <a:pPr>
                        <a:lnSpc>
                          <a:spcPct val="100000"/>
                        </a:lnSpc>
                      </a:pPr>
                      <a:endParaRPr lang="fr-CA" sz="1200" noProof="0" dirty="0">
                        <a:latin typeface="Times New Roman"/>
                        <a:cs typeface="Times New Roman"/>
                      </a:endParaRPr>
                    </a:p>
                  </a:txBody>
                  <a:tcPr marL="0" marR="0" marT="0" marB="0">
                    <a:lnB w="12700" cap="flat" cmpd="sng" algn="ctr">
                      <a:solidFill>
                        <a:srgbClr val="5FA056"/>
                      </a:solidFill>
                      <a:prstDash val="solid"/>
                      <a:round/>
                      <a:headEnd type="none" w="med" len="med"/>
                      <a:tailEnd type="none" w="med" len="med"/>
                    </a:lnB>
                  </a:tcPr>
                </a:tc>
                <a:extLst>
                  <a:ext uri="{0D108BD9-81ED-4DB2-BD59-A6C34878D82A}">
                    <a16:rowId xmlns:a16="http://schemas.microsoft.com/office/drawing/2014/main" val="10003"/>
                  </a:ext>
                </a:extLst>
              </a:tr>
              <a:tr h="223901">
                <a:tc>
                  <a:txBody>
                    <a:bodyPr/>
                    <a:lstStyle/>
                    <a:p>
                      <a:pPr>
                        <a:lnSpc>
                          <a:spcPct val="100000"/>
                        </a:lnSpc>
                      </a:pPr>
                      <a:endParaRPr lang="fr-CA" sz="1200" noProof="0" dirty="0">
                        <a:latin typeface="Times New Roman"/>
                        <a:cs typeface="Times New Roman"/>
                      </a:endParaRPr>
                    </a:p>
                  </a:txBody>
                  <a:tcPr marL="0" marR="0" marT="0" marB="0">
                    <a:lnT w="12700" cap="flat" cmpd="sng" algn="ctr">
                      <a:solidFill>
                        <a:srgbClr val="5FA056"/>
                      </a:solidFill>
                      <a:prstDash val="solid"/>
                      <a:round/>
                      <a:headEnd type="none" w="med" len="med"/>
                      <a:tailEnd type="none" w="med" len="med"/>
                    </a:lnT>
                  </a:tcPr>
                </a:tc>
                <a:extLst>
                  <a:ext uri="{0D108BD9-81ED-4DB2-BD59-A6C34878D82A}">
                    <a16:rowId xmlns:a16="http://schemas.microsoft.com/office/drawing/2014/main" val="1130733872"/>
                  </a:ext>
                </a:extLst>
              </a:tr>
              <a:tr h="447802">
                <a:tc>
                  <a:txBody>
                    <a:bodyPr/>
                    <a:lstStyle/>
                    <a:p>
                      <a:pPr marL="228600" marR="0" lvl="0" indent="-228600" defTabSz="914400" eaLnBrk="1" fontAlgn="auto" latinLnBrk="0" hangingPunct="1">
                        <a:lnSpc>
                          <a:spcPct val="100000"/>
                        </a:lnSpc>
                        <a:spcBef>
                          <a:spcPts val="0"/>
                        </a:spcBef>
                        <a:spcAft>
                          <a:spcPts val="0"/>
                        </a:spcAft>
                        <a:buClr>
                          <a:srgbClr val="5FA056"/>
                        </a:buClr>
                        <a:buSzTx/>
                        <a:buFont typeface="+mj-lt"/>
                        <a:buAutoNum type="arabicPeriod" startAt="3"/>
                        <a:tabLst/>
                        <a:defRPr/>
                      </a:pPr>
                      <a:r>
                        <a:rPr lang="fr-CA" sz="1800" noProof="0" dirty="0">
                          <a:solidFill>
                            <a:srgbClr val="231F20"/>
                          </a:solidFill>
                          <a:latin typeface="+mn-lt"/>
                          <a:cs typeface="Calibri"/>
                        </a:rPr>
                        <a:t>Que</a:t>
                      </a:r>
                      <a:r>
                        <a:rPr lang="fr-CA" sz="1800" spc="-25" noProof="0" dirty="0">
                          <a:solidFill>
                            <a:srgbClr val="231F20"/>
                          </a:solidFill>
                          <a:latin typeface="+mn-lt"/>
                          <a:cs typeface="Calibri"/>
                        </a:rPr>
                        <a:t> </a:t>
                      </a:r>
                      <a:r>
                        <a:rPr lang="fr-CA" sz="1800" spc="-10" noProof="0" dirty="0">
                          <a:solidFill>
                            <a:srgbClr val="231F20"/>
                          </a:solidFill>
                          <a:latin typeface="+mn-lt"/>
                          <a:cs typeface="Calibri"/>
                        </a:rPr>
                        <a:t>pensez-</a:t>
                      </a:r>
                      <a:r>
                        <a:rPr lang="fr-CA" sz="1800" noProof="0" dirty="0">
                          <a:solidFill>
                            <a:srgbClr val="231F20"/>
                          </a:solidFill>
                          <a:latin typeface="+mn-lt"/>
                          <a:cs typeface="Calibri"/>
                        </a:rPr>
                        <a:t>vous</a:t>
                      </a:r>
                      <a:r>
                        <a:rPr lang="fr-CA" sz="1800" spc="-30" noProof="0" dirty="0">
                          <a:solidFill>
                            <a:srgbClr val="231F20"/>
                          </a:solidFill>
                          <a:latin typeface="+mn-lt"/>
                          <a:cs typeface="Calibri"/>
                        </a:rPr>
                        <a:t> </a:t>
                      </a:r>
                      <a:r>
                        <a:rPr lang="fr-CA" sz="1800" noProof="0" dirty="0">
                          <a:solidFill>
                            <a:srgbClr val="231F20"/>
                          </a:solidFill>
                          <a:latin typeface="+mn-lt"/>
                          <a:cs typeface="Calibri"/>
                        </a:rPr>
                        <a:t>du</a:t>
                      </a:r>
                      <a:r>
                        <a:rPr lang="fr-CA" sz="1800" spc="-30" noProof="0" dirty="0">
                          <a:solidFill>
                            <a:srgbClr val="231F20"/>
                          </a:solidFill>
                          <a:latin typeface="+mn-lt"/>
                          <a:cs typeface="Calibri"/>
                        </a:rPr>
                        <a:t> </a:t>
                      </a:r>
                      <a:r>
                        <a:rPr lang="fr-CA" sz="1800" noProof="0" dirty="0">
                          <a:solidFill>
                            <a:srgbClr val="231F20"/>
                          </a:solidFill>
                          <a:latin typeface="+mn-lt"/>
                          <a:cs typeface="Calibri"/>
                        </a:rPr>
                        <a:t>programme</a:t>
                      </a:r>
                      <a:r>
                        <a:rPr lang="fr-CA" sz="1800" spc="-25" noProof="0" dirty="0">
                          <a:solidFill>
                            <a:srgbClr val="231F20"/>
                          </a:solidFill>
                          <a:latin typeface="+mn-lt"/>
                          <a:cs typeface="Calibri"/>
                        </a:rPr>
                        <a:t> </a:t>
                      </a:r>
                      <a:r>
                        <a:rPr lang="fr-CA" sz="1800" noProof="0" dirty="0">
                          <a:solidFill>
                            <a:srgbClr val="231F20"/>
                          </a:solidFill>
                          <a:latin typeface="+mn-lt"/>
                          <a:cs typeface="Calibri"/>
                        </a:rPr>
                        <a:t>de</a:t>
                      </a:r>
                      <a:r>
                        <a:rPr lang="fr-CA" sz="1800" spc="-30" noProof="0" dirty="0">
                          <a:solidFill>
                            <a:srgbClr val="231F20"/>
                          </a:solidFill>
                          <a:latin typeface="+mn-lt"/>
                          <a:cs typeface="Calibri"/>
                        </a:rPr>
                        <a:t> </a:t>
                      </a:r>
                      <a:r>
                        <a:rPr lang="fr-CA" sz="1800" noProof="0" dirty="0">
                          <a:solidFill>
                            <a:srgbClr val="231F20"/>
                          </a:solidFill>
                          <a:latin typeface="+mn-lt"/>
                          <a:cs typeface="Calibri"/>
                        </a:rPr>
                        <a:t>parrainage</a:t>
                      </a:r>
                      <a:r>
                        <a:rPr lang="fr-CA" sz="1800" spc="-25" noProof="0" dirty="0">
                          <a:solidFill>
                            <a:srgbClr val="231F20"/>
                          </a:solidFill>
                          <a:latin typeface="+mn-lt"/>
                          <a:cs typeface="Calibri"/>
                        </a:rPr>
                        <a:t> </a:t>
                      </a:r>
                      <a:r>
                        <a:rPr lang="fr-CA" sz="1800" spc="-10" noProof="0" dirty="0">
                          <a:solidFill>
                            <a:srgbClr val="231F20"/>
                          </a:solidFill>
                          <a:latin typeface="+mn-lt"/>
                          <a:cs typeface="Calibri"/>
                        </a:rPr>
                        <a:t>professionnel</a:t>
                      </a:r>
                      <a:r>
                        <a:rPr lang="fr-CA" sz="1800" spc="-30" noProof="0" dirty="0">
                          <a:solidFill>
                            <a:srgbClr val="231F20"/>
                          </a:solidFill>
                          <a:latin typeface="+mn-lt"/>
                          <a:cs typeface="Calibri"/>
                        </a:rPr>
                        <a:t> </a:t>
                      </a:r>
                      <a:r>
                        <a:rPr lang="fr-CA" sz="1800" spc="-10" noProof="0" dirty="0">
                          <a:solidFill>
                            <a:srgbClr val="231F20"/>
                          </a:solidFill>
                          <a:latin typeface="+mn-lt"/>
                          <a:cs typeface="Calibri"/>
                        </a:rPr>
                        <a:t>d’Hydro-</a:t>
                      </a:r>
                      <a:r>
                        <a:rPr lang="fr-CA" sz="1800" noProof="0" dirty="0">
                          <a:solidFill>
                            <a:srgbClr val="231F20"/>
                          </a:solidFill>
                          <a:latin typeface="+mn-lt"/>
                          <a:cs typeface="Calibri"/>
                        </a:rPr>
                        <a:t>Québec</a:t>
                      </a:r>
                      <a:r>
                        <a:rPr lang="fr-CA" sz="1800" spc="-25" noProof="0" dirty="0">
                          <a:solidFill>
                            <a:srgbClr val="231F20"/>
                          </a:solidFill>
                          <a:latin typeface="+mn-lt"/>
                          <a:cs typeface="Calibri"/>
                        </a:rPr>
                        <a:t> </a:t>
                      </a:r>
                      <a:r>
                        <a:rPr lang="fr-CA" sz="1800" noProof="0" dirty="0">
                          <a:solidFill>
                            <a:srgbClr val="231F20"/>
                          </a:solidFill>
                          <a:latin typeface="+mn-lt"/>
                          <a:cs typeface="Calibri"/>
                        </a:rPr>
                        <a:t>des</a:t>
                      </a:r>
                      <a:r>
                        <a:rPr lang="fr-CA" sz="1800" spc="-30" noProof="0" dirty="0">
                          <a:solidFill>
                            <a:srgbClr val="231F20"/>
                          </a:solidFill>
                          <a:latin typeface="+mn-lt"/>
                          <a:cs typeface="Calibri"/>
                        </a:rPr>
                        <a:t> </a:t>
                      </a:r>
                      <a:r>
                        <a:rPr lang="fr-CA" sz="1800" noProof="0" dirty="0">
                          <a:solidFill>
                            <a:srgbClr val="231F20"/>
                          </a:solidFill>
                          <a:latin typeface="+mn-lt"/>
                          <a:cs typeface="Calibri"/>
                        </a:rPr>
                        <a:t>nouveaux</a:t>
                      </a:r>
                      <a:r>
                        <a:rPr lang="fr-CA" sz="1800" spc="-30" noProof="0" dirty="0">
                          <a:solidFill>
                            <a:srgbClr val="231F20"/>
                          </a:solidFill>
                          <a:latin typeface="+mn-lt"/>
                          <a:cs typeface="Calibri"/>
                        </a:rPr>
                        <a:t> </a:t>
                      </a:r>
                      <a:r>
                        <a:rPr lang="fr-CA" sz="1800" noProof="0" dirty="0">
                          <a:solidFill>
                            <a:srgbClr val="231F20"/>
                          </a:solidFill>
                          <a:latin typeface="+mn-lt"/>
                          <a:cs typeface="Calibri"/>
                        </a:rPr>
                        <a:t>arrivants</a:t>
                      </a:r>
                      <a:r>
                        <a:rPr lang="fr-CA" sz="1800" spc="-30" noProof="0" dirty="0">
                          <a:solidFill>
                            <a:srgbClr val="231F20"/>
                          </a:solidFill>
                          <a:latin typeface="+mn-lt"/>
                          <a:cs typeface="Calibri"/>
                        </a:rPr>
                        <a:t> </a:t>
                      </a:r>
                      <a:r>
                        <a:rPr lang="fr-CA" sz="1800" noProof="0" dirty="0">
                          <a:solidFill>
                            <a:srgbClr val="231F20"/>
                          </a:solidFill>
                          <a:latin typeface="+mn-lt"/>
                          <a:cs typeface="Calibri"/>
                        </a:rPr>
                        <a:t>et</a:t>
                      </a:r>
                      <a:r>
                        <a:rPr lang="fr-CA" sz="1800" spc="-30" noProof="0" dirty="0">
                          <a:solidFill>
                            <a:srgbClr val="231F20"/>
                          </a:solidFill>
                          <a:latin typeface="+mn-lt"/>
                          <a:cs typeface="Calibri"/>
                        </a:rPr>
                        <a:t> </a:t>
                      </a:r>
                      <a:r>
                        <a:rPr lang="fr-CA" sz="1800" spc="-10" noProof="0" dirty="0">
                          <a:solidFill>
                            <a:srgbClr val="231F20"/>
                          </a:solidFill>
                          <a:latin typeface="+mn-lt"/>
                          <a:cs typeface="Calibri"/>
                        </a:rPr>
                        <a:t>arrivantes?</a:t>
                      </a:r>
                      <a:endParaRPr lang="fr-CA" sz="1800" noProof="0" dirty="0">
                        <a:latin typeface="+mn-lt"/>
                        <a:cs typeface="Calibri"/>
                      </a:endParaRPr>
                    </a:p>
                    <a:p>
                      <a:pPr>
                        <a:lnSpc>
                          <a:spcPct val="100000"/>
                        </a:lnSpc>
                      </a:pPr>
                      <a:endParaRPr lang="fr-CA" sz="1200" noProof="0" dirty="0">
                        <a:latin typeface="Times New Roman"/>
                        <a:cs typeface="Times New Roman"/>
                      </a:endParaRPr>
                    </a:p>
                  </a:txBody>
                  <a:tcPr marL="0" marR="0" marT="0" marB="0">
                    <a:lnB w="12700">
                      <a:solidFill>
                        <a:srgbClr val="5E9F55"/>
                      </a:solidFill>
                      <a:prstDash val="solid"/>
                    </a:lnB>
                  </a:tcPr>
                </a:tc>
                <a:extLst>
                  <a:ext uri="{0D108BD9-81ED-4DB2-BD59-A6C34878D82A}">
                    <a16:rowId xmlns:a16="http://schemas.microsoft.com/office/drawing/2014/main" val="542530932"/>
                  </a:ext>
                </a:extLst>
              </a:tr>
            </a:tbl>
          </a:graphicData>
        </a:graphic>
      </p:graphicFrame>
      <p:sp>
        <p:nvSpPr>
          <p:cNvPr id="20" name="object 2">
            <a:extLst>
              <a:ext uri="{FF2B5EF4-FFF2-40B4-BE49-F238E27FC236}">
                <a16:creationId xmlns:a16="http://schemas.microsoft.com/office/drawing/2014/main" id="{1D40B111-3544-29D0-3624-2F886A7EDFD2}"/>
              </a:ext>
            </a:extLst>
          </p:cNvPr>
          <p:cNvSpPr txBox="1"/>
          <p:nvPr/>
        </p:nvSpPr>
        <p:spPr>
          <a:xfrm>
            <a:off x="1233153" y="495214"/>
            <a:ext cx="11653133" cy="557204"/>
          </a:xfrm>
          <a:prstGeom prst="rect">
            <a:avLst/>
          </a:prstGeom>
        </p:spPr>
        <p:txBody>
          <a:bodyPr vert="horz" wrap="square" lIns="0" tIns="20955" rIns="0" bIns="0" rtlCol="0">
            <a:spAutoFit/>
          </a:bodyPr>
          <a:lstStyle/>
          <a:p>
            <a:pPr marL="1270"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ORALE</a:t>
            </a:r>
            <a:endParaRPr lang="fr-CA" sz="1600" noProof="0" dirty="0">
              <a:latin typeface="Calibri"/>
              <a:cs typeface="Calibri"/>
            </a:endParaRPr>
          </a:p>
          <a:p>
            <a:pPr algn="ctr">
              <a:lnSpc>
                <a:spcPct val="100000"/>
              </a:lnSpc>
              <a:spcBef>
                <a:spcPts val="100"/>
              </a:spcBef>
            </a:pPr>
            <a:r>
              <a:rPr lang="fr-CA" b="1" spc="20" noProof="0" dirty="0">
                <a:solidFill>
                  <a:srgbClr val="007569"/>
                </a:solidFill>
                <a:latin typeface="Calibri"/>
                <a:cs typeface="Calibri"/>
              </a:rPr>
              <a:t>VIDÉO</a:t>
            </a:r>
            <a:r>
              <a:rPr lang="fr-CA" b="1" spc="110" noProof="0" dirty="0">
                <a:solidFill>
                  <a:srgbClr val="007569"/>
                </a:solidFill>
                <a:latin typeface="Calibri"/>
                <a:cs typeface="Calibri"/>
              </a:rPr>
              <a:t> </a:t>
            </a:r>
            <a:r>
              <a:rPr lang="fr-CA" b="1" spc="20" noProof="0" dirty="0">
                <a:solidFill>
                  <a:srgbClr val="007569"/>
                </a:solidFill>
                <a:latin typeface="Calibri"/>
                <a:cs typeface="Calibri"/>
              </a:rPr>
              <a:t>:</a:t>
            </a:r>
            <a:r>
              <a:rPr lang="fr-CA" b="1" spc="85" noProof="0" dirty="0">
                <a:solidFill>
                  <a:srgbClr val="007569"/>
                </a:solidFill>
                <a:latin typeface="Calibri"/>
                <a:cs typeface="Calibri"/>
              </a:rPr>
              <a:t> </a:t>
            </a:r>
            <a:r>
              <a:rPr lang="fr-CA" b="1" spc="20" noProof="0" dirty="0">
                <a:solidFill>
                  <a:srgbClr val="007569"/>
                </a:solidFill>
                <a:latin typeface="Calibri"/>
                <a:cs typeface="Calibri"/>
              </a:rPr>
              <a:t>«</a:t>
            </a:r>
            <a:r>
              <a:rPr lang="fr-CA" b="1" spc="65" noProof="0" dirty="0">
                <a:solidFill>
                  <a:srgbClr val="007569"/>
                </a:solidFill>
                <a:latin typeface="Calibri"/>
                <a:cs typeface="Calibri"/>
              </a:rPr>
              <a:t> </a:t>
            </a:r>
            <a:r>
              <a:rPr lang="fr-CA" b="1" spc="20" noProof="0" dirty="0">
                <a:solidFill>
                  <a:srgbClr val="007569"/>
                </a:solidFill>
                <a:latin typeface="Calibri"/>
                <a:cs typeface="Calibri"/>
              </a:rPr>
              <a:t>PROGRAMME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DE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PARRAINAGE</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PROFESSIONNEL</a:t>
            </a:r>
            <a:r>
              <a:rPr lang="fr-CA" b="1" spc="155" noProof="0" dirty="0">
                <a:solidFill>
                  <a:srgbClr val="007569"/>
                </a:solidFill>
                <a:latin typeface="Calibri"/>
                <a:cs typeface="Calibri"/>
              </a:rPr>
              <a:t> </a:t>
            </a:r>
            <a:r>
              <a:rPr lang="fr-CA" b="1" spc="20" noProof="0" dirty="0">
                <a:solidFill>
                  <a:srgbClr val="007569"/>
                </a:solidFill>
                <a:latin typeface="Calibri"/>
                <a:cs typeface="Calibri"/>
              </a:rPr>
              <a:t>POUR</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NOUVEAUX</a:t>
            </a:r>
            <a:r>
              <a:rPr lang="fr-CA" b="1" spc="150" noProof="0" dirty="0">
                <a:solidFill>
                  <a:srgbClr val="007569"/>
                </a:solidFill>
                <a:latin typeface="Calibri"/>
                <a:cs typeface="Calibri"/>
              </a:rPr>
              <a:t> </a:t>
            </a:r>
            <a:r>
              <a:rPr lang="fr-CA" b="1" spc="20" noProof="0" dirty="0">
                <a:solidFill>
                  <a:srgbClr val="007569"/>
                </a:solidFill>
                <a:latin typeface="Calibri"/>
                <a:cs typeface="Calibri"/>
              </a:rPr>
              <a:t>ARRIVANTS</a:t>
            </a:r>
            <a:r>
              <a:rPr lang="fr-CA" b="1" spc="65" noProof="0" dirty="0">
                <a:solidFill>
                  <a:srgbClr val="007569"/>
                </a:solidFill>
                <a:latin typeface="Calibri"/>
                <a:cs typeface="Calibri"/>
              </a:rPr>
              <a:t> </a:t>
            </a:r>
            <a:r>
              <a:rPr lang="fr-CA" b="1" spc="-50" noProof="0" dirty="0">
                <a:solidFill>
                  <a:srgbClr val="007569"/>
                </a:solidFill>
                <a:latin typeface="Calibri"/>
                <a:cs typeface="Calibri"/>
              </a:rPr>
              <a:t>»</a:t>
            </a:r>
            <a:endParaRPr lang="fr-CA" noProof="0" dirty="0">
              <a:latin typeface="Calibri"/>
              <a:cs typeface="Calibri"/>
            </a:endParaRPr>
          </a:p>
        </p:txBody>
      </p:sp>
      <p:sp>
        <p:nvSpPr>
          <p:cNvPr id="18" name="object 93">
            <a:extLst>
              <a:ext uri="{FF2B5EF4-FFF2-40B4-BE49-F238E27FC236}">
                <a16:creationId xmlns:a16="http://schemas.microsoft.com/office/drawing/2014/main" id="{F36D9BB1-7A82-45BA-BB0D-A3062316FA58}"/>
              </a:ext>
            </a:extLst>
          </p:cNvPr>
          <p:cNvSpPr/>
          <p:nvPr/>
        </p:nvSpPr>
        <p:spPr>
          <a:xfrm>
            <a:off x="1253025" y="6027776"/>
            <a:ext cx="1121410" cy="1121410"/>
          </a:xfrm>
          <a:custGeom>
            <a:avLst/>
            <a:gdLst/>
            <a:ahLst/>
            <a:cxnLst/>
            <a:rect l="l" t="t" r="r" b="b"/>
            <a:pathLst>
              <a:path w="1121410" h="1121409">
                <a:moveTo>
                  <a:pt x="1121219" y="0"/>
                </a:moveTo>
                <a:lnTo>
                  <a:pt x="0" y="1121181"/>
                </a:lnTo>
                <a:lnTo>
                  <a:pt x="1121219" y="0"/>
                </a:lnTo>
                <a:close/>
              </a:path>
            </a:pathLst>
          </a:custGeom>
          <a:ln w="9448">
            <a:solidFill>
              <a:srgbClr val="71BC68"/>
            </a:solidFill>
          </a:ln>
        </p:spPr>
        <p:txBody>
          <a:bodyPr wrap="square" lIns="0" tIns="0" rIns="0" bIns="0" rtlCol="0"/>
          <a:lstStyle/>
          <a:p>
            <a:endParaRPr lang="fr-CA" noProof="0" dirty="0"/>
          </a:p>
        </p:txBody>
      </p:sp>
      <p:sp>
        <p:nvSpPr>
          <p:cNvPr id="19" name="object 94">
            <a:extLst>
              <a:ext uri="{FF2B5EF4-FFF2-40B4-BE49-F238E27FC236}">
                <a16:creationId xmlns:a16="http://schemas.microsoft.com/office/drawing/2014/main" id="{F48229A5-B5A4-B4DA-845A-CF2A93155479}"/>
              </a:ext>
            </a:extLst>
          </p:cNvPr>
          <p:cNvSpPr/>
          <p:nvPr/>
        </p:nvSpPr>
        <p:spPr>
          <a:xfrm>
            <a:off x="1983197" y="5916374"/>
            <a:ext cx="0" cy="1344295"/>
          </a:xfrm>
          <a:custGeom>
            <a:avLst/>
            <a:gdLst/>
            <a:ahLst/>
            <a:cxnLst/>
            <a:rect l="l" t="t" r="r" b="b"/>
            <a:pathLst>
              <a:path h="1344295">
                <a:moveTo>
                  <a:pt x="0" y="1343990"/>
                </a:moveTo>
                <a:lnTo>
                  <a:pt x="0" y="0"/>
                </a:lnTo>
                <a:lnTo>
                  <a:pt x="0" y="1343990"/>
                </a:lnTo>
                <a:close/>
              </a:path>
            </a:pathLst>
          </a:custGeom>
          <a:ln w="9448">
            <a:solidFill>
              <a:srgbClr val="71BC68"/>
            </a:solidFill>
          </a:ln>
        </p:spPr>
        <p:txBody>
          <a:bodyPr wrap="square" lIns="0" tIns="0" rIns="0" bIns="0" rtlCol="0"/>
          <a:lstStyle/>
          <a:p>
            <a:endParaRPr lang="fr-CA" noProof="0" dirty="0"/>
          </a:p>
        </p:txBody>
      </p:sp>
      <p:sp>
        <p:nvSpPr>
          <p:cNvPr id="21" name="object 95">
            <a:extLst>
              <a:ext uri="{FF2B5EF4-FFF2-40B4-BE49-F238E27FC236}">
                <a16:creationId xmlns:a16="http://schemas.microsoft.com/office/drawing/2014/main" id="{477856DB-EFF6-D451-31FD-7A18D9D2B0B7}"/>
              </a:ext>
            </a:extLst>
          </p:cNvPr>
          <p:cNvSpPr/>
          <p:nvPr/>
        </p:nvSpPr>
        <p:spPr>
          <a:xfrm>
            <a:off x="1399099" y="6757929"/>
            <a:ext cx="829310" cy="0"/>
          </a:xfrm>
          <a:custGeom>
            <a:avLst/>
            <a:gdLst/>
            <a:ahLst/>
            <a:cxnLst/>
            <a:rect l="l" t="t" r="r" b="b"/>
            <a:pathLst>
              <a:path w="829310">
                <a:moveTo>
                  <a:pt x="0" y="0"/>
                </a:moveTo>
                <a:lnTo>
                  <a:pt x="829056" y="0"/>
                </a:lnTo>
                <a:lnTo>
                  <a:pt x="0" y="0"/>
                </a:lnTo>
                <a:close/>
              </a:path>
            </a:pathLst>
          </a:custGeom>
          <a:ln w="9448">
            <a:solidFill>
              <a:srgbClr val="71BC68"/>
            </a:solidFill>
          </a:ln>
        </p:spPr>
        <p:txBody>
          <a:bodyPr wrap="square" lIns="0" tIns="0" rIns="0" bIns="0" rtlCol="0"/>
          <a:lstStyle/>
          <a:p>
            <a:endParaRPr lang="fr-CA" noProof="0" dirty="0"/>
          </a:p>
        </p:txBody>
      </p:sp>
      <p:sp>
        <p:nvSpPr>
          <p:cNvPr id="22" name="object 96">
            <a:extLst>
              <a:ext uri="{FF2B5EF4-FFF2-40B4-BE49-F238E27FC236}">
                <a16:creationId xmlns:a16="http://schemas.microsoft.com/office/drawing/2014/main" id="{4F990DB9-F1D2-0F8F-E9E4-4B7128B83F7F}"/>
              </a:ext>
            </a:extLst>
          </p:cNvPr>
          <p:cNvSpPr/>
          <p:nvPr/>
        </p:nvSpPr>
        <p:spPr>
          <a:xfrm>
            <a:off x="1253054" y="6365270"/>
            <a:ext cx="446405" cy="446405"/>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23" name="object 97">
            <a:extLst>
              <a:ext uri="{FF2B5EF4-FFF2-40B4-BE49-F238E27FC236}">
                <a16:creationId xmlns:a16="http://schemas.microsoft.com/office/drawing/2014/main" id="{767F4A78-8D78-2A4B-CA32-C8BD166DE984}"/>
              </a:ext>
            </a:extLst>
          </p:cNvPr>
          <p:cNvSpPr/>
          <p:nvPr/>
        </p:nvSpPr>
        <p:spPr>
          <a:xfrm>
            <a:off x="928430" y="6418811"/>
            <a:ext cx="1096010" cy="0"/>
          </a:xfrm>
          <a:custGeom>
            <a:avLst/>
            <a:gdLst/>
            <a:ahLst/>
            <a:cxnLst/>
            <a:rect l="l" t="t" r="r" b="b"/>
            <a:pathLst>
              <a:path w="1096010">
                <a:moveTo>
                  <a:pt x="1095438" y="0"/>
                </a:moveTo>
                <a:lnTo>
                  <a:pt x="0" y="0"/>
                </a:lnTo>
                <a:lnTo>
                  <a:pt x="1095438" y="0"/>
                </a:lnTo>
                <a:close/>
              </a:path>
            </a:pathLst>
          </a:custGeom>
          <a:ln w="9448">
            <a:solidFill>
              <a:srgbClr val="71BC68"/>
            </a:solidFill>
          </a:ln>
        </p:spPr>
        <p:txBody>
          <a:bodyPr wrap="square" lIns="0" tIns="0" rIns="0" bIns="0" rtlCol="0"/>
          <a:lstStyle/>
          <a:p>
            <a:endParaRPr lang="fr-CA" noProof="0" dirty="0"/>
          </a:p>
        </p:txBody>
      </p:sp>
      <p:sp>
        <p:nvSpPr>
          <p:cNvPr id="24" name="object 98">
            <a:extLst>
              <a:ext uri="{FF2B5EF4-FFF2-40B4-BE49-F238E27FC236}">
                <a16:creationId xmlns:a16="http://schemas.microsoft.com/office/drawing/2014/main" id="{015D8755-8E47-476E-C61E-35F0ECC2DE77}"/>
              </a:ext>
            </a:extLst>
          </p:cNvPr>
          <p:cNvSpPr/>
          <p:nvPr/>
        </p:nvSpPr>
        <p:spPr>
          <a:xfrm>
            <a:off x="676701" y="6126370"/>
            <a:ext cx="924560" cy="924560"/>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25" name="object 99">
            <a:extLst>
              <a:ext uri="{FF2B5EF4-FFF2-40B4-BE49-F238E27FC236}">
                <a16:creationId xmlns:a16="http://schemas.microsoft.com/office/drawing/2014/main" id="{F9EB9E86-28B9-2B64-0490-91076184D2C5}"/>
              </a:ext>
            </a:extLst>
          </p:cNvPr>
          <p:cNvSpPr/>
          <p:nvPr/>
        </p:nvSpPr>
        <p:spPr>
          <a:xfrm>
            <a:off x="849106" y="6418806"/>
            <a:ext cx="579755" cy="0"/>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26" name="object 100">
            <a:extLst>
              <a:ext uri="{FF2B5EF4-FFF2-40B4-BE49-F238E27FC236}">
                <a16:creationId xmlns:a16="http://schemas.microsoft.com/office/drawing/2014/main" id="{EBFCA6B3-9F4B-17E7-307A-C7FF099386AC}"/>
              </a:ext>
            </a:extLst>
          </p:cNvPr>
          <p:cNvSpPr/>
          <p:nvPr/>
        </p:nvSpPr>
        <p:spPr>
          <a:xfrm>
            <a:off x="1308238" y="6360741"/>
            <a:ext cx="0" cy="4552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27" name="object 101">
            <a:extLst>
              <a:ext uri="{FF2B5EF4-FFF2-40B4-BE49-F238E27FC236}">
                <a16:creationId xmlns:a16="http://schemas.microsoft.com/office/drawing/2014/main" id="{530AB161-AD12-DE94-A796-0B920DDCC946}"/>
              </a:ext>
            </a:extLst>
          </p:cNvPr>
          <p:cNvSpPr/>
          <p:nvPr/>
        </p:nvSpPr>
        <p:spPr>
          <a:xfrm>
            <a:off x="425880" y="6213054"/>
            <a:ext cx="751205" cy="751205"/>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28" name="object 102">
            <a:extLst>
              <a:ext uri="{FF2B5EF4-FFF2-40B4-BE49-F238E27FC236}">
                <a16:creationId xmlns:a16="http://schemas.microsoft.com/office/drawing/2014/main" id="{ED8B2131-5E01-E07F-2832-6EA225614E91}"/>
              </a:ext>
            </a:extLst>
          </p:cNvPr>
          <p:cNvSpPr/>
          <p:nvPr/>
        </p:nvSpPr>
        <p:spPr>
          <a:xfrm>
            <a:off x="970749" y="6307738"/>
            <a:ext cx="0" cy="561340"/>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29" name="object 103">
            <a:extLst>
              <a:ext uri="{FF2B5EF4-FFF2-40B4-BE49-F238E27FC236}">
                <a16:creationId xmlns:a16="http://schemas.microsoft.com/office/drawing/2014/main" id="{7571CC27-1C16-D740-55B0-4B7E5FFDAEF4}"/>
              </a:ext>
            </a:extLst>
          </p:cNvPr>
          <p:cNvSpPr/>
          <p:nvPr/>
        </p:nvSpPr>
        <p:spPr>
          <a:xfrm>
            <a:off x="393048" y="6757929"/>
            <a:ext cx="816610" cy="0"/>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30" name="object 104">
            <a:extLst>
              <a:ext uri="{FF2B5EF4-FFF2-40B4-BE49-F238E27FC236}">
                <a16:creationId xmlns:a16="http://schemas.microsoft.com/office/drawing/2014/main" id="{986FB2E2-4F52-5CE8-2A1F-6AC194BCA86F}"/>
              </a:ext>
            </a:extLst>
          </p:cNvPr>
          <p:cNvSpPr/>
          <p:nvPr/>
        </p:nvSpPr>
        <p:spPr>
          <a:xfrm>
            <a:off x="0" y="6124631"/>
            <a:ext cx="1006475" cy="1007110"/>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31" name="object 105">
            <a:extLst>
              <a:ext uri="{FF2B5EF4-FFF2-40B4-BE49-F238E27FC236}">
                <a16:creationId xmlns:a16="http://schemas.microsoft.com/office/drawing/2014/main" id="{946606A5-5754-5BC1-C492-EE00DF0F8415}"/>
              </a:ext>
            </a:extLst>
          </p:cNvPr>
          <p:cNvSpPr/>
          <p:nvPr/>
        </p:nvSpPr>
        <p:spPr>
          <a:xfrm>
            <a:off x="86878" y="6418806"/>
            <a:ext cx="753745" cy="0"/>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32" name="object 106">
            <a:extLst>
              <a:ext uri="{FF2B5EF4-FFF2-40B4-BE49-F238E27FC236}">
                <a16:creationId xmlns:a16="http://schemas.microsoft.com/office/drawing/2014/main" id="{189DAB73-626E-54FD-35E9-6213BB08200B}"/>
              </a:ext>
            </a:extLst>
          </p:cNvPr>
          <p:cNvSpPr/>
          <p:nvPr/>
        </p:nvSpPr>
        <p:spPr>
          <a:xfrm>
            <a:off x="0" y="6757933"/>
            <a:ext cx="718185" cy="0"/>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33" name="object 107">
            <a:extLst>
              <a:ext uri="{FF2B5EF4-FFF2-40B4-BE49-F238E27FC236}">
                <a16:creationId xmlns:a16="http://schemas.microsoft.com/office/drawing/2014/main" id="{C2289021-0029-372C-8156-2796B599AD62}"/>
              </a:ext>
            </a:extLst>
          </p:cNvPr>
          <p:cNvSpPr/>
          <p:nvPr/>
        </p:nvSpPr>
        <p:spPr>
          <a:xfrm>
            <a:off x="1521222" y="6756286"/>
            <a:ext cx="584835" cy="0"/>
          </a:xfrm>
          <a:custGeom>
            <a:avLst/>
            <a:gdLst/>
            <a:ahLst/>
            <a:cxnLst/>
            <a:rect l="l" t="t" r="r" b="b"/>
            <a:pathLst>
              <a:path w="584835">
                <a:moveTo>
                  <a:pt x="584822" y="0"/>
                </a:moveTo>
                <a:lnTo>
                  <a:pt x="0" y="0"/>
                </a:lnTo>
                <a:lnTo>
                  <a:pt x="584822" y="0"/>
                </a:lnTo>
                <a:close/>
              </a:path>
            </a:pathLst>
          </a:custGeom>
          <a:ln w="9448">
            <a:solidFill>
              <a:srgbClr val="71BC68"/>
            </a:solidFill>
          </a:ln>
        </p:spPr>
        <p:txBody>
          <a:bodyPr wrap="square" lIns="0" tIns="0" rIns="0" bIns="0" rtlCol="0"/>
          <a:lstStyle/>
          <a:p>
            <a:endParaRPr lang="fr-CA" noProof="0" dirty="0"/>
          </a:p>
        </p:txBody>
      </p:sp>
      <p:sp>
        <p:nvSpPr>
          <p:cNvPr id="34" name="object 108">
            <a:extLst>
              <a:ext uri="{FF2B5EF4-FFF2-40B4-BE49-F238E27FC236}">
                <a16:creationId xmlns:a16="http://schemas.microsoft.com/office/drawing/2014/main" id="{A9825C99-DB3B-8463-2109-191DB495C980}"/>
              </a:ext>
            </a:extLst>
          </p:cNvPr>
          <p:cNvSpPr/>
          <p:nvPr/>
        </p:nvSpPr>
        <p:spPr>
          <a:xfrm>
            <a:off x="1645709" y="6600938"/>
            <a:ext cx="0" cy="650240"/>
          </a:xfrm>
          <a:custGeom>
            <a:avLst/>
            <a:gdLst/>
            <a:ahLst/>
            <a:cxnLst/>
            <a:rect l="l" t="t" r="r" b="b"/>
            <a:pathLst>
              <a:path h="650240">
                <a:moveTo>
                  <a:pt x="0" y="649808"/>
                </a:moveTo>
                <a:lnTo>
                  <a:pt x="0" y="0"/>
                </a:lnTo>
                <a:lnTo>
                  <a:pt x="0" y="649808"/>
                </a:lnTo>
                <a:close/>
              </a:path>
            </a:pathLst>
          </a:custGeom>
          <a:ln w="9448">
            <a:solidFill>
              <a:srgbClr val="71BC68"/>
            </a:solidFill>
          </a:ln>
        </p:spPr>
        <p:txBody>
          <a:bodyPr wrap="square" lIns="0" tIns="0" rIns="0" bIns="0" rtlCol="0"/>
          <a:lstStyle/>
          <a:p>
            <a:endParaRPr lang="fr-CA" noProof="0" dirty="0"/>
          </a:p>
        </p:txBody>
      </p:sp>
      <p:sp>
        <p:nvSpPr>
          <p:cNvPr id="35" name="object 109">
            <a:extLst>
              <a:ext uri="{FF2B5EF4-FFF2-40B4-BE49-F238E27FC236}">
                <a16:creationId xmlns:a16="http://schemas.microsoft.com/office/drawing/2014/main" id="{1F36E93C-1E6F-FB47-736C-21CA477667AB}"/>
              </a:ext>
            </a:extLst>
          </p:cNvPr>
          <p:cNvSpPr/>
          <p:nvPr/>
        </p:nvSpPr>
        <p:spPr>
          <a:xfrm>
            <a:off x="1224890" y="7095400"/>
            <a:ext cx="502920" cy="0"/>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36" name="object 110">
            <a:extLst>
              <a:ext uri="{FF2B5EF4-FFF2-40B4-BE49-F238E27FC236}">
                <a16:creationId xmlns:a16="http://schemas.microsoft.com/office/drawing/2014/main" id="{99A315F6-F9F5-EEDD-0204-4929DD60F703}"/>
              </a:ext>
            </a:extLst>
          </p:cNvPr>
          <p:cNvSpPr/>
          <p:nvPr/>
        </p:nvSpPr>
        <p:spPr>
          <a:xfrm>
            <a:off x="635330" y="6422476"/>
            <a:ext cx="1007110" cy="1007110"/>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37" name="object 111">
            <a:extLst>
              <a:ext uri="{FF2B5EF4-FFF2-40B4-BE49-F238E27FC236}">
                <a16:creationId xmlns:a16="http://schemas.microsoft.com/office/drawing/2014/main" id="{48A28827-36E0-2EC5-E3EA-F5A6BA6F6D5E}"/>
              </a:ext>
            </a:extLst>
          </p:cNvPr>
          <p:cNvSpPr/>
          <p:nvPr/>
        </p:nvSpPr>
        <p:spPr>
          <a:xfrm>
            <a:off x="969125" y="6611593"/>
            <a:ext cx="0" cy="628650"/>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38" name="object 112">
            <a:extLst>
              <a:ext uri="{FF2B5EF4-FFF2-40B4-BE49-F238E27FC236}">
                <a16:creationId xmlns:a16="http://schemas.microsoft.com/office/drawing/2014/main" id="{0DCE6B7B-912B-5DB5-AF33-1A52EC7461EA}"/>
              </a:ext>
            </a:extLst>
          </p:cNvPr>
          <p:cNvSpPr/>
          <p:nvPr/>
        </p:nvSpPr>
        <p:spPr>
          <a:xfrm>
            <a:off x="426383" y="6551017"/>
            <a:ext cx="749935" cy="749935"/>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39" name="object 113">
            <a:extLst>
              <a:ext uri="{FF2B5EF4-FFF2-40B4-BE49-F238E27FC236}">
                <a16:creationId xmlns:a16="http://schemas.microsoft.com/office/drawing/2014/main" id="{1EC90600-D3B7-F088-BE93-AB5A01964764}"/>
              </a:ext>
            </a:extLst>
          </p:cNvPr>
          <p:cNvSpPr/>
          <p:nvPr/>
        </p:nvSpPr>
        <p:spPr>
          <a:xfrm>
            <a:off x="123098" y="6756282"/>
            <a:ext cx="1356360" cy="0"/>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40" name="object 114">
            <a:extLst>
              <a:ext uri="{FF2B5EF4-FFF2-40B4-BE49-F238E27FC236}">
                <a16:creationId xmlns:a16="http://schemas.microsoft.com/office/drawing/2014/main" id="{F26DF9D0-D52C-D990-5354-EE1234D50CD8}"/>
              </a:ext>
            </a:extLst>
          </p:cNvPr>
          <p:cNvSpPr/>
          <p:nvPr/>
        </p:nvSpPr>
        <p:spPr>
          <a:xfrm>
            <a:off x="0" y="6353086"/>
            <a:ext cx="1036955" cy="1036955"/>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41" name="object 115">
            <a:extLst>
              <a:ext uri="{FF2B5EF4-FFF2-40B4-BE49-F238E27FC236}">
                <a16:creationId xmlns:a16="http://schemas.microsoft.com/office/drawing/2014/main" id="{AF91D8DA-CCF2-C8DC-00B2-BAF4338C27AD}"/>
              </a:ext>
            </a:extLst>
          </p:cNvPr>
          <p:cNvSpPr/>
          <p:nvPr/>
        </p:nvSpPr>
        <p:spPr>
          <a:xfrm>
            <a:off x="0" y="6615595"/>
            <a:ext cx="436880" cy="43688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42" name="object 116">
            <a:extLst>
              <a:ext uri="{FF2B5EF4-FFF2-40B4-BE49-F238E27FC236}">
                <a16:creationId xmlns:a16="http://schemas.microsoft.com/office/drawing/2014/main" id="{3C40E455-B77C-5FD3-47B9-07916E957954}"/>
              </a:ext>
            </a:extLst>
          </p:cNvPr>
          <p:cNvSpPr/>
          <p:nvPr/>
        </p:nvSpPr>
        <p:spPr>
          <a:xfrm>
            <a:off x="1377812" y="6827518"/>
            <a:ext cx="871855" cy="8718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43" name="object 117">
            <a:extLst>
              <a:ext uri="{FF2B5EF4-FFF2-40B4-BE49-F238E27FC236}">
                <a16:creationId xmlns:a16="http://schemas.microsoft.com/office/drawing/2014/main" id="{1E9E427B-5955-0078-E3C6-E948171F5DC6}"/>
              </a:ext>
            </a:extLst>
          </p:cNvPr>
          <p:cNvSpPr/>
          <p:nvPr/>
        </p:nvSpPr>
        <p:spPr>
          <a:xfrm>
            <a:off x="1170892" y="7093757"/>
            <a:ext cx="1285875" cy="0"/>
          </a:xfrm>
          <a:custGeom>
            <a:avLst/>
            <a:gdLst/>
            <a:ahLst/>
            <a:cxnLst/>
            <a:rect l="l" t="t" r="r" b="b"/>
            <a:pathLst>
              <a:path w="1285875">
                <a:moveTo>
                  <a:pt x="1285481" y="0"/>
                </a:moveTo>
                <a:lnTo>
                  <a:pt x="0" y="0"/>
                </a:lnTo>
                <a:lnTo>
                  <a:pt x="1285481" y="0"/>
                </a:lnTo>
                <a:close/>
              </a:path>
            </a:pathLst>
          </a:custGeom>
          <a:ln w="9359">
            <a:solidFill>
              <a:srgbClr val="71BC68"/>
            </a:solidFill>
          </a:ln>
        </p:spPr>
        <p:txBody>
          <a:bodyPr wrap="square" lIns="0" tIns="0" rIns="0" bIns="0" rtlCol="0"/>
          <a:lstStyle/>
          <a:p>
            <a:endParaRPr lang="fr-CA" noProof="0" dirty="0"/>
          </a:p>
        </p:txBody>
      </p:sp>
      <p:sp>
        <p:nvSpPr>
          <p:cNvPr id="44" name="object 118">
            <a:extLst>
              <a:ext uri="{FF2B5EF4-FFF2-40B4-BE49-F238E27FC236}">
                <a16:creationId xmlns:a16="http://schemas.microsoft.com/office/drawing/2014/main" id="{04237F6A-252F-28CE-4F21-3617CD1C7F13}"/>
              </a:ext>
            </a:extLst>
          </p:cNvPr>
          <p:cNvSpPr/>
          <p:nvPr/>
        </p:nvSpPr>
        <p:spPr>
          <a:xfrm>
            <a:off x="1983197" y="7034755"/>
            <a:ext cx="0" cy="457200"/>
          </a:xfrm>
          <a:custGeom>
            <a:avLst/>
            <a:gdLst/>
            <a:ahLst/>
            <a:cxnLst/>
            <a:rect l="l" t="t" r="r" b="b"/>
            <a:pathLst>
              <a:path h="457200">
                <a:moveTo>
                  <a:pt x="0" y="457123"/>
                </a:moveTo>
                <a:lnTo>
                  <a:pt x="0" y="0"/>
                </a:lnTo>
                <a:lnTo>
                  <a:pt x="0" y="457123"/>
                </a:lnTo>
                <a:close/>
              </a:path>
            </a:pathLst>
          </a:custGeom>
          <a:ln w="9359">
            <a:solidFill>
              <a:srgbClr val="71BC68"/>
            </a:solidFill>
          </a:ln>
        </p:spPr>
        <p:txBody>
          <a:bodyPr wrap="square" lIns="0" tIns="0" rIns="0" bIns="0" rtlCol="0"/>
          <a:lstStyle/>
          <a:p>
            <a:endParaRPr lang="fr-CA" noProof="0" dirty="0"/>
          </a:p>
        </p:txBody>
      </p:sp>
      <p:sp>
        <p:nvSpPr>
          <p:cNvPr id="45" name="object 119">
            <a:extLst>
              <a:ext uri="{FF2B5EF4-FFF2-40B4-BE49-F238E27FC236}">
                <a16:creationId xmlns:a16="http://schemas.microsoft.com/office/drawing/2014/main" id="{D1ADFB84-78E3-4B16-CC93-C7C016DB0080}"/>
              </a:ext>
            </a:extLst>
          </p:cNvPr>
          <p:cNvSpPr/>
          <p:nvPr/>
        </p:nvSpPr>
        <p:spPr>
          <a:xfrm>
            <a:off x="1229379" y="7016537"/>
            <a:ext cx="494030" cy="4940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46" name="object 120">
            <a:extLst>
              <a:ext uri="{FF2B5EF4-FFF2-40B4-BE49-F238E27FC236}">
                <a16:creationId xmlns:a16="http://schemas.microsoft.com/office/drawing/2014/main" id="{42907975-8E71-991A-D353-677018C32735}"/>
              </a:ext>
            </a:extLst>
          </p:cNvPr>
          <p:cNvSpPr/>
          <p:nvPr/>
        </p:nvSpPr>
        <p:spPr>
          <a:xfrm>
            <a:off x="1645709" y="6639321"/>
            <a:ext cx="0" cy="1248410"/>
          </a:xfrm>
          <a:custGeom>
            <a:avLst/>
            <a:gdLst/>
            <a:ahLst/>
            <a:cxnLst/>
            <a:rect l="l" t="t" r="r" b="b"/>
            <a:pathLst>
              <a:path h="1248409">
                <a:moveTo>
                  <a:pt x="0" y="1247990"/>
                </a:moveTo>
                <a:lnTo>
                  <a:pt x="0" y="0"/>
                </a:lnTo>
                <a:lnTo>
                  <a:pt x="0" y="1247990"/>
                </a:lnTo>
                <a:close/>
              </a:path>
            </a:pathLst>
          </a:custGeom>
          <a:ln w="9448">
            <a:solidFill>
              <a:srgbClr val="71BC68"/>
            </a:solidFill>
          </a:ln>
        </p:spPr>
        <p:txBody>
          <a:bodyPr wrap="square" lIns="0" tIns="0" rIns="0" bIns="0" rtlCol="0"/>
          <a:lstStyle/>
          <a:p>
            <a:endParaRPr lang="fr-CA" noProof="0" dirty="0"/>
          </a:p>
        </p:txBody>
      </p:sp>
      <p:sp>
        <p:nvSpPr>
          <p:cNvPr id="47" name="object 121">
            <a:extLst>
              <a:ext uri="{FF2B5EF4-FFF2-40B4-BE49-F238E27FC236}">
                <a16:creationId xmlns:a16="http://schemas.microsoft.com/office/drawing/2014/main" id="{91B19158-8A2A-78B1-3808-360EC134E8C2}"/>
              </a:ext>
            </a:extLst>
          </p:cNvPr>
          <p:cNvSpPr/>
          <p:nvPr/>
        </p:nvSpPr>
        <p:spPr>
          <a:xfrm>
            <a:off x="832236" y="6956862"/>
            <a:ext cx="613410" cy="613410"/>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48" name="object 122">
            <a:extLst>
              <a:ext uri="{FF2B5EF4-FFF2-40B4-BE49-F238E27FC236}">
                <a16:creationId xmlns:a16="http://schemas.microsoft.com/office/drawing/2014/main" id="{6D89E812-0613-3FFF-5631-5AA5589A761D}"/>
              </a:ext>
            </a:extLst>
          </p:cNvPr>
          <p:cNvSpPr/>
          <p:nvPr/>
        </p:nvSpPr>
        <p:spPr>
          <a:xfrm>
            <a:off x="969125" y="6703110"/>
            <a:ext cx="0" cy="1120775"/>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49" name="object 123">
            <a:extLst>
              <a:ext uri="{FF2B5EF4-FFF2-40B4-BE49-F238E27FC236}">
                <a16:creationId xmlns:a16="http://schemas.microsoft.com/office/drawing/2014/main" id="{DE913938-2058-44C2-B8B2-AED487BC8826}"/>
              </a:ext>
            </a:extLst>
          </p:cNvPr>
          <p:cNvSpPr/>
          <p:nvPr/>
        </p:nvSpPr>
        <p:spPr>
          <a:xfrm>
            <a:off x="0" y="6599401"/>
            <a:ext cx="1127760" cy="1127760"/>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50" name="object 124">
            <a:extLst>
              <a:ext uri="{FF2B5EF4-FFF2-40B4-BE49-F238E27FC236}">
                <a16:creationId xmlns:a16="http://schemas.microsoft.com/office/drawing/2014/main" id="{8F556987-0056-048B-4C0E-B5743E51DC3F}"/>
              </a:ext>
            </a:extLst>
          </p:cNvPr>
          <p:cNvSpPr/>
          <p:nvPr/>
        </p:nvSpPr>
        <p:spPr>
          <a:xfrm>
            <a:off x="0" y="7093752"/>
            <a:ext cx="779145" cy="0"/>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51" name="object 125">
            <a:extLst>
              <a:ext uri="{FF2B5EF4-FFF2-40B4-BE49-F238E27FC236}">
                <a16:creationId xmlns:a16="http://schemas.microsoft.com/office/drawing/2014/main" id="{2A8A23BF-D0EA-B0B6-0FBE-0F9D42133167}"/>
              </a:ext>
            </a:extLst>
          </p:cNvPr>
          <p:cNvSpPr/>
          <p:nvPr/>
        </p:nvSpPr>
        <p:spPr>
          <a:xfrm>
            <a:off x="295809" y="7030559"/>
            <a:ext cx="0" cy="466090"/>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52" name="object 126">
            <a:extLst>
              <a:ext uri="{FF2B5EF4-FFF2-40B4-BE49-F238E27FC236}">
                <a16:creationId xmlns:a16="http://schemas.microsoft.com/office/drawing/2014/main" id="{D79CA9B2-EFC1-5BEF-1101-492B47B32297}"/>
              </a:ext>
            </a:extLst>
          </p:cNvPr>
          <p:cNvSpPr/>
          <p:nvPr/>
        </p:nvSpPr>
        <p:spPr>
          <a:xfrm>
            <a:off x="1553328" y="7340499"/>
            <a:ext cx="520700" cy="520700"/>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53" name="object 127">
            <a:extLst>
              <a:ext uri="{FF2B5EF4-FFF2-40B4-BE49-F238E27FC236}">
                <a16:creationId xmlns:a16="http://schemas.microsoft.com/office/drawing/2014/main" id="{46F89F52-B7C0-199D-F427-068ABBA859E9}"/>
              </a:ext>
            </a:extLst>
          </p:cNvPr>
          <p:cNvSpPr/>
          <p:nvPr/>
        </p:nvSpPr>
        <p:spPr>
          <a:xfrm>
            <a:off x="1983197" y="7253673"/>
            <a:ext cx="0" cy="694690"/>
          </a:xfrm>
          <a:custGeom>
            <a:avLst/>
            <a:gdLst/>
            <a:ahLst/>
            <a:cxnLst/>
            <a:rect l="l" t="t" r="r" b="b"/>
            <a:pathLst>
              <a:path h="694690">
                <a:moveTo>
                  <a:pt x="0" y="694245"/>
                </a:moveTo>
                <a:lnTo>
                  <a:pt x="0" y="0"/>
                </a:lnTo>
                <a:lnTo>
                  <a:pt x="0" y="694245"/>
                </a:lnTo>
                <a:close/>
              </a:path>
            </a:pathLst>
          </a:custGeom>
          <a:ln w="9448">
            <a:solidFill>
              <a:srgbClr val="71BC68"/>
            </a:solidFill>
          </a:ln>
        </p:spPr>
        <p:txBody>
          <a:bodyPr wrap="square" lIns="0" tIns="0" rIns="0" bIns="0" rtlCol="0"/>
          <a:lstStyle/>
          <a:p>
            <a:endParaRPr lang="fr-CA" noProof="0" dirty="0"/>
          </a:p>
        </p:txBody>
      </p:sp>
      <p:sp>
        <p:nvSpPr>
          <p:cNvPr id="54" name="object 128">
            <a:extLst>
              <a:ext uri="{FF2B5EF4-FFF2-40B4-BE49-F238E27FC236}">
                <a16:creationId xmlns:a16="http://schemas.microsoft.com/office/drawing/2014/main" id="{9E6DBF6D-246D-C686-A524-706A4F4421C9}"/>
              </a:ext>
            </a:extLst>
          </p:cNvPr>
          <p:cNvSpPr/>
          <p:nvPr/>
        </p:nvSpPr>
        <p:spPr>
          <a:xfrm>
            <a:off x="692139" y="7431230"/>
            <a:ext cx="893444" cy="0"/>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55" name="object 129">
            <a:extLst>
              <a:ext uri="{FF2B5EF4-FFF2-40B4-BE49-F238E27FC236}">
                <a16:creationId xmlns:a16="http://schemas.microsoft.com/office/drawing/2014/main" id="{B2DE495A-0C6E-84F7-DE47-AD21D326ED6C}"/>
              </a:ext>
            </a:extLst>
          </p:cNvPr>
          <p:cNvSpPr/>
          <p:nvPr/>
        </p:nvSpPr>
        <p:spPr>
          <a:xfrm>
            <a:off x="1308238" y="7261899"/>
            <a:ext cx="0" cy="678180"/>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56" name="object 130">
            <a:extLst>
              <a:ext uri="{FF2B5EF4-FFF2-40B4-BE49-F238E27FC236}">
                <a16:creationId xmlns:a16="http://schemas.microsoft.com/office/drawing/2014/main" id="{354C541C-4141-A02E-6797-A386ED2C8DD1}"/>
              </a:ext>
            </a:extLst>
          </p:cNvPr>
          <p:cNvSpPr/>
          <p:nvPr/>
        </p:nvSpPr>
        <p:spPr>
          <a:xfrm>
            <a:off x="438142" y="7237728"/>
            <a:ext cx="726440" cy="726440"/>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57" name="object 131">
            <a:extLst>
              <a:ext uri="{FF2B5EF4-FFF2-40B4-BE49-F238E27FC236}">
                <a16:creationId xmlns:a16="http://schemas.microsoft.com/office/drawing/2014/main" id="{9743B49C-0667-C644-8F8E-9E00F9FCD7D2}"/>
              </a:ext>
            </a:extLst>
          </p:cNvPr>
          <p:cNvSpPr/>
          <p:nvPr/>
        </p:nvSpPr>
        <p:spPr>
          <a:xfrm>
            <a:off x="259327" y="7770354"/>
            <a:ext cx="1083945" cy="0"/>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58" name="object 132">
            <a:extLst>
              <a:ext uri="{FF2B5EF4-FFF2-40B4-BE49-F238E27FC236}">
                <a16:creationId xmlns:a16="http://schemas.microsoft.com/office/drawing/2014/main" id="{E79F0D87-4A9F-C5C4-751F-747AEAD63FE3}"/>
              </a:ext>
            </a:extLst>
          </p:cNvPr>
          <p:cNvSpPr/>
          <p:nvPr/>
        </p:nvSpPr>
        <p:spPr>
          <a:xfrm>
            <a:off x="0" y="7094721"/>
            <a:ext cx="970280" cy="970280"/>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59" name="object 133">
            <a:extLst>
              <a:ext uri="{FF2B5EF4-FFF2-40B4-BE49-F238E27FC236}">
                <a16:creationId xmlns:a16="http://schemas.microsoft.com/office/drawing/2014/main" id="{7E57C9C2-EBC8-1FC5-3DBD-47D71980C7E6}"/>
              </a:ext>
            </a:extLst>
          </p:cNvPr>
          <p:cNvSpPr/>
          <p:nvPr/>
        </p:nvSpPr>
        <p:spPr>
          <a:xfrm>
            <a:off x="0" y="7770359"/>
            <a:ext cx="238125" cy="0"/>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60" name="object 134">
            <a:extLst>
              <a:ext uri="{FF2B5EF4-FFF2-40B4-BE49-F238E27FC236}">
                <a16:creationId xmlns:a16="http://schemas.microsoft.com/office/drawing/2014/main" id="{723D0B1F-1B22-11A4-321E-2D289DDAA625}"/>
              </a:ext>
            </a:extLst>
          </p:cNvPr>
          <p:cNvSpPr/>
          <p:nvPr/>
        </p:nvSpPr>
        <p:spPr>
          <a:xfrm>
            <a:off x="808415" y="7608007"/>
            <a:ext cx="621665" cy="621665"/>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61" name="object 135">
            <a:extLst>
              <a:ext uri="{FF2B5EF4-FFF2-40B4-BE49-F238E27FC236}">
                <a16:creationId xmlns:a16="http://schemas.microsoft.com/office/drawing/2014/main" id="{ED016A07-D957-8AB1-B1DF-535495E0616F}"/>
              </a:ext>
            </a:extLst>
          </p:cNvPr>
          <p:cNvSpPr/>
          <p:nvPr/>
        </p:nvSpPr>
        <p:spPr>
          <a:xfrm>
            <a:off x="570997" y="8107837"/>
            <a:ext cx="1135380" cy="0"/>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62" name="object 136">
            <a:extLst>
              <a:ext uri="{FF2B5EF4-FFF2-40B4-BE49-F238E27FC236}">
                <a16:creationId xmlns:a16="http://schemas.microsoft.com/office/drawing/2014/main" id="{F87EF2BD-F6F7-3E41-D7EA-D77A45984722}"/>
              </a:ext>
            </a:extLst>
          </p:cNvPr>
          <p:cNvSpPr/>
          <p:nvPr/>
        </p:nvSpPr>
        <p:spPr>
          <a:xfrm>
            <a:off x="969125" y="7460378"/>
            <a:ext cx="0" cy="769620"/>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63" name="object 137">
            <a:extLst>
              <a:ext uri="{FF2B5EF4-FFF2-40B4-BE49-F238E27FC236}">
                <a16:creationId xmlns:a16="http://schemas.microsoft.com/office/drawing/2014/main" id="{2EF7576C-E855-82D5-5593-D5627ABD12B1}"/>
              </a:ext>
            </a:extLst>
          </p:cNvPr>
          <p:cNvSpPr/>
          <p:nvPr/>
        </p:nvSpPr>
        <p:spPr>
          <a:xfrm>
            <a:off x="295809" y="7441473"/>
            <a:ext cx="0" cy="788670"/>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64" name="object 138">
            <a:extLst>
              <a:ext uri="{FF2B5EF4-FFF2-40B4-BE49-F238E27FC236}">
                <a16:creationId xmlns:a16="http://schemas.microsoft.com/office/drawing/2014/main" id="{FB1712B2-8A5B-7D51-7229-BB9073AFD1E7}"/>
              </a:ext>
            </a:extLst>
          </p:cNvPr>
          <p:cNvSpPr/>
          <p:nvPr/>
        </p:nvSpPr>
        <p:spPr>
          <a:xfrm>
            <a:off x="0" y="8107833"/>
            <a:ext cx="626110" cy="0"/>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65" name="object 139">
            <a:extLst>
              <a:ext uri="{FF2B5EF4-FFF2-40B4-BE49-F238E27FC236}">
                <a16:creationId xmlns:a16="http://schemas.microsoft.com/office/drawing/2014/main" id="{95522A3E-FAF8-D082-88FA-BF379805D6B3}"/>
              </a:ext>
            </a:extLst>
          </p:cNvPr>
          <p:cNvSpPr/>
          <p:nvPr/>
        </p:nvSpPr>
        <p:spPr>
          <a:xfrm>
            <a:off x="0" y="8107833"/>
            <a:ext cx="97790" cy="0"/>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66" name="object 140">
            <a:extLst>
              <a:ext uri="{FF2B5EF4-FFF2-40B4-BE49-F238E27FC236}">
                <a16:creationId xmlns:a16="http://schemas.microsoft.com/office/drawing/2014/main" id="{35920D48-2420-7FB5-0CC9-530AFA713941}"/>
              </a:ext>
            </a:extLst>
          </p:cNvPr>
          <p:cNvSpPr/>
          <p:nvPr/>
        </p:nvSpPr>
        <p:spPr>
          <a:xfrm>
            <a:off x="1201351" y="8000958"/>
            <a:ext cx="229235" cy="229235"/>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67" name="object 141">
            <a:extLst>
              <a:ext uri="{FF2B5EF4-FFF2-40B4-BE49-F238E27FC236}">
                <a16:creationId xmlns:a16="http://schemas.microsoft.com/office/drawing/2014/main" id="{29F8A070-E72F-4CAA-ADCF-B387D6C5EC50}"/>
              </a:ext>
            </a:extLst>
          </p:cNvPr>
          <p:cNvSpPr/>
          <p:nvPr/>
        </p:nvSpPr>
        <p:spPr>
          <a:xfrm>
            <a:off x="970749" y="8094706"/>
            <a:ext cx="0" cy="135255"/>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68" name="object 142">
            <a:extLst>
              <a:ext uri="{FF2B5EF4-FFF2-40B4-BE49-F238E27FC236}">
                <a16:creationId xmlns:a16="http://schemas.microsoft.com/office/drawing/2014/main" id="{33F7203E-8839-556B-8995-AE29923FF2F5}"/>
              </a:ext>
            </a:extLst>
          </p:cNvPr>
          <p:cNvSpPr/>
          <p:nvPr/>
        </p:nvSpPr>
        <p:spPr>
          <a:xfrm>
            <a:off x="0" y="8106195"/>
            <a:ext cx="1024890" cy="0"/>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69" name="object 143">
            <a:extLst>
              <a:ext uri="{FF2B5EF4-FFF2-40B4-BE49-F238E27FC236}">
                <a16:creationId xmlns:a16="http://schemas.microsoft.com/office/drawing/2014/main" id="{658BD2AF-850D-22B7-E9D1-86D738C369EF}"/>
              </a:ext>
            </a:extLst>
          </p:cNvPr>
          <p:cNvSpPr/>
          <p:nvPr/>
        </p:nvSpPr>
        <p:spPr>
          <a:xfrm>
            <a:off x="0" y="8149516"/>
            <a:ext cx="80645" cy="80645"/>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70" name="object 144">
            <a:extLst>
              <a:ext uri="{FF2B5EF4-FFF2-40B4-BE49-F238E27FC236}">
                <a16:creationId xmlns:a16="http://schemas.microsoft.com/office/drawing/2014/main" id="{11537572-C950-5515-5D69-C93723BC67EF}"/>
              </a:ext>
            </a:extLst>
          </p:cNvPr>
          <p:cNvSpPr/>
          <p:nvPr/>
        </p:nvSpPr>
        <p:spPr>
          <a:xfrm>
            <a:off x="295809" y="7638542"/>
            <a:ext cx="0" cy="591185"/>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71" name="object 145">
            <a:extLst>
              <a:ext uri="{FF2B5EF4-FFF2-40B4-BE49-F238E27FC236}">
                <a16:creationId xmlns:a16="http://schemas.microsoft.com/office/drawing/2014/main" id="{0E836D62-131F-3612-C1DE-65A62B3CACED}"/>
              </a:ext>
            </a:extLst>
          </p:cNvPr>
          <p:cNvSpPr/>
          <p:nvPr/>
        </p:nvSpPr>
        <p:spPr>
          <a:xfrm>
            <a:off x="1644064" y="8072787"/>
            <a:ext cx="0" cy="156845"/>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72" name="object 146">
            <a:extLst>
              <a:ext uri="{FF2B5EF4-FFF2-40B4-BE49-F238E27FC236}">
                <a16:creationId xmlns:a16="http://schemas.microsoft.com/office/drawing/2014/main" id="{CBF3A531-A318-F74E-F5CF-98CE37D632DD}"/>
              </a:ext>
            </a:extLst>
          </p:cNvPr>
          <p:cNvSpPr/>
          <p:nvPr/>
        </p:nvSpPr>
        <p:spPr>
          <a:xfrm>
            <a:off x="1306595" y="7960347"/>
            <a:ext cx="0" cy="269875"/>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73" name="object 147">
            <a:extLst>
              <a:ext uri="{FF2B5EF4-FFF2-40B4-BE49-F238E27FC236}">
                <a16:creationId xmlns:a16="http://schemas.microsoft.com/office/drawing/2014/main" id="{F3137861-8940-479A-932A-5986A99CA61F}"/>
              </a:ext>
            </a:extLst>
          </p:cNvPr>
          <p:cNvSpPr/>
          <p:nvPr/>
        </p:nvSpPr>
        <p:spPr>
          <a:xfrm>
            <a:off x="1522317" y="8056591"/>
            <a:ext cx="173355" cy="173355"/>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74" name="object 148">
            <a:extLst>
              <a:ext uri="{FF2B5EF4-FFF2-40B4-BE49-F238E27FC236}">
                <a16:creationId xmlns:a16="http://schemas.microsoft.com/office/drawing/2014/main" id="{7AAD0538-1B42-020C-1FDB-95DEF7BEB452}"/>
              </a:ext>
            </a:extLst>
          </p:cNvPr>
          <p:cNvSpPr/>
          <p:nvPr/>
        </p:nvSpPr>
        <p:spPr>
          <a:xfrm>
            <a:off x="509895" y="8142954"/>
            <a:ext cx="86995" cy="86995"/>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75" name="object 149">
            <a:extLst>
              <a:ext uri="{FF2B5EF4-FFF2-40B4-BE49-F238E27FC236}">
                <a16:creationId xmlns:a16="http://schemas.microsoft.com/office/drawing/2014/main" id="{31962CF4-C0C6-4F74-19CC-633CE0F7FB8E}"/>
              </a:ext>
            </a:extLst>
          </p:cNvPr>
          <p:cNvSpPr/>
          <p:nvPr/>
        </p:nvSpPr>
        <p:spPr>
          <a:xfrm>
            <a:off x="275259" y="6398780"/>
            <a:ext cx="1726564" cy="1728470"/>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569"/>
        </a:solidFill>
        <a:effectLst/>
      </p:bgPr>
    </p:bg>
    <p:spTree>
      <p:nvGrpSpPr>
        <p:cNvPr id="1" name=""/>
        <p:cNvGrpSpPr/>
        <p:nvPr/>
      </p:nvGrpSpPr>
      <p:grpSpPr>
        <a:xfrm>
          <a:off x="0" y="0"/>
          <a:ext cx="0" cy="0"/>
          <a:chOff x="0" y="0"/>
          <a:chExt cx="0" cy="0"/>
        </a:xfrm>
      </p:grpSpPr>
      <p:sp>
        <p:nvSpPr>
          <p:cNvPr id="140" name="object 53">
            <a:extLst>
              <a:ext uri="{FF2B5EF4-FFF2-40B4-BE49-F238E27FC236}">
                <a16:creationId xmlns:a16="http://schemas.microsoft.com/office/drawing/2014/main" id="{3082AD50-5A2E-C149-A5AC-86EE389784BD}"/>
              </a:ext>
            </a:extLst>
          </p:cNvPr>
          <p:cNvSpPr/>
          <p:nvPr/>
        </p:nvSpPr>
        <p:spPr>
          <a:xfrm>
            <a:off x="14410326" y="2668014"/>
            <a:ext cx="220345" cy="220345"/>
          </a:xfrm>
          <a:custGeom>
            <a:avLst/>
            <a:gdLst/>
            <a:ahLst/>
            <a:cxnLst/>
            <a:rect l="l" t="t" r="r" b="b"/>
            <a:pathLst>
              <a:path w="220344" h="220344">
                <a:moveTo>
                  <a:pt x="220073" y="0"/>
                </a:moveTo>
                <a:lnTo>
                  <a:pt x="0" y="220076"/>
                </a:lnTo>
                <a:lnTo>
                  <a:pt x="220073" y="0"/>
                </a:lnTo>
              </a:path>
            </a:pathLst>
          </a:custGeom>
          <a:ln w="9448">
            <a:solidFill>
              <a:srgbClr val="71BC68"/>
            </a:solidFill>
          </a:ln>
        </p:spPr>
        <p:txBody>
          <a:bodyPr wrap="square" lIns="0" tIns="0" rIns="0" bIns="0" rtlCol="0"/>
          <a:lstStyle/>
          <a:p>
            <a:endParaRPr lang="fr-CA" noProof="0" dirty="0"/>
          </a:p>
        </p:txBody>
      </p:sp>
      <p:sp>
        <p:nvSpPr>
          <p:cNvPr id="141" name="object 54">
            <a:extLst>
              <a:ext uri="{FF2B5EF4-FFF2-40B4-BE49-F238E27FC236}">
                <a16:creationId xmlns:a16="http://schemas.microsoft.com/office/drawing/2014/main" id="{26422329-3302-2BBD-41C2-6E129F532C98}"/>
              </a:ext>
            </a:extLst>
          </p:cNvPr>
          <p:cNvSpPr/>
          <p:nvPr/>
        </p:nvSpPr>
        <p:spPr>
          <a:xfrm>
            <a:off x="14377542" y="2682332"/>
            <a:ext cx="253365" cy="0"/>
          </a:xfrm>
          <a:custGeom>
            <a:avLst/>
            <a:gdLst/>
            <a:ahLst/>
            <a:cxnLst/>
            <a:rect l="l" t="t" r="r" b="b"/>
            <a:pathLst>
              <a:path w="253365">
                <a:moveTo>
                  <a:pt x="252857" y="0"/>
                </a:moveTo>
                <a:lnTo>
                  <a:pt x="0" y="0"/>
                </a:lnTo>
                <a:lnTo>
                  <a:pt x="252857" y="0"/>
                </a:lnTo>
              </a:path>
            </a:pathLst>
          </a:custGeom>
          <a:ln w="9448">
            <a:solidFill>
              <a:srgbClr val="71BC68"/>
            </a:solidFill>
          </a:ln>
        </p:spPr>
        <p:txBody>
          <a:bodyPr wrap="square" lIns="0" tIns="0" rIns="0" bIns="0" rtlCol="0"/>
          <a:lstStyle/>
          <a:p>
            <a:endParaRPr lang="fr-CA" noProof="0" dirty="0"/>
          </a:p>
        </p:txBody>
      </p:sp>
      <p:sp>
        <p:nvSpPr>
          <p:cNvPr id="142" name="object 55">
            <a:extLst>
              <a:ext uri="{FF2B5EF4-FFF2-40B4-BE49-F238E27FC236}">
                <a16:creationId xmlns:a16="http://schemas.microsoft.com/office/drawing/2014/main" id="{E85175B9-19A6-39AE-EA68-04275D97C007}"/>
              </a:ext>
            </a:extLst>
          </p:cNvPr>
          <p:cNvSpPr/>
          <p:nvPr/>
        </p:nvSpPr>
        <p:spPr>
          <a:xfrm>
            <a:off x="13905416" y="1970001"/>
            <a:ext cx="725170" cy="725170"/>
          </a:xfrm>
          <a:custGeom>
            <a:avLst/>
            <a:gdLst/>
            <a:ahLst/>
            <a:cxnLst/>
            <a:rect l="l" t="t" r="r" b="b"/>
            <a:pathLst>
              <a:path w="725169" h="725169">
                <a:moveTo>
                  <a:pt x="724983" y="725008"/>
                </a:moveTo>
                <a:lnTo>
                  <a:pt x="0" y="0"/>
                </a:lnTo>
                <a:lnTo>
                  <a:pt x="724983" y="725008"/>
                </a:lnTo>
              </a:path>
            </a:pathLst>
          </a:custGeom>
          <a:ln w="9448">
            <a:solidFill>
              <a:srgbClr val="71BC68"/>
            </a:solidFill>
          </a:ln>
        </p:spPr>
        <p:txBody>
          <a:bodyPr wrap="square" lIns="0" tIns="0" rIns="0" bIns="0" rtlCol="0"/>
          <a:lstStyle/>
          <a:p>
            <a:endParaRPr lang="fr-CA" noProof="0" dirty="0"/>
          </a:p>
        </p:txBody>
      </p:sp>
      <p:sp>
        <p:nvSpPr>
          <p:cNvPr id="143" name="object 56">
            <a:extLst>
              <a:ext uri="{FF2B5EF4-FFF2-40B4-BE49-F238E27FC236}">
                <a16:creationId xmlns:a16="http://schemas.microsoft.com/office/drawing/2014/main" id="{A77B3176-E55B-0E99-A20C-F7FDB2072054}"/>
              </a:ext>
            </a:extLst>
          </p:cNvPr>
          <p:cNvSpPr/>
          <p:nvPr/>
        </p:nvSpPr>
        <p:spPr>
          <a:xfrm>
            <a:off x="14071345" y="2343209"/>
            <a:ext cx="559435" cy="0"/>
          </a:xfrm>
          <a:custGeom>
            <a:avLst/>
            <a:gdLst/>
            <a:ahLst/>
            <a:cxnLst/>
            <a:rect l="l" t="t" r="r" b="b"/>
            <a:pathLst>
              <a:path w="559434">
                <a:moveTo>
                  <a:pt x="559054" y="0"/>
                </a:moveTo>
                <a:lnTo>
                  <a:pt x="0" y="0"/>
                </a:lnTo>
                <a:lnTo>
                  <a:pt x="559054" y="0"/>
                </a:lnTo>
              </a:path>
            </a:pathLst>
          </a:custGeom>
          <a:ln w="9448">
            <a:solidFill>
              <a:srgbClr val="71BC68"/>
            </a:solidFill>
          </a:ln>
        </p:spPr>
        <p:txBody>
          <a:bodyPr wrap="square" lIns="0" tIns="0" rIns="0" bIns="0" rtlCol="0"/>
          <a:lstStyle/>
          <a:p>
            <a:endParaRPr lang="fr-CA" noProof="0" dirty="0"/>
          </a:p>
        </p:txBody>
      </p:sp>
      <p:sp>
        <p:nvSpPr>
          <p:cNvPr id="144" name="object 57">
            <a:extLst>
              <a:ext uri="{FF2B5EF4-FFF2-40B4-BE49-F238E27FC236}">
                <a16:creationId xmlns:a16="http://schemas.microsoft.com/office/drawing/2014/main" id="{94599EF2-0941-4189-E33B-9320A68B21D6}"/>
              </a:ext>
            </a:extLst>
          </p:cNvPr>
          <p:cNvSpPr/>
          <p:nvPr/>
        </p:nvSpPr>
        <p:spPr>
          <a:xfrm>
            <a:off x="13519022" y="2682336"/>
            <a:ext cx="1111885" cy="0"/>
          </a:xfrm>
          <a:custGeom>
            <a:avLst/>
            <a:gdLst/>
            <a:ahLst/>
            <a:cxnLst/>
            <a:rect l="l" t="t" r="r" b="b"/>
            <a:pathLst>
              <a:path w="1111884">
                <a:moveTo>
                  <a:pt x="1111377" y="0"/>
                </a:moveTo>
                <a:lnTo>
                  <a:pt x="0" y="0"/>
                </a:lnTo>
                <a:lnTo>
                  <a:pt x="1111377" y="0"/>
                </a:lnTo>
              </a:path>
            </a:pathLst>
          </a:custGeom>
          <a:ln w="9448">
            <a:solidFill>
              <a:srgbClr val="71BC68"/>
            </a:solidFill>
          </a:ln>
        </p:spPr>
        <p:txBody>
          <a:bodyPr wrap="square" lIns="0" tIns="0" rIns="0" bIns="0" rtlCol="0"/>
          <a:lstStyle/>
          <a:p>
            <a:endParaRPr lang="fr-CA" noProof="0" dirty="0"/>
          </a:p>
        </p:txBody>
      </p:sp>
      <p:sp>
        <p:nvSpPr>
          <p:cNvPr id="145" name="object 58">
            <a:extLst>
              <a:ext uri="{FF2B5EF4-FFF2-40B4-BE49-F238E27FC236}">
                <a16:creationId xmlns:a16="http://schemas.microsoft.com/office/drawing/2014/main" id="{D0578717-D2EB-B93C-9A15-34258A17CFAF}"/>
              </a:ext>
            </a:extLst>
          </p:cNvPr>
          <p:cNvSpPr/>
          <p:nvPr/>
        </p:nvSpPr>
        <p:spPr>
          <a:xfrm>
            <a:off x="13941123" y="2334513"/>
            <a:ext cx="0" cy="365760"/>
          </a:xfrm>
          <a:custGeom>
            <a:avLst/>
            <a:gdLst/>
            <a:ahLst/>
            <a:cxnLst/>
            <a:rect l="l" t="t" r="r" b="b"/>
            <a:pathLst>
              <a:path h="365760">
                <a:moveTo>
                  <a:pt x="0" y="0"/>
                </a:moveTo>
                <a:lnTo>
                  <a:pt x="0" y="365760"/>
                </a:lnTo>
              </a:path>
            </a:pathLst>
          </a:custGeom>
          <a:ln w="9448">
            <a:solidFill>
              <a:srgbClr val="71BC68"/>
            </a:solidFill>
          </a:ln>
        </p:spPr>
        <p:txBody>
          <a:bodyPr wrap="square" lIns="0" tIns="0" rIns="0" bIns="0" rtlCol="0"/>
          <a:lstStyle/>
          <a:p>
            <a:endParaRPr lang="fr-CA" noProof="0" dirty="0"/>
          </a:p>
        </p:txBody>
      </p:sp>
      <p:sp>
        <p:nvSpPr>
          <p:cNvPr id="146" name="object 59">
            <a:extLst>
              <a:ext uri="{FF2B5EF4-FFF2-40B4-BE49-F238E27FC236}">
                <a16:creationId xmlns:a16="http://schemas.microsoft.com/office/drawing/2014/main" id="{F9608A95-75AC-F734-A692-474E6400E717}"/>
              </a:ext>
            </a:extLst>
          </p:cNvPr>
          <p:cNvSpPr/>
          <p:nvPr/>
        </p:nvSpPr>
        <p:spPr>
          <a:xfrm>
            <a:off x="13582389" y="2343209"/>
            <a:ext cx="382270" cy="0"/>
          </a:xfrm>
          <a:custGeom>
            <a:avLst/>
            <a:gdLst/>
            <a:ahLst/>
            <a:cxnLst/>
            <a:rect l="l" t="t" r="r" b="b"/>
            <a:pathLst>
              <a:path w="382269">
                <a:moveTo>
                  <a:pt x="381673" y="0"/>
                </a:moveTo>
                <a:lnTo>
                  <a:pt x="0" y="0"/>
                </a:lnTo>
                <a:lnTo>
                  <a:pt x="381673" y="0"/>
                </a:lnTo>
                <a:close/>
              </a:path>
            </a:pathLst>
          </a:custGeom>
          <a:ln w="9448">
            <a:solidFill>
              <a:srgbClr val="71BC68"/>
            </a:solidFill>
          </a:ln>
        </p:spPr>
        <p:txBody>
          <a:bodyPr wrap="square" lIns="0" tIns="0" rIns="0" bIns="0" rtlCol="0"/>
          <a:lstStyle/>
          <a:p>
            <a:endParaRPr lang="fr-CA" noProof="0" dirty="0"/>
          </a:p>
        </p:txBody>
      </p:sp>
      <p:sp>
        <p:nvSpPr>
          <p:cNvPr id="147" name="object 60">
            <a:extLst>
              <a:ext uri="{FF2B5EF4-FFF2-40B4-BE49-F238E27FC236}">
                <a16:creationId xmlns:a16="http://schemas.microsoft.com/office/drawing/2014/main" id="{190A0237-65CB-76A5-974F-7BAC855FB6D1}"/>
              </a:ext>
            </a:extLst>
          </p:cNvPr>
          <p:cNvSpPr/>
          <p:nvPr/>
        </p:nvSpPr>
        <p:spPr>
          <a:xfrm>
            <a:off x="13942774" y="2334513"/>
            <a:ext cx="0" cy="365760"/>
          </a:xfrm>
          <a:custGeom>
            <a:avLst/>
            <a:gdLst/>
            <a:ahLst/>
            <a:cxnLst/>
            <a:rect l="l" t="t" r="r" b="b"/>
            <a:pathLst>
              <a:path h="365760">
                <a:moveTo>
                  <a:pt x="0" y="0"/>
                </a:moveTo>
                <a:lnTo>
                  <a:pt x="0" y="365760"/>
                </a:lnTo>
              </a:path>
            </a:pathLst>
          </a:custGeom>
          <a:ln w="9448">
            <a:solidFill>
              <a:srgbClr val="71BC68"/>
            </a:solidFill>
          </a:ln>
        </p:spPr>
        <p:txBody>
          <a:bodyPr wrap="square" lIns="0" tIns="0" rIns="0" bIns="0" rtlCol="0"/>
          <a:lstStyle/>
          <a:p>
            <a:endParaRPr lang="fr-CA" noProof="0" dirty="0"/>
          </a:p>
        </p:txBody>
      </p:sp>
      <p:sp>
        <p:nvSpPr>
          <p:cNvPr id="148" name="object 61">
            <a:extLst>
              <a:ext uri="{FF2B5EF4-FFF2-40B4-BE49-F238E27FC236}">
                <a16:creationId xmlns:a16="http://schemas.microsoft.com/office/drawing/2014/main" id="{604D6113-C008-17F9-7E97-2A426CB43C25}"/>
              </a:ext>
            </a:extLst>
          </p:cNvPr>
          <p:cNvSpPr/>
          <p:nvPr/>
        </p:nvSpPr>
        <p:spPr>
          <a:xfrm>
            <a:off x="12950239" y="2027264"/>
            <a:ext cx="971550" cy="971550"/>
          </a:xfrm>
          <a:custGeom>
            <a:avLst/>
            <a:gdLst/>
            <a:ahLst/>
            <a:cxnLst/>
            <a:rect l="l" t="t" r="r" b="b"/>
            <a:pathLst>
              <a:path w="971550" h="971550">
                <a:moveTo>
                  <a:pt x="0" y="971016"/>
                </a:moveTo>
                <a:lnTo>
                  <a:pt x="971003" y="0"/>
                </a:lnTo>
                <a:lnTo>
                  <a:pt x="0" y="971016"/>
                </a:lnTo>
                <a:close/>
              </a:path>
            </a:pathLst>
          </a:custGeom>
          <a:ln w="9359">
            <a:solidFill>
              <a:srgbClr val="71BC68"/>
            </a:solidFill>
          </a:ln>
        </p:spPr>
        <p:txBody>
          <a:bodyPr wrap="square" lIns="0" tIns="0" rIns="0" bIns="0" rtlCol="0"/>
          <a:lstStyle/>
          <a:p>
            <a:endParaRPr lang="fr-CA" noProof="0" dirty="0"/>
          </a:p>
        </p:txBody>
      </p:sp>
      <p:sp>
        <p:nvSpPr>
          <p:cNvPr id="149" name="object 62">
            <a:extLst>
              <a:ext uri="{FF2B5EF4-FFF2-40B4-BE49-F238E27FC236}">
                <a16:creationId xmlns:a16="http://schemas.microsoft.com/office/drawing/2014/main" id="{F0F7916D-97EF-E22E-6C0D-541B17E9E9FE}"/>
              </a:ext>
            </a:extLst>
          </p:cNvPr>
          <p:cNvSpPr/>
          <p:nvPr/>
        </p:nvSpPr>
        <p:spPr>
          <a:xfrm>
            <a:off x="12803473" y="2682336"/>
            <a:ext cx="589915" cy="0"/>
          </a:xfrm>
          <a:custGeom>
            <a:avLst/>
            <a:gdLst/>
            <a:ahLst/>
            <a:cxnLst/>
            <a:rect l="l" t="t" r="r" b="b"/>
            <a:pathLst>
              <a:path w="589915">
                <a:moveTo>
                  <a:pt x="0" y="0"/>
                </a:moveTo>
                <a:lnTo>
                  <a:pt x="589584" y="0"/>
                </a:lnTo>
                <a:lnTo>
                  <a:pt x="0" y="0"/>
                </a:lnTo>
                <a:close/>
              </a:path>
            </a:pathLst>
          </a:custGeom>
          <a:ln w="9448">
            <a:solidFill>
              <a:srgbClr val="71BC68"/>
            </a:solidFill>
          </a:ln>
        </p:spPr>
        <p:txBody>
          <a:bodyPr wrap="square" lIns="0" tIns="0" rIns="0" bIns="0" rtlCol="0"/>
          <a:lstStyle/>
          <a:p>
            <a:endParaRPr lang="fr-CA" noProof="0" dirty="0"/>
          </a:p>
        </p:txBody>
      </p:sp>
      <p:sp>
        <p:nvSpPr>
          <p:cNvPr id="150" name="object 63">
            <a:extLst>
              <a:ext uri="{FF2B5EF4-FFF2-40B4-BE49-F238E27FC236}">
                <a16:creationId xmlns:a16="http://schemas.microsoft.com/office/drawing/2014/main" id="{2287A965-1CB7-ADCD-4890-C80FBC4DD4D5}"/>
              </a:ext>
            </a:extLst>
          </p:cNvPr>
          <p:cNvSpPr/>
          <p:nvPr/>
        </p:nvSpPr>
        <p:spPr>
          <a:xfrm>
            <a:off x="12928708" y="2334513"/>
            <a:ext cx="0" cy="365760"/>
          </a:xfrm>
          <a:custGeom>
            <a:avLst/>
            <a:gdLst/>
            <a:ahLst/>
            <a:cxnLst/>
            <a:rect l="l" t="t" r="r" b="b"/>
            <a:pathLst>
              <a:path h="365760">
                <a:moveTo>
                  <a:pt x="0" y="0"/>
                </a:moveTo>
                <a:lnTo>
                  <a:pt x="0" y="365760"/>
                </a:lnTo>
              </a:path>
            </a:pathLst>
          </a:custGeom>
          <a:ln w="9448">
            <a:solidFill>
              <a:srgbClr val="71BC68"/>
            </a:solidFill>
          </a:ln>
        </p:spPr>
        <p:txBody>
          <a:bodyPr wrap="square" lIns="0" tIns="0" rIns="0" bIns="0" rtlCol="0"/>
          <a:lstStyle/>
          <a:p>
            <a:endParaRPr lang="fr-CA" noProof="0" dirty="0"/>
          </a:p>
        </p:txBody>
      </p:sp>
      <p:sp>
        <p:nvSpPr>
          <p:cNvPr id="151" name="object 64">
            <a:extLst>
              <a:ext uri="{FF2B5EF4-FFF2-40B4-BE49-F238E27FC236}">
                <a16:creationId xmlns:a16="http://schemas.microsoft.com/office/drawing/2014/main" id="{C93488D9-C54E-083E-3AD5-B3346AF05CCF}"/>
              </a:ext>
            </a:extLst>
          </p:cNvPr>
          <p:cNvSpPr/>
          <p:nvPr/>
        </p:nvSpPr>
        <p:spPr>
          <a:xfrm>
            <a:off x="12214012" y="1965972"/>
            <a:ext cx="1094105" cy="1094105"/>
          </a:xfrm>
          <a:custGeom>
            <a:avLst/>
            <a:gdLst/>
            <a:ahLst/>
            <a:cxnLst/>
            <a:rect l="l" t="t" r="r" b="b"/>
            <a:pathLst>
              <a:path w="1094105" h="1094105">
                <a:moveTo>
                  <a:pt x="0" y="0"/>
                </a:moveTo>
                <a:lnTo>
                  <a:pt x="1093546" y="1093597"/>
                </a:lnTo>
                <a:lnTo>
                  <a:pt x="0" y="0"/>
                </a:lnTo>
                <a:close/>
              </a:path>
            </a:pathLst>
          </a:custGeom>
          <a:ln w="9359">
            <a:solidFill>
              <a:srgbClr val="71BC68"/>
            </a:solidFill>
          </a:ln>
        </p:spPr>
        <p:txBody>
          <a:bodyPr wrap="square" lIns="0" tIns="0" rIns="0" bIns="0" rtlCol="0"/>
          <a:lstStyle/>
          <a:p>
            <a:endParaRPr lang="fr-CA" noProof="0" dirty="0"/>
          </a:p>
        </p:txBody>
      </p:sp>
      <p:sp>
        <p:nvSpPr>
          <p:cNvPr id="152" name="object 65">
            <a:extLst>
              <a:ext uri="{FF2B5EF4-FFF2-40B4-BE49-F238E27FC236}">
                <a16:creationId xmlns:a16="http://schemas.microsoft.com/office/drawing/2014/main" id="{CCF56A19-2B46-C3EB-B998-F2D8CCCEE6A3}"/>
              </a:ext>
            </a:extLst>
          </p:cNvPr>
          <p:cNvSpPr/>
          <p:nvPr/>
        </p:nvSpPr>
        <p:spPr>
          <a:xfrm>
            <a:off x="12197879" y="2343204"/>
            <a:ext cx="1125855" cy="0"/>
          </a:xfrm>
          <a:custGeom>
            <a:avLst/>
            <a:gdLst/>
            <a:ahLst/>
            <a:cxnLst/>
            <a:rect l="l" t="t" r="r" b="b"/>
            <a:pathLst>
              <a:path w="1125855">
                <a:moveTo>
                  <a:pt x="1125804" y="0"/>
                </a:moveTo>
                <a:lnTo>
                  <a:pt x="0" y="0"/>
                </a:lnTo>
                <a:lnTo>
                  <a:pt x="1125804" y="0"/>
                </a:lnTo>
                <a:close/>
              </a:path>
            </a:pathLst>
          </a:custGeom>
          <a:ln w="9359">
            <a:solidFill>
              <a:srgbClr val="71BC68"/>
            </a:solidFill>
          </a:ln>
        </p:spPr>
        <p:txBody>
          <a:bodyPr wrap="square" lIns="0" tIns="0" rIns="0" bIns="0" rtlCol="0"/>
          <a:lstStyle/>
          <a:p>
            <a:endParaRPr lang="fr-CA" noProof="0" dirty="0"/>
          </a:p>
        </p:txBody>
      </p:sp>
      <p:sp>
        <p:nvSpPr>
          <p:cNvPr id="153" name="object 66">
            <a:extLst>
              <a:ext uri="{FF2B5EF4-FFF2-40B4-BE49-F238E27FC236}">
                <a16:creationId xmlns:a16="http://schemas.microsoft.com/office/drawing/2014/main" id="{F4894A10-F32F-0BED-95AD-E87F14167542}"/>
              </a:ext>
            </a:extLst>
          </p:cNvPr>
          <p:cNvSpPr/>
          <p:nvPr/>
        </p:nvSpPr>
        <p:spPr>
          <a:xfrm>
            <a:off x="12930341" y="2334513"/>
            <a:ext cx="0" cy="365760"/>
          </a:xfrm>
          <a:custGeom>
            <a:avLst/>
            <a:gdLst/>
            <a:ahLst/>
            <a:cxnLst/>
            <a:rect l="l" t="t" r="r" b="b"/>
            <a:pathLst>
              <a:path h="365760">
                <a:moveTo>
                  <a:pt x="0" y="0"/>
                </a:moveTo>
                <a:lnTo>
                  <a:pt x="0" y="365760"/>
                </a:lnTo>
              </a:path>
            </a:pathLst>
          </a:custGeom>
          <a:ln w="9359">
            <a:solidFill>
              <a:srgbClr val="71BC68"/>
            </a:solidFill>
          </a:ln>
        </p:spPr>
        <p:txBody>
          <a:bodyPr wrap="square" lIns="0" tIns="0" rIns="0" bIns="0" rtlCol="0"/>
          <a:lstStyle/>
          <a:p>
            <a:endParaRPr lang="fr-CA" noProof="0" dirty="0"/>
          </a:p>
        </p:txBody>
      </p:sp>
      <p:sp>
        <p:nvSpPr>
          <p:cNvPr id="154" name="object 67">
            <a:extLst>
              <a:ext uri="{FF2B5EF4-FFF2-40B4-BE49-F238E27FC236}">
                <a16:creationId xmlns:a16="http://schemas.microsoft.com/office/drawing/2014/main" id="{57566113-DD32-D146-B807-34F526AA9759}"/>
              </a:ext>
            </a:extLst>
          </p:cNvPr>
          <p:cNvSpPr/>
          <p:nvPr/>
        </p:nvSpPr>
        <p:spPr>
          <a:xfrm>
            <a:off x="12592875" y="2334513"/>
            <a:ext cx="0" cy="365760"/>
          </a:xfrm>
          <a:custGeom>
            <a:avLst/>
            <a:gdLst/>
            <a:ahLst/>
            <a:cxnLst/>
            <a:rect l="l" t="t" r="r" b="b"/>
            <a:pathLst>
              <a:path h="365760">
                <a:moveTo>
                  <a:pt x="0" y="0"/>
                </a:moveTo>
                <a:lnTo>
                  <a:pt x="0" y="365760"/>
                </a:lnTo>
              </a:path>
            </a:pathLst>
          </a:custGeom>
          <a:ln w="9359">
            <a:solidFill>
              <a:srgbClr val="71BC68"/>
            </a:solidFill>
          </a:ln>
        </p:spPr>
        <p:txBody>
          <a:bodyPr wrap="square" lIns="0" tIns="0" rIns="0" bIns="0" rtlCol="0"/>
          <a:lstStyle/>
          <a:p>
            <a:endParaRPr lang="fr-CA" noProof="0" dirty="0"/>
          </a:p>
        </p:txBody>
      </p:sp>
      <p:sp>
        <p:nvSpPr>
          <p:cNvPr id="155" name="object 68">
            <a:extLst>
              <a:ext uri="{FF2B5EF4-FFF2-40B4-BE49-F238E27FC236}">
                <a16:creationId xmlns:a16="http://schemas.microsoft.com/office/drawing/2014/main" id="{59FB4031-02FA-3906-3C88-D7E93D036878}"/>
              </a:ext>
            </a:extLst>
          </p:cNvPr>
          <p:cNvSpPr/>
          <p:nvPr/>
        </p:nvSpPr>
        <p:spPr>
          <a:xfrm>
            <a:off x="12154246" y="2682327"/>
            <a:ext cx="538480" cy="0"/>
          </a:xfrm>
          <a:custGeom>
            <a:avLst/>
            <a:gdLst/>
            <a:ahLst/>
            <a:cxnLst/>
            <a:rect l="l" t="t" r="r" b="b"/>
            <a:pathLst>
              <a:path w="538479">
                <a:moveTo>
                  <a:pt x="0" y="0"/>
                </a:moveTo>
                <a:lnTo>
                  <a:pt x="538124" y="0"/>
                </a:lnTo>
                <a:lnTo>
                  <a:pt x="0" y="0"/>
                </a:lnTo>
                <a:close/>
              </a:path>
            </a:pathLst>
          </a:custGeom>
          <a:ln w="9359">
            <a:solidFill>
              <a:srgbClr val="71BC68"/>
            </a:solidFill>
          </a:ln>
        </p:spPr>
        <p:txBody>
          <a:bodyPr wrap="square" lIns="0" tIns="0" rIns="0" bIns="0" rtlCol="0"/>
          <a:lstStyle/>
          <a:p>
            <a:endParaRPr lang="fr-CA" noProof="0" dirty="0"/>
          </a:p>
        </p:txBody>
      </p:sp>
      <p:sp>
        <p:nvSpPr>
          <p:cNvPr id="156" name="object 70">
            <a:extLst>
              <a:ext uri="{FF2B5EF4-FFF2-40B4-BE49-F238E27FC236}">
                <a16:creationId xmlns:a16="http://schemas.microsoft.com/office/drawing/2014/main" id="{64837B8F-2DB7-69C7-219F-C48CFA8B0350}"/>
              </a:ext>
            </a:extLst>
          </p:cNvPr>
          <p:cNvSpPr/>
          <p:nvPr/>
        </p:nvSpPr>
        <p:spPr>
          <a:xfrm>
            <a:off x="12255391" y="2334513"/>
            <a:ext cx="0" cy="365760"/>
          </a:xfrm>
          <a:custGeom>
            <a:avLst/>
            <a:gdLst/>
            <a:ahLst/>
            <a:cxnLst/>
            <a:rect l="l" t="t" r="r" b="b"/>
            <a:pathLst>
              <a:path h="365760">
                <a:moveTo>
                  <a:pt x="0" y="0"/>
                </a:moveTo>
                <a:lnTo>
                  <a:pt x="0" y="365760"/>
                </a:lnTo>
              </a:path>
            </a:pathLst>
          </a:custGeom>
          <a:ln w="9448">
            <a:solidFill>
              <a:srgbClr val="71BC68"/>
            </a:solidFill>
          </a:ln>
        </p:spPr>
        <p:txBody>
          <a:bodyPr wrap="square" lIns="0" tIns="0" rIns="0" bIns="0" rtlCol="0"/>
          <a:lstStyle/>
          <a:p>
            <a:endParaRPr lang="fr-CA" noProof="0" dirty="0"/>
          </a:p>
        </p:txBody>
      </p:sp>
      <p:sp>
        <p:nvSpPr>
          <p:cNvPr id="157" name="object 72">
            <a:extLst>
              <a:ext uri="{FF2B5EF4-FFF2-40B4-BE49-F238E27FC236}">
                <a16:creationId xmlns:a16="http://schemas.microsoft.com/office/drawing/2014/main" id="{14AAAF0F-4573-EF4D-E9F4-9BA2A1E48E9D}"/>
              </a:ext>
            </a:extLst>
          </p:cNvPr>
          <p:cNvSpPr/>
          <p:nvPr/>
        </p:nvSpPr>
        <p:spPr>
          <a:xfrm>
            <a:off x="11917916" y="2334513"/>
            <a:ext cx="0" cy="365760"/>
          </a:xfrm>
          <a:custGeom>
            <a:avLst/>
            <a:gdLst/>
            <a:ahLst/>
            <a:cxnLst/>
            <a:rect l="l" t="t" r="r" b="b"/>
            <a:pathLst>
              <a:path h="365760">
                <a:moveTo>
                  <a:pt x="0" y="0"/>
                </a:moveTo>
                <a:lnTo>
                  <a:pt x="0" y="365760"/>
                </a:lnTo>
              </a:path>
            </a:pathLst>
          </a:custGeom>
          <a:ln w="9359">
            <a:solidFill>
              <a:srgbClr val="71BC68"/>
            </a:solidFill>
          </a:ln>
        </p:spPr>
        <p:txBody>
          <a:bodyPr wrap="square" lIns="0" tIns="0" rIns="0" bIns="0" rtlCol="0"/>
          <a:lstStyle/>
          <a:p>
            <a:endParaRPr lang="fr-CA" noProof="0" dirty="0"/>
          </a:p>
        </p:txBody>
      </p:sp>
      <p:sp>
        <p:nvSpPr>
          <p:cNvPr id="158" name="object 75">
            <a:extLst>
              <a:ext uri="{FF2B5EF4-FFF2-40B4-BE49-F238E27FC236}">
                <a16:creationId xmlns:a16="http://schemas.microsoft.com/office/drawing/2014/main" id="{F5A3C5E0-B4B9-F8DF-9AC2-C41710AB6838}"/>
              </a:ext>
            </a:extLst>
          </p:cNvPr>
          <p:cNvSpPr/>
          <p:nvPr/>
        </p:nvSpPr>
        <p:spPr>
          <a:xfrm>
            <a:off x="14619776" y="2346880"/>
            <a:ext cx="10795" cy="10795"/>
          </a:xfrm>
          <a:custGeom>
            <a:avLst/>
            <a:gdLst/>
            <a:ahLst/>
            <a:cxnLst/>
            <a:rect l="l" t="t" r="r" b="b"/>
            <a:pathLst>
              <a:path w="10794" h="10794">
                <a:moveTo>
                  <a:pt x="10623" y="10623"/>
                </a:moveTo>
                <a:lnTo>
                  <a:pt x="0" y="0"/>
                </a:lnTo>
                <a:lnTo>
                  <a:pt x="10623" y="10623"/>
                </a:lnTo>
              </a:path>
            </a:pathLst>
          </a:custGeom>
          <a:ln w="9448">
            <a:solidFill>
              <a:srgbClr val="71BC68"/>
            </a:solidFill>
          </a:ln>
        </p:spPr>
        <p:txBody>
          <a:bodyPr wrap="square" lIns="0" tIns="0" rIns="0" bIns="0" rtlCol="0"/>
          <a:lstStyle/>
          <a:p>
            <a:endParaRPr lang="fr-CA" noProof="0" dirty="0"/>
          </a:p>
        </p:txBody>
      </p:sp>
      <p:sp>
        <p:nvSpPr>
          <p:cNvPr id="159" name="object 76">
            <a:extLst>
              <a:ext uri="{FF2B5EF4-FFF2-40B4-BE49-F238E27FC236}">
                <a16:creationId xmlns:a16="http://schemas.microsoft.com/office/drawing/2014/main" id="{35C0FC1D-7F08-ADCC-AECF-39DAD769837C}"/>
              </a:ext>
            </a:extLst>
          </p:cNvPr>
          <p:cNvSpPr/>
          <p:nvPr/>
        </p:nvSpPr>
        <p:spPr>
          <a:xfrm>
            <a:off x="14410827" y="2475421"/>
            <a:ext cx="219710" cy="219710"/>
          </a:xfrm>
          <a:custGeom>
            <a:avLst/>
            <a:gdLst/>
            <a:ahLst/>
            <a:cxnLst/>
            <a:rect l="l" t="t" r="r" b="b"/>
            <a:pathLst>
              <a:path w="219709" h="219710">
                <a:moveTo>
                  <a:pt x="219571" y="219582"/>
                </a:moveTo>
                <a:lnTo>
                  <a:pt x="0" y="0"/>
                </a:lnTo>
                <a:lnTo>
                  <a:pt x="219571" y="219582"/>
                </a:lnTo>
              </a:path>
            </a:pathLst>
          </a:custGeom>
          <a:ln w="9359">
            <a:solidFill>
              <a:srgbClr val="71BC68"/>
            </a:solidFill>
          </a:ln>
        </p:spPr>
        <p:txBody>
          <a:bodyPr wrap="square" lIns="0" tIns="0" rIns="0" bIns="0" rtlCol="0"/>
          <a:lstStyle/>
          <a:p>
            <a:endParaRPr lang="fr-CA" noProof="0" dirty="0"/>
          </a:p>
        </p:txBody>
      </p:sp>
      <p:sp>
        <p:nvSpPr>
          <p:cNvPr id="160" name="object 77">
            <a:extLst>
              <a:ext uri="{FF2B5EF4-FFF2-40B4-BE49-F238E27FC236}">
                <a16:creationId xmlns:a16="http://schemas.microsoft.com/office/drawing/2014/main" id="{8B142B4B-98C7-564A-FFAA-C4A43BF12275}"/>
              </a:ext>
            </a:extLst>
          </p:cNvPr>
          <p:cNvSpPr/>
          <p:nvPr/>
        </p:nvSpPr>
        <p:spPr>
          <a:xfrm>
            <a:off x="14107540" y="2680684"/>
            <a:ext cx="523240" cy="0"/>
          </a:xfrm>
          <a:custGeom>
            <a:avLst/>
            <a:gdLst/>
            <a:ahLst/>
            <a:cxnLst/>
            <a:rect l="l" t="t" r="r" b="b"/>
            <a:pathLst>
              <a:path w="523240">
                <a:moveTo>
                  <a:pt x="522859" y="0"/>
                </a:moveTo>
                <a:lnTo>
                  <a:pt x="0" y="0"/>
                </a:lnTo>
                <a:lnTo>
                  <a:pt x="522859" y="0"/>
                </a:lnTo>
              </a:path>
            </a:pathLst>
          </a:custGeom>
          <a:ln w="9359">
            <a:solidFill>
              <a:srgbClr val="71BC68"/>
            </a:solidFill>
          </a:ln>
        </p:spPr>
        <p:txBody>
          <a:bodyPr wrap="square" lIns="0" tIns="0" rIns="0" bIns="0" rtlCol="0"/>
          <a:lstStyle/>
          <a:p>
            <a:endParaRPr lang="fr-CA" noProof="0" dirty="0"/>
          </a:p>
        </p:txBody>
      </p:sp>
      <p:sp>
        <p:nvSpPr>
          <p:cNvPr id="161" name="object 78">
            <a:extLst>
              <a:ext uri="{FF2B5EF4-FFF2-40B4-BE49-F238E27FC236}">
                <a16:creationId xmlns:a16="http://schemas.microsoft.com/office/drawing/2014/main" id="{AED00ADA-DAA5-1959-CECA-6001621642CB}"/>
              </a:ext>
            </a:extLst>
          </p:cNvPr>
          <p:cNvSpPr/>
          <p:nvPr/>
        </p:nvSpPr>
        <p:spPr>
          <a:xfrm>
            <a:off x="13875408" y="2668019"/>
            <a:ext cx="755015" cy="755015"/>
          </a:xfrm>
          <a:custGeom>
            <a:avLst/>
            <a:gdLst/>
            <a:ahLst/>
            <a:cxnLst/>
            <a:rect l="l" t="t" r="r" b="b"/>
            <a:pathLst>
              <a:path w="755015" h="755014">
                <a:moveTo>
                  <a:pt x="754992" y="0"/>
                </a:moveTo>
                <a:lnTo>
                  <a:pt x="0" y="754983"/>
                </a:lnTo>
                <a:lnTo>
                  <a:pt x="754992" y="0"/>
                </a:lnTo>
              </a:path>
            </a:pathLst>
          </a:custGeom>
          <a:ln w="9448">
            <a:solidFill>
              <a:srgbClr val="71BC68"/>
            </a:solidFill>
          </a:ln>
        </p:spPr>
        <p:txBody>
          <a:bodyPr wrap="square" lIns="0" tIns="0" rIns="0" bIns="0" rtlCol="0"/>
          <a:lstStyle/>
          <a:p>
            <a:endParaRPr lang="fr-CA" noProof="0" dirty="0"/>
          </a:p>
        </p:txBody>
      </p:sp>
      <p:sp>
        <p:nvSpPr>
          <p:cNvPr id="162" name="object 79">
            <a:extLst>
              <a:ext uri="{FF2B5EF4-FFF2-40B4-BE49-F238E27FC236}">
                <a16:creationId xmlns:a16="http://schemas.microsoft.com/office/drawing/2014/main" id="{7F79D8B8-8F8C-3E66-918C-464EE987ED52}"/>
              </a:ext>
            </a:extLst>
          </p:cNvPr>
          <p:cNvSpPr/>
          <p:nvPr/>
        </p:nvSpPr>
        <p:spPr>
          <a:xfrm>
            <a:off x="13226737" y="2539996"/>
            <a:ext cx="1194716" cy="1270003"/>
          </a:xfrm>
          <a:custGeom>
            <a:avLst/>
            <a:gdLst/>
            <a:ahLst/>
            <a:cxnLst/>
            <a:rect l="l" t="t" r="r" b="b"/>
            <a:pathLst>
              <a:path w="621030" h="621030">
                <a:moveTo>
                  <a:pt x="0" y="620496"/>
                </a:moveTo>
                <a:lnTo>
                  <a:pt x="620522" y="0"/>
                </a:lnTo>
                <a:lnTo>
                  <a:pt x="0" y="620496"/>
                </a:lnTo>
                <a:close/>
              </a:path>
            </a:pathLst>
          </a:custGeom>
          <a:ln w="9448">
            <a:solidFill>
              <a:srgbClr val="71BC68"/>
            </a:solidFill>
          </a:ln>
        </p:spPr>
        <p:txBody>
          <a:bodyPr wrap="square" lIns="0" tIns="0" rIns="0" bIns="0" rtlCol="0"/>
          <a:lstStyle/>
          <a:p>
            <a:endParaRPr lang="fr-CA" noProof="0" dirty="0"/>
          </a:p>
        </p:txBody>
      </p:sp>
      <p:sp>
        <p:nvSpPr>
          <p:cNvPr id="163" name="object 80">
            <a:extLst>
              <a:ext uri="{FF2B5EF4-FFF2-40B4-BE49-F238E27FC236}">
                <a16:creationId xmlns:a16="http://schemas.microsoft.com/office/drawing/2014/main" id="{7C111B7D-DB01-F1FE-50C8-9D87033DD7D2}"/>
              </a:ext>
            </a:extLst>
          </p:cNvPr>
          <p:cNvSpPr/>
          <p:nvPr/>
        </p:nvSpPr>
        <p:spPr>
          <a:xfrm>
            <a:off x="13941123" y="2661904"/>
            <a:ext cx="0" cy="38735"/>
          </a:xfrm>
          <a:custGeom>
            <a:avLst/>
            <a:gdLst/>
            <a:ahLst/>
            <a:cxnLst/>
            <a:rect l="l" t="t" r="r" b="b"/>
            <a:pathLst>
              <a:path h="38735">
                <a:moveTo>
                  <a:pt x="0" y="0"/>
                </a:moveTo>
                <a:lnTo>
                  <a:pt x="0" y="38369"/>
                </a:lnTo>
              </a:path>
            </a:pathLst>
          </a:custGeom>
          <a:ln w="9448">
            <a:solidFill>
              <a:srgbClr val="71BC68"/>
            </a:solidFill>
          </a:ln>
        </p:spPr>
        <p:txBody>
          <a:bodyPr wrap="square" lIns="0" tIns="0" rIns="0" bIns="0" rtlCol="0"/>
          <a:lstStyle/>
          <a:p>
            <a:endParaRPr lang="fr-CA" noProof="0" dirty="0"/>
          </a:p>
        </p:txBody>
      </p:sp>
      <p:sp>
        <p:nvSpPr>
          <p:cNvPr id="164" name="object 81">
            <a:extLst>
              <a:ext uri="{FF2B5EF4-FFF2-40B4-BE49-F238E27FC236}">
                <a16:creationId xmlns:a16="http://schemas.microsoft.com/office/drawing/2014/main" id="{E2A3837A-E1E2-4873-2116-FA4AF064DC26}"/>
              </a:ext>
            </a:extLst>
          </p:cNvPr>
          <p:cNvSpPr/>
          <p:nvPr/>
        </p:nvSpPr>
        <p:spPr>
          <a:xfrm>
            <a:off x="13603656" y="2334513"/>
            <a:ext cx="0" cy="365760"/>
          </a:xfrm>
          <a:custGeom>
            <a:avLst/>
            <a:gdLst/>
            <a:ahLst/>
            <a:cxnLst/>
            <a:rect l="l" t="t" r="r" b="b"/>
            <a:pathLst>
              <a:path h="365760">
                <a:moveTo>
                  <a:pt x="0" y="0"/>
                </a:moveTo>
                <a:lnTo>
                  <a:pt x="0" y="365760"/>
                </a:lnTo>
              </a:path>
            </a:pathLst>
          </a:custGeom>
          <a:ln w="9448">
            <a:solidFill>
              <a:srgbClr val="71BC68"/>
            </a:solidFill>
          </a:ln>
        </p:spPr>
        <p:txBody>
          <a:bodyPr wrap="square" lIns="0" tIns="0" rIns="0" bIns="0" rtlCol="0"/>
          <a:lstStyle/>
          <a:p>
            <a:endParaRPr lang="fr-CA" noProof="0" dirty="0"/>
          </a:p>
        </p:txBody>
      </p:sp>
      <p:sp>
        <p:nvSpPr>
          <p:cNvPr id="165" name="object 82">
            <a:extLst>
              <a:ext uri="{FF2B5EF4-FFF2-40B4-BE49-F238E27FC236}">
                <a16:creationId xmlns:a16="http://schemas.microsoft.com/office/drawing/2014/main" id="{CACB6EDF-9155-70F9-C34F-6401C2716C7E}"/>
              </a:ext>
            </a:extLst>
          </p:cNvPr>
          <p:cNvSpPr/>
          <p:nvPr/>
        </p:nvSpPr>
        <p:spPr>
          <a:xfrm>
            <a:off x="13263310" y="2677819"/>
            <a:ext cx="345440" cy="345440"/>
          </a:xfrm>
          <a:custGeom>
            <a:avLst/>
            <a:gdLst/>
            <a:ahLst/>
            <a:cxnLst/>
            <a:rect l="l" t="t" r="r" b="b"/>
            <a:pathLst>
              <a:path w="345440" h="345439">
                <a:moveTo>
                  <a:pt x="0" y="0"/>
                </a:moveTo>
                <a:lnTo>
                  <a:pt x="344855" y="344855"/>
                </a:lnTo>
                <a:lnTo>
                  <a:pt x="0" y="0"/>
                </a:lnTo>
                <a:close/>
              </a:path>
            </a:pathLst>
          </a:custGeom>
          <a:ln w="9448">
            <a:solidFill>
              <a:srgbClr val="71BC68"/>
            </a:solidFill>
          </a:ln>
        </p:spPr>
        <p:txBody>
          <a:bodyPr wrap="square" lIns="0" tIns="0" rIns="0" bIns="0" rtlCol="0"/>
          <a:lstStyle/>
          <a:p>
            <a:endParaRPr lang="fr-CA" noProof="0" dirty="0"/>
          </a:p>
        </p:txBody>
      </p:sp>
      <p:sp>
        <p:nvSpPr>
          <p:cNvPr id="166" name="object 83">
            <a:extLst>
              <a:ext uri="{FF2B5EF4-FFF2-40B4-BE49-F238E27FC236}">
                <a16:creationId xmlns:a16="http://schemas.microsoft.com/office/drawing/2014/main" id="{040F6C54-26C5-EF1C-E9AE-D1893C19B3C3}"/>
              </a:ext>
            </a:extLst>
          </p:cNvPr>
          <p:cNvSpPr/>
          <p:nvPr/>
        </p:nvSpPr>
        <p:spPr>
          <a:xfrm>
            <a:off x="12963191" y="2680689"/>
            <a:ext cx="945515" cy="0"/>
          </a:xfrm>
          <a:custGeom>
            <a:avLst/>
            <a:gdLst/>
            <a:ahLst/>
            <a:cxnLst/>
            <a:rect l="l" t="t" r="r" b="b"/>
            <a:pathLst>
              <a:path w="945515">
                <a:moveTo>
                  <a:pt x="945095" y="0"/>
                </a:moveTo>
                <a:lnTo>
                  <a:pt x="0" y="0"/>
                </a:lnTo>
                <a:lnTo>
                  <a:pt x="945095" y="0"/>
                </a:lnTo>
                <a:close/>
              </a:path>
            </a:pathLst>
          </a:custGeom>
          <a:ln w="9448">
            <a:solidFill>
              <a:srgbClr val="71BC68"/>
            </a:solidFill>
          </a:ln>
        </p:spPr>
        <p:txBody>
          <a:bodyPr wrap="square" lIns="0" tIns="0" rIns="0" bIns="0" rtlCol="0"/>
          <a:lstStyle/>
          <a:p>
            <a:endParaRPr lang="fr-CA" noProof="0" dirty="0"/>
          </a:p>
        </p:txBody>
      </p:sp>
      <p:sp>
        <p:nvSpPr>
          <p:cNvPr id="167" name="object 84">
            <a:extLst>
              <a:ext uri="{FF2B5EF4-FFF2-40B4-BE49-F238E27FC236}">
                <a16:creationId xmlns:a16="http://schemas.microsoft.com/office/drawing/2014/main" id="{CB3C460E-D164-8BF3-B0FF-AE5EAF709A00}"/>
              </a:ext>
            </a:extLst>
          </p:cNvPr>
          <p:cNvSpPr/>
          <p:nvPr/>
        </p:nvSpPr>
        <p:spPr>
          <a:xfrm>
            <a:off x="12905865" y="2657852"/>
            <a:ext cx="384810" cy="384810"/>
          </a:xfrm>
          <a:custGeom>
            <a:avLst/>
            <a:gdLst/>
            <a:ahLst/>
            <a:cxnLst/>
            <a:rect l="l" t="t" r="r" b="b"/>
            <a:pathLst>
              <a:path w="384809" h="384810">
                <a:moveTo>
                  <a:pt x="384797" y="0"/>
                </a:moveTo>
                <a:lnTo>
                  <a:pt x="0" y="384797"/>
                </a:lnTo>
                <a:lnTo>
                  <a:pt x="384797" y="0"/>
                </a:lnTo>
                <a:close/>
              </a:path>
            </a:pathLst>
          </a:custGeom>
          <a:ln w="9448">
            <a:solidFill>
              <a:srgbClr val="71BC68"/>
            </a:solidFill>
          </a:ln>
        </p:spPr>
        <p:txBody>
          <a:bodyPr wrap="square" lIns="0" tIns="0" rIns="0" bIns="0" rtlCol="0"/>
          <a:lstStyle/>
          <a:p>
            <a:endParaRPr lang="fr-CA" noProof="0" dirty="0"/>
          </a:p>
        </p:txBody>
      </p:sp>
      <p:sp>
        <p:nvSpPr>
          <p:cNvPr id="168" name="object 85">
            <a:extLst>
              <a:ext uri="{FF2B5EF4-FFF2-40B4-BE49-F238E27FC236}">
                <a16:creationId xmlns:a16="http://schemas.microsoft.com/office/drawing/2014/main" id="{F9D141CA-95BA-40FE-C589-24B002440EE2}"/>
              </a:ext>
            </a:extLst>
          </p:cNvPr>
          <p:cNvSpPr/>
          <p:nvPr/>
        </p:nvSpPr>
        <p:spPr>
          <a:xfrm>
            <a:off x="12258783" y="2348282"/>
            <a:ext cx="1004569" cy="1003935"/>
          </a:xfrm>
          <a:custGeom>
            <a:avLst/>
            <a:gdLst/>
            <a:ahLst/>
            <a:cxnLst/>
            <a:rect l="l" t="t" r="r" b="b"/>
            <a:pathLst>
              <a:path w="1004569" h="1003935">
                <a:moveTo>
                  <a:pt x="1003998" y="0"/>
                </a:moveTo>
                <a:lnTo>
                  <a:pt x="0" y="1003922"/>
                </a:lnTo>
                <a:lnTo>
                  <a:pt x="1003998" y="0"/>
                </a:lnTo>
                <a:close/>
              </a:path>
            </a:pathLst>
          </a:custGeom>
          <a:ln w="9448">
            <a:solidFill>
              <a:srgbClr val="71BC68"/>
            </a:solidFill>
          </a:ln>
        </p:spPr>
        <p:txBody>
          <a:bodyPr wrap="square" lIns="0" tIns="0" rIns="0" bIns="0" rtlCol="0"/>
          <a:lstStyle/>
          <a:p>
            <a:endParaRPr lang="fr-CA" noProof="0" dirty="0"/>
          </a:p>
        </p:txBody>
      </p:sp>
      <p:sp>
        <p:nvSpPr>
          <p:cNvPr id="169" name="object 86">
            <a:extLst>
              <a:ext uri="{FF2B5EF4-FFF2-40B4-BE49-F238E27FC236}">
                <a16:creationId xmlns:a16="http://schemas.microsoft.com/office/drawing/2014/main" id="{DA14BD4B-C48B-4F57-1F89-0E2450F68199}"/>
              </a:ext>
            </a:extLst>
          </p:cNvPr>
          <p:cNvSpPr/>
          <p:nvPr/>
        </p:nvSpPr>
        <p:spPr>
          <a:xfrm>
            <a:off x="12930349" y="2452848"/>
            <a:ext cx="0" cy="247650"/>
          </a:xfrm>
          <a:custGeom>
            <a:avLst/>
            <a:gdLst/>
            <a:ahLst/>
            <a:cxnLst/>
            <a:rect l="l" t="t" r="r" b="b"/>
            <a:pathLst>
              <a:path h="247650">
                <a:moveTo>
                  <a:pt x="0" y="0"/>
                </a:moveTo>
                <a:lnTo>
                  <a:pt x="0" y="247425"/>
                </a:lnTo>
              </a:path>
            </a:pathLst>
          </a:custGeom>
          <a:ln w="9448">
            <a:solidFill>
              <a:srgbClr val="71BC68"/>
            </a:solidFill>
          </a:ln>
        </p:spPr>
        <p:txBody>
          <a:bodyPr wrap="square" lIns="0" tIns="0" rIns="0" bIns="0" rtlCol="0"/>
          <a:lstStyle/>
          <a:p>
            <a:endParaRPr lang="fr-CA" noProof="0" dirty="0"/>
          </a:p>
        </p:txBody>
      </p:sp>
      <p:sp>
        <p:nvSpPr>
          <p:cNvPr id="170" name="object 87">
            <a:extLst>
              <a:ext uri="{FF2B5EF4-FFF2-40B4-BE49-F238E27FC236}">
                <a16:creationId xmlns:a16="http://schemas.microsoft.com/office/drawing/2014/main" id="{FE84C512-38E0-C9FA-164F-4ED2F0356A7E}"/>
              </a:ext>
            </a:extLst>
          </p:cNvPr>
          <p:cNvSpPr/>
          <p:nvPr/>
        </p:nvSpPr>
        <p:spPr>
          <a:xfrm>
            <a:off x="11811834" y="2680680"/>
            <a:ext cx="1223010" cy="0"/>
          </a:xfrm>
          <a:custGeom>
            <a:avLst/>
            <a:gdLst/>
            <a:ahLst/>
            <a:cxnLst/>
            <a:rect l="l" t="t" r="r" b="b"/>
            <a:pathLst>
              <a:path w="1223009">
                <a:moveTo>
                  <a:pt x="1222946" y="0"/>
                </a:moveTo>
                <a:lnTo>
                  <a:pt x="0" y="0"/>
                </a:lnTo>
                <a:lnTo>
                  <a:pt x="1222946" y="0"/>
                </a:lnTo>
                <a:close/>
              </a:path>
            </a:pathLst>
          </a:custGeom>
          <a:ln w="9448">
            <a:solidFill>
              <a:srgbClr val="71BC68"/>
            </a:solidFill>
          </a:ln>
        </p:spPr>
        <p:txBody>
          <a:bodyPr wrap="square" lIns="0" tIns="0" rIns="0" bIns="0" rtlCol="0"/>
          <a:lstStyle/>
          <a:p>
            <a:endParaRPr lang="fr-CA" noProof="0" dirty="0"/>
          </a:p>
        </p:txBody>
      </p:sp>
      <p:sp>
        <p:nvSpPr>
          <p:cNvPr id="171" name="object 88">
            <a:extLst>
              <a:ext uri="{FF2B5EF4-FFF2-40B4-BE49-F238E27FC236}">
                <a16:creationId xmlns:a16="http://schemas.microsoft.com/office/drawing/2014/main" id="{21848538-98E7-EB95-9574-4C07BE83785E}"/>
              </a:ext>
            </a:extLst>
          </p:cNvPr>
          <p:cNvSpPr/>
          <p:nvPr/>
        </p:nvSpPr>
        <p:spPr>
          <a:xfrm>
            <a:off x="12592866" y="2531418"/>
            <a:ext cx="0" cy="168910"/>
          </a:xfrm>
          <a:custGeom>
            <a:avLst/>
            <a:gdLst/>
            <a:ahLst/>
            <a:cxnLst/>
            <a:rect l="l" t="t" r="r" b="b"/>
            <a:pathLst>
              <a:path h="168910">
                <a:moveTo>
                  <a:pt x="0" y="0"/>
                </a:moveTo>
                <a:lnTo>
                  <a:pt x="0" y="168855"/>
                </a:lnTo>
              </a:path>
            </a:pathLst>
          </a:custGeom>
          <a:ln w="9448">
            <a:solidFill>
              <a:srgbClr val="71BC68"/>
            </a:solidFill>
          </a:ln>
        </p:spPr>
        <p:txBody>
          <a:bodyPr wrap="square" lIns="0" tIns="0" rIns="0" bIns="0" rtlCol="0"/>
          <a:lstStyle/>
          <a:p>
            <a:endParaRPr lang="fr-CA" noProof="0" dirty="0"/>
          </a:p>
        </p:txBody>
      </p:sp>
      <p:sp>
        <p:nvSpPr>
          <p:cNvPr id="172" name="object 89">
            <a:extLst>
              <a:ext uri="{FF2B5EF4-FFF2-40B4-BE49-F238E27FC236}">
                <a16:creationId xmlns:a16="http://schemas.microsoft.com/office/drawing/2014/main" id="{7E9DEBFD-3829-2DDC-FC19-6A20803542EC}"/>
              </a:ext>
            </a:extLst>
          </p:cNvPr>
          <p:cNvSpPr/>
          <p:nvPr/>
        </p:nvSpPr>
        <p:spPr>
          <a:xfrm>
            <a:off x="11917926" y="2641720"/>
            <a:ext cx="0" cy="59055"/>
          </a:xfrm>
          <a:custGeom>
            <a:avLst/>
            <a:gdLst/>
            <a:ahLst/>
            <a:cxnLst/>
            <a:rect l="l" t="t" r="r" b="b"/>
            <a:pathLst>
              <a:path h="59055">
                <a:moveTo>
                  <a:pt x="0" y="0"/>
                </a:moveTo>
                <a:lnTo>
                  <a:pt x="0" y="58553"/>
                </a:lnTo>
              </a:path>
            </a:pathLst>
          </a:custGeom>
          <a:ln w="9448">
            <a:solidFill>
              <a:srgbClr val="71BC68"/>
            </a:solidFill>
          </a:ln>
        </p:spPr>
        <p:txBody>
          <a:bodyPr wrap="square" lIns="0" tIns="0" rIns="0" bIns="0" rtlCol="0"/>
          <a:lstStyle/>
          <a:p>
            <a:endParaRPr lang="fr-CA" noProof="0" dirty="0"/>
          </a:p>
        </p:txBody>
      </p:sp>
      <p:sp>
        <p:nvSpPr>
          <p:cNvPr id="173" name="object 90">
            <a:extLst>
              <a:ext uri="{FF2B5EF4-FFF2-40B4-BE49-F238E27FC236}">
                <a16:creationId xmlns:a16="http://schemas.microsoft.com/office/drawing/2014/main" id="{68C75863-FB98-5F47-20BD-BF55759BF586}"/>
              </a:ext>
            </a:extLst>
          </p:cNvPr>
          <p:cNvSpPr/>
          <p:nvPr/>
        </p:nvSpPr>
        <p:spPr>
          <a:xfrm>
            <a:off x="13341412" y="3005497"/>
            <a:ext cx="1289300" cy="1335210"/>
          </a:xfrm>
          <a:custGeom>
            <a:avLst/>
            <a:gdLst/>
            <a:ahLst/>
            <a:cxnLst/>
            <a:rect l="l" t="t" r="r" b="b"/>
            <a:pathLst>
              <a:path w="846455" h="846454">
                <a:moveTo>
                  <a:pt x="846142" y="0"/>
                </a:moveTo>
                <a:lnTo>
                  <a:pt x="0" y="846142"/>
                </a:lnTo>
                <a:lnTo>
                  <a:pt x="846142" y="0"/>
                </a:lnTo>
              </a:path>
            </a:pathLst>
          </a:custGeom>
          <a:ln w="9448">
            <a:solidFill>
              <a:srgbClr val="71BC68"/>
            </a:solidFill>
          </a:ln>
        </p:spPr>
        <p:txBody>
          <a:bodyPr wrap="square" lIns="0" tIns="0" rIns="0" bIns="0" rtlCol="0"/>
          <a:lstStyle/>
          <a:p>
            <a:endParaRPr lang="fr-CA" noProof="0" dirty="0"/>
          </a:p>
        </p:txBody>
      </p:sp>
      <p:sp>
        <p:nvSpPr>
          <p:cNvPr id="174" name="object 91">
            <a:extLst>
              <a:ext uri="{FF2B5EF4-FFF2-40B4-BE49-F238E27FC236}">
                <a16:creationId xmlns:a16="http://schemas.microsoft.com/office/drawing/2014/main" id="{FDB386EB-F898-C6DD-F747-DD8094A84EA7}"/>
              </a:ext>
            </a:extLst>
          </p:cNvPr>
          <p:cNvSpPr/>
          <p:nvPr/>
        </p:nvSpPr>
        <p:spPr>
          <a:xfrm>
            <a:off x="14173199" y="3018155"/>
            <a:ext cx="457200" cy="0"/>
          </a:xfrm>
          <a:custGeom>
            <a:avLst/>
            <a:gdLst/>
            <a:ahLst/>
            <a:cxnLst/>
            <a:rect l="l" t="t" r="r" b="b"/>
            <a:pathLst>
              <a:path w="457200">
                <a:moveTo>
                  <a:pt x="0" y="0"/>
                </a:moveTo>
                <a:lnTo>
                  <a:pt x="457200" y="0"/>
                </a:lnTo>
              </a:path>
            </a:pathLst>
          </a:custGeom>
          <a:ln w="9448">
            <a:solidFill>
              <a:srgbClr val="71BC68"/>
            </a:solidFill>
          </a:ln>
        </p:spPr>
        <p:txBody>
          <a:bodyPr wrap="square" lIns="0" tIns="0" rIns="0" bIns="0" rtlCol="0"/>
          <a:lstStyle/>
          <a:p>
            <a:endParaRPr lang="fr-CA" noProof="0" dirty="0"/>
          </a:p>
        </p:txBody>
      </p:sp>
      <p:sp>
        <p:nvSpPr>
          <p:cNvPr id="175" name="object 92">
            <a:extLst>
              <a:ext uri="{FF2B5EF4-FFF2-40B4-BE49-F238E27FC236}">
                <a16:creationId xmlns:a16="http://schemas.microsoft.com/office/drawing/2014/main" id="{8A49257D-51EC-FA23-74FE-609A2B65FEFA}"/>
              </a:ext>
            </a:extLst>
          </p:cNvPr>
          <p:cNvSpPr/>
          <p:nvPr/>
        </p:nvSpPr>
        <p:spPr>
          <a:xfrm>
            <a:off x="14280253" y="2954963"/>
            <a:ext cx="0" cy="466090"/>
          </a:xfrm>
          <a:custGeom>
            <a:avLst/>
            <a:gdLst/>
            <a:ahLst/>
            <a:cxnLst/>
            <a:rect l="l" t="t" r="r" b="b"/>
            <a:pathLst>
              <a:path h="466089">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176" name="object 93">
            <a:extLst>
              <a:ext uri="{FF2B5EF4-FFF2-40B4-BE49-F238E27FC236}">
                <a16:creationId xmlns:a16="http://schemas.microsoft.com/office/drawing/2014/main" id="{05C9C16F-8080-0682-E28C-D572ED44CBFA}"/>
              </a:ext>
            </a:extLst>
          </p:cNvPr>
          <p:cNvSpPr/>
          <p:nvPr/>
        </p:nvSpPr>
        <p:spPr>
          <a:xfrm>
            <a:off x="13603662" y="2674688"/>
            <a:ext cx="0" cy="26034"/>
          </a:xfrm>
          <a:custGeom>
            <a:avLst/>
            <a:gdLst/>
            <a:ahLst/>
            <a:cxnLst/>
            <a:rect l="l" t="t" r="r" b="b"/>
            <a:pathLst>
              <a:path h="26035">
                <a:moveTo>
                  <a:pt x="0" y="0"/>
                </a:moveTo>
                <a:lnTo>
                  <a:pt x="0" y="25585"/>
                </a:lnTo>
              </a:path>
            </a:pathLst>
          </a:custGeom>
          <a:ln w="9448">
            <a:solidFill>
              <a:srgbClr val="71BC68"/>
            </a:solidFill>
          </a:ln>
        </p:spPr>
        <p:txBody>
          <a:bodyPr wrap="square" lIns="0" tIns="0" rIns="0" bIns="0" rtlCol="0"/>
          <a:lstStyle/>
          <a:p>
            <a:endParaRPr lang="fr-CA" noProof="0" dirty="0"/>
          </a:p>
        </p:txBody>
      </p:sp>
      <p:sp>
        <p:nvSpPr>
          <p:cNvPr id="177" name="object 94">
            <a:extLst>
              <a:ext uri="{FF2B5EF4-FFF2-40B4-BE49-F238E27FC236}">
                <a16:creationId xmlns:a16="http://schemas.microsoft.com/office/drawing/2014/main" id="{8213EA1D-1A08-81C7-DB05-2212E3416D5D}"/>
              </a:ext>
            </a:extLst>
          </p:cNvPr>
          <p:cNvSpPr/>
          <p:nvPr/>
        </p:nvSpPr>
        <p:spPr>
          <a:xfrm>
            <a:off x="12204637" y="2631598"/>
            <a:ext cx="1112520" cy="1112520"/>
          </a:xfrm>
          <a:custGeom>
            <a:avLst/>
            <a:gdLst/>
            <a:ahLst/>
            <a:cxnLst/>
            <a:rect l="l" t="t" r="r" b="b"/>
            <a:pathLst>
              <a:path w="1112519" h="1112520">
                <a:moveTo>
                  <a:pt x="1112291" y="0"/>
                </a:moveTo>
                <a:lnTo>
                  <a:pt x="0" y="1112240"/>
                </a:lnTo>
                <a:lnTo>
                  <a:pt x="1112291" y="0"/>
                </a:lnTo>
                <a:close/>
              </a:path>
            </a:pathLst>
          </a:custGeom>
          <a:ln w="9448">
            <a:solidFill>
              <a:srgbClr val="71BC68"/>
            </a:solidFill>
          </a:ln>
        </p:spPr>
        <p:txBody>
          <a:bodyPr wrap="square" lIns="0" tIns="0" rIns="0" bIns="0" rtlCol="0"/>
          <a:lstStyle/>
          <a:p>
            <a:endParaRPr lang="fr-CA" noProof="0" dirty="0"/>
          </a:p>
        </p:txBody>
      </p:sp>
      <p:sp>
        <p:nvSpPr>
          <p:cNvPr id="178" name="object 95">
            <a:extLst>
              <a:ext uri="{FF2B5EF4-FFF2-40B4-BE49-F238E27FC236}">
                <a16:creationId xmlns:a16="http://schemas.microsoft.com/office/drawing/2014/main" id="{168CD007-9328-3791-EB68-C68A91493318}"/>
              </a:ext>
            </a:extLst>
          </p:cNvPr>
          <p:cNvSpPr/>
          <p:nvPr/>
        </p:nvSpPr>
        <p:spPr>
          <a:xfrm>
            <a:off x="11916277" y="2648412"/>
            <a:ext cx="0" cy="52069"/>
          </a:xfrm>
          <a:custGeom>
            <a:avLst/>
            <a:gdLst/>
            <a:ahLst/>
            <a:cxnLst/>
            <a:rect l="l" t="t" r="r" b="b"/>
            <a:pathLst>
              <a:path h="52069">
                <a:moveTo>
                  <a:pt x="0" y="0"/>
                </a:moveTo>
                <a:lnTo>
                  <a:pt x="0" y="51861"/>
                </a:lnTo>
              </a:path>
            </a:pathLst>
          </a:custGeom>
          <a:ln w="9359">
            <a:solidFill>
              <a:srgbClr val="71BC68"/>
            </a:solidFill>
          </a:ln>
        </p:spPr>
        <p:txBody>
          <a:bodyPr wrap="square" lIns="0" tIns="0" rIns="0" bIns="0" rtlCol="0"/>
          <a:lstStyle/>
          <a:p>
            <a:endParaRPr lang="fr-CA" noProof="0" dirty="0"/>
          </a:p>
        </p:txBody>
      </p:sp>
      <p:sp>
        <p:nvSpPr>
          <p:cNvPr id="179" name="object 97">
            <a:extLst>
              <a:ext uri="{FF2B5EF4-FFF2-40B4-BE49-F238E27FC236}">
                <a16:creationId xmlns:a16="http://schemas.microsoft.com/office/drawing/2014/main" id="{00E0F754-D70C-C30A-F5C4-C8ACE8843BFF}"/>
              </a:ext>
            </a:extLst>
          </p:cNvPr>
          <p:cNvSpPr/>
          <p:nvPr/>
        </p:nvSpPr>
        <p:spPr>
          <a:xfrm>
            <a:off x="14422587" y="3680447"/>
            <a:ext cx="208279" cy="208279"/>
          </a:xfrm>
          <a:custGeom>
            <a:avLst/>
            <a:gdLst/>
            <a:ahLst/>
            <a:cxnLst/>
            <a:rect l="l" t="t" r="r" b="b"/>
            <a:pathLst>
              <a:path w="208280" h="208279">
                <a:moveTo>
                  <a:pt x="207812" y="0"/>
                </a:moveTo>
                <a:lnTo>
                  <a:pt x="0" y="207819"/>
                </a:lnTo>
                <a:lnTo>
                  <a:pt x="207812" y="0"/>
                </a:lnTo>
              </a:path>
            </a:pathLst>
          </a:custGeom>
          <a:ln w="9448">
            <a:solidFill>
              <a:srgbClr val="71BC68"/>
            </a:solidFill>
          </a:ln>
        </p:spPr>
        <p:txBody>
          <a:bodyPr wrap="square" lIns="0" tIns="0" rIns="0" bIns="0" rtlCol="0"/>
          <a:lstStyle/>
          <a:p>
            <a:endParaRPr lang="fr-CA" noProof="0" dirty="0"/>
          </a:p>
        </p:txBody>
      </p:sp>
      <p:sp>
        <p:nvSpPr>
          <p:cNvPr id="180" name="object 98">
            <a:extLst>
              <a:ext uri="{FF2B5EF4-FFF2-40B4-BE49-F238E27FC236}">
                <a16:creationId xmlns:a16="http://schemas.microsoft.com/office/drawing/2014/main" id="{7AF0F8DF-2132-EB3B-7F8A-D943CFAD67EE}"/>
              </a:ext>
            </a:extLst>
          </p:cNvPr>
          <p:cNvSpPr/>
          <p:nvPr/>
        </p:nvSpPr>
        <p:spPr>
          <a:xfrm>
            <a:off x="14243813" y="3694757"/>
            <a:ext cx="386715" cy="0"/>
          </a:xfrm>
          <a:custGeom>
            <a:avLst/>
            <a:gdLst/>
            <a:ahLst/>
            <a:cxnLst/>
            <a:rect l="l" t="t" r="r" b="b"/>
            <a:pathLst>
              <a:path w="386715">
                <a:moveTo>
                  <a:pt x="386587" y="0"/>
                </a:moveTo>
                <a:lnTo>
                  <a:pt x="0" y="0"/>
                </a:lnTo>
                <a:lnTo>
                  <a:pt x="386587" y="0"/>
                </a:lnTo>
              </a:path>
            </a:pathLst>
          </a:custGeom>
          <a:ln w="9448">
            <a:solidFill>
              <a:srgbClr val="71BC68"/>
            </a:solidFill>
          </a:ln>
        </p:spPr>
        <p:txBody>
          <a:bodyPr wrap="square" lIns="0" tIns="0" rIns="0" bIns="0" rtlCol="0"/>
          <a:lstStyle/>
          <a:p>
            <a:endParaRPr lang="fr-CA" noProof="0" dirty="0"/>
          </a:p>
        </p:txBody>
      </p:sp>
      <p:sp>
        <p:nvSpPr>
          <p:cNvPr id="181" name="object 99">
            <a:extLst>
              <a:ext uri="{FF2B5EF4-FFF2-40B4-BE49-F238E27FC236}">
                <a16:creationId xmlns:a16="http://schemas.microsoft.com/office/drawing/2014/main" id="{45C2E021-4472-59B7-4686-280588A065BF}"/>
              </a:ext>
            </a:extLst>
          </p:cNvPr>
          <p:cNvSpPr/>
          <p:nvPr/>
        </p:nvSpPr>
        <p:spPr>
          <a:xfrm>
            <a:off x="13942108" y="3342966"/>
            <a:ext cx="688340" cy="688340"/>
          </a:xfrm>
          <a:custGeom>
            <a:avLst/>
            <a:gdLst/>
            <a:ahLst/>
            <a:cxnLst/>
            <a:rect l="l" t="t" r="r" b="b"/>
            <a:pathLst>
              <a:path w="688340" h="688339">
                <a:moveTo>
                  <a:pt x="688291" y="0"/>
                </a:moveTo>
                <a:lnTo>
                  <a:pt x="0" y="688309"/>
                </a:lnTo>
                <a:lnTo>
                  <a:pt x="688291" y="0"/>
                </a:lnTo>
              </a:path>
            </a:pathLst>
          </a:custGeom>
          <a:ln w="9359">
            <a:solidFill>
              <a:srgbClr val="71BC68"/>
            </a:solidFill>
          </a:ln>
        </p:spPr>
        <p:txBody>
          <a:bodyPr wrap="square" lIns="0" tIns="0" rIns="0" bIns="0" rtlCol="0"/>
          <a:lstStyle/>
          <a:p>
            <a:endParaRPr lang="fr-CA" noProof="0" dirty="0"/>
          </a:p>
        </p:txBody>
      </p:sp>
      <p:sp>
        <p:nvSpPr>
          <p:cNvPr id="182" name="object 100">
            <a:extLst>
              <a:ext uri="{FF2B5EF4-FFF2-40B4-BE49-F238E27FC236}">
                <a16:creationId xmlns:a16="http://schemas.microsoft.com/office/drawing/2014/main" id="{3C37CD1C-CEBB-52A3-0409-70339A2396F1}"/>
              </a:ext>
            </a:extLst>
          </p:cNvPr>
          <p:cNvSpPr/>
          <p:nvPr/>
        </p:nvSpPr>
        <p:spPr>
          <a:xfrm>
            <a:off x="14173199" y="3694761"/>
            <a:ext cx="49530" cy="0"/>
          </a:xfrm>
          <a:custGeom>
            <a:avLst/>
            <a:gdLst/>
            <a:ahLst/>
            <a:cxnLst/>
            <a:rect l="l" t="t" r="r" b="b"/>
            <a:pathLst>
              <a:path w="49530">
                <a:moveTo>
                  <a:pt x="0" y="0"/>
                </a:moveTo>
                <a:lnTo>
                  <a:pt x="48955" y="0"/>
                </a:lnTo>
              </a:path>
            </a:pathLst>
          </a:custGeom>
          <a:ln w="9448">
            <a:solidFill>
              <a:srgbClr val="71BC68"/>
            </a:solidFill>
          </a:ln>
        </p:spPr>
        <p:txBody>
          <a:bodyPr wrap="square" lIns="0" tIns="0" rIns="0" bIns="0" rtlCol="0"/>
          <a:lstStyle/>
          <a:p>
            <a:endParaRPr lang="fr-CA" noProof="0" dirty="0"/>
          </a:p>
        </p:txBody>
      </p:sp>
      <p:sp>
        <p:nvSpPr>
          <p:cNvPr id="183" name="object 101">
            <a:extLst>
              <a:ext uri="{FF2B5EF4-FFF2-40B4-BE49-F238E27FC236}">
                <a16:creationId xmlns:a16="http://schemas.microsoft.com/office/drawing/2014/main" id="{346B1F72-955E-6EF4-638A-106ED86FD9C7}"/>
              </a:ext>
            </a:extLst>
          </p:cNvPr>
          <p:cNvSpPr/>
          <p:nvPr/>
        </p:nvSpPr>
        <p:spPr>
          <a:xfrm>
            <a:off x="14555470" y="4032241"/>
            <a:ext cx="74930" cy="0"/>
          </a:xfrm>
          <a:custGeom>
            <a:avLst/>
            <a:gdLst/>
            <a:ahLst/>
            <a:cxnLst/>
            <a:rect l="l" t="t" r="r" b="b"/>
            <a:pathLst>
              <a:path w="74930">
                <a:moveTo>
                  <a:pt x="74930" y="0"/>
                </a:moveTo>
                <a:lnTo>
                  <a:pt x="0" y="0"/>
                </a:lnTo>
                <a:lnTo>
                  <a:pt x="74930" y="0"/>
                </a:lnTo>
              </a:path>
            </a:pathLst>
          </a:custGeom>
          <a:ln w="9448">
            <a:solidFill>
              <a:srgbClr val="71BC68"/>
            </a:solidFill>
          </a:ln>
        </p:spPr>
        <p:txBody>
          <a:bodyPr wrap="square" lIns="0" tIns="0" rIns="0" bIns="0" rtlCol="0"/>
          <a:lstStyle/>
          <a:p>
            <a:endParaRPr lang="fr-CA" noProof="0" dirty="0"/>
          </a:p>
        </p:txBody>
      </p:sp>
      <p:sp>
        <p:nvSpPr>
          <p:cNvPr id="184" name="object 102">
            <a:extLst>
              <a:ext uri="{FF2B5EF4-FFF2-40B4-BE49-F238E27FC236}">
                <a16:creationId xmlns:a16="http://schemas.microsoft.com/office/drawing/2014/main" id="{CC1F296B-D19A-7049-9D8B-80CF73F7BAA4}"/>
              </a:ext>
            </a:extLst>
          </p:cNvPr>
          <p:cNvSpPr/>
          <p:nvPr/>
        </p:nvSpPr>
        <p:spPr>
          <a:xfrm>
            <a:off x="14280253" y="3365873"/>
            <a:ext cx="0" cy="993775"/>
          </a:xfrm>
          <a:custGeom>
            <a:avLst/>
            <a:gdLst/>
            <a:ahLst/>
            <a:cxnLst/>
            <a:rect l="l" t="t" r="r" b="b"/>
            <a:pathLst>
              <a:path h="993775">
                <a:moveTo>
                  <a:pt x="0" y="993609"/>
                </a:moveTo>
                <a:lnTo>
                  <a:pt x="0" y="0"/>
                </a:lnTo>
                <a:lnTo>
                  <a:pt x="0" y="993609"/>
                </a:lnTo>
                <a:close/>
              </a:path>
            </a:pathLst>
          </a:custGeom>
          <a:ln w="9359">
            <a:solidFill>
              <a:srgbClr val="71BC68"/>
            </a:solidFill>
          </a:ln>
        </p:spPr>
        <p:txBody>
          <a:bodyPr wrap="square" lIns="0" tIns="0" rIns="0" bIns="0" rtlCol="0"/>
          <a:lstStyle/>
          <a:p>
            <a:endParaRPr lang="fr-CA" noProof="0" dirty="0"/>
          </a:p>
        </p:txBody>
      </p:sp>
      <p:sp>
        <p:nvSpPr>
          <p:cNvPr id="185" name="object 103">
            <a:extLst>
              <a:ext uri="{FF2B5EF4-FFF2-40B4-BE49-F238E27FC236}">
                <a16:creationId xmlns:a16="http://schemas.microsoft.com/office/drawing/2014/main" id="{F97D2C55-96C6-5B1F-887B-B8519F3C9B76}"/>
              </a:ext>
            </a:extLst>
          </p:cNvPr>
          <p:cNvSpPr/>
          <p:nvPr/>
        </p:nvSpPr>
        <p:spPr>
          <a:xfrm>
            <a:off x="14173199" y="4032237"/>
            <a:ext cx="437515" cy="0"/>
          </a:xfrm>
          <a:custGeom>
            <a:avLst/>
            <a:gdLst/>
            <a:ahLst/>
            <a:cxnLst/>
            <a:rect l="l" t="t" r="r" b="b"/>
            <a:pathLst>
              <a:path w="437515">
                <a:moveTo>
                  <a:pt x="0" y="0"/>
                </a:moveTo>
                <a:lnTo>
                  <a:pt x="437297" y="0"/>
                </a:lnTo>
              </a:path>
            </a:pathLst>
          </a:custGeom>
          <a:ln w="9359">
            <a:solidFill>
              <a:srgbClr val="71BC68"/>
            </a:solidFill>
          </a:ln>
        </p:spPr>
        <p:txBody>
          <a:bodyPr wrap="square" lIns="0" tIns="0" rIns="0" bIns="0" rtlCol="0"/>
          <a:lstStyle/>
          <a:p>
            <a:endParaRPr lang="fr-CA" noProof="0" dirty="0"/>
          </a:p>
        </p:txBody>
      </p:sp>
      <p:sp>
        <p:nvSpPr>
          <p:cNvPr id="186" name="object 104">
            <a:extLst>
              <a:ext uri="{FF2B5EF4-FFF2-40B4-BE49-F238E27FC236}">
                <a16:creationId xmlns:a16="http://schemas.microsoft.com/office/drawing/2014/main" id="{95DFFE1E-6517-954A-1664-A616512F5157}"/>
              </a:ext>
            </a:extLst>
          </p:cNvPr>
          <p:cNvSpPr/>
          <p:nvPr/>
        </p:nvSpPr>
        <p:spPr>
          <a:xfrm>
            <a:off x="14173199" y="4030597"/>
            <a:ext cx="457200" cy="0"/>
          </a:xfrm>
          <a:custGeom>
            <a:avLst/>
            <a:gdLst/>
            <a:ahLst/>
            <a:cxnLst/>
            <a:rect l="l" t="t" r="r" b="b"/>
            <a:pathLst>
              <a:path w="457200">
                <a:moveTo>
                  <a:pt x="0" y="0"/>
                </a:moveTo>
                <a:lnTo>
                  <a:pt x="457199" y="0"/>
                </a:lnTo>
              </a:path>
            </a:pathLst>
          </a:custGeom>
          <a:ln w="9359">
            <a:solidFill>
              <a:srgbClr val="71BC68"/>
            </a:solidFill>
          </a:ln>
        </p:spPr>
        <p:txBody>
          <a:bodyPr wrap="square" lIns="0" tIns="0" rIns="0" bIns="0" rtlCol="0"/>
          <a:lstStyle/>
          <a:p>
            <a:endParaRPr lang="fr-CA" noProof="0" dirty="0"/>
          </a:p>
        </p:txBody>
      </p:sp>
      <p:sp>
        <p:nvSpPr>
          <p:cNvPr id="187" name="object 105">
            <a:extLst>
              <a:ext uri="{FF2B5EF4-FFF2-40B4-BE49-F238E27FC236}">
                <a16:creationId xmlns:a16="http://schemas.microsoft.com/office/drawing/2014/main" id="{CF25FD47-FA07-3CFA-924A-D8898406E6D3}"/>
              </a:ext>
            </a:extLst>
          </p:cNvPr>
          <p:cNvSpPr/>
          <p:nvPr/>
        </p:nvSpPr>
        <p:spPr>
          <a:xfrm>
            <a:off x="13515139" y="3604629"/>
            <a:ext cx="1115695" cy="1115695"/>
          </a:xfrm>
          <a:custGeom>
            <a:avLst/>
            <a:gdLst/>
            <a:ahLst/>
            <a:cxnLst/>
            <a:rect l="l" t="t" r="r" b="b"/>
            <a:pathLst>
              <a:path w="1115694" h="1115695">
                <a:moveTo>
                  <a:pt x="1115260" y="1115236"/>
                </a:moveTo>
                <a:lnTo>
                  <a:pt x="0" y="0"/>
                </a:lnTo>
                <a:lnTo>
                  <a:pt x="1115260" y="1115236"/>
                </a:lnTo>
              </a:path>
            </a:pathLst>
          </a:custGeom>
          <a:ln w="9448">
            <a:solidFill>
              <a:srgbClr val="71BC68"/>
            </a:solidFill>
          </a:ln>
        </p:spPr>
        <p:txBody>
          <a:bodyPr wrap="square" lIns="0" tIns="0" rIns="0" bIns="0" rtlCol="0"/>
          <a:lstStyle/>
          <a:p>
            <a:endParaRPr lang="fr-CA" noProof="0" dirty="0"/>
          </a:p>
        </p:txBody>
      </p:sp>
      <p:sp>
        <p:nvSpPr>
          <p:cNvPr id="188" name="object 106">
            <a:extLst>
              <a:ext uri="{FF2B5EF4-FFF2-40B4-BE49-F238E27FC236}">
                <a16:creationId xmlns:a16="http://schemas.microsoft.com/office/drawing/2014/main" id="{803983A2-B6DA-C9BE-E697-2715C79757AB}"/>
              </a:ext>
            </a:extLst>
          </p:cNvPr>
          <p:cNvSpPr/>
          <p:nvPr/>
        </p:nvSpPr>
        <p:spPr>
          <a:xfrm>
            <a:off x="14280253" y="3562939"/>
            <a:ext cx="0" cy="1274445"/>
          </a:xfrm>
          <a:custGeom>
            <a:avLst/>
            <a:gdLst/>
            <a:ahLst/>
            <a:cxnLst/>
            <a:rect l="l" t="t" r="r" b="b"/>
            <a:pathLst>
              <a:path h="1274445">
                <a:moveTo>
                  <a:pt x="0" y="1274419"/>
                </a:moveTo>
                <a:lnTo>
                  <a:pt x="0" y="0"/>
                </a:lnTo>
                <a:lnTo>
                  <a:pt x="0" y="1274419"/>
                </a:lnTo>
                <a:close/>
              </a:path>
            </a:pathLst>
          </a:custGeom>
          <a:ln w="9448">
            <a:solidFill>
              <a:srgbClr val="71BC68"/>
            </a:solidFill>
          </a:ln>
        </p:spPr>
        <p:txBody>
          <a:bodyPr wrap="square" lIns="0" tIns="0" rIns="0" bIns="0" rtlCol="0"/>
          <a:lstStyle/>
          <a:p>
            <a:endParaRPr lang="fr-CA" noProof="0" dirty="0"/>
          </a:p>
        </p:txBody>
      </p:sp>
      <p:sp>
        <p:nvSpPr>
          <p:cNvPr id="189" name="object 107">
            <a:extLst>
              <a:ext uri="{FF2B5EF4-FFF2-40B4-BE49-F238E27FC236}">
                <a16:creationId xmlns:a16="http://schemas.microsoft.com/office/drawing/2014/main" id="{B69F3000-3E19-C154-B2F2-D80200F0351C}"/>
              </a:ext>
            </a:extLst>
          </p:cNvPr>
          <p:cNvSpPr/>
          <p:nvPr/>
        </p:nvSpPr>
        <p:spPr>
          <a:xfrm>
            <a:off x="14566460" y="5030316"/>
            <a:ext cx="64135" cy="64135"/>
          </a:xfrm>
          <a:custGeom>
            <a:avLst/>
            <a:gdLst/>
            <a:ahLst/>
            <a:cxnLst/>
            <a:rect l="l" t="t" r="r" b="b"/>
            <a:pathLst>
              <a:path w="64134" h="64135">
                <a:moveTo>
                  <a:pt x="63939" y="0"/>
                </a:moveTo>
                <a:lnTo>
                  <a:pt x="0" y="63935"/>
                </a:lnTo>
                <a:lnTo>
                  <a:pt x="63939" y="0"/>
                </a:lnTo>
              </a:path>
            </a:pathLst>
          </a:custGeom>
          <a:ln w="9448">
            <a:solidFill>
              <a:srgbClr val="71BC68"/>
            </a:solidFill>
          </a:ln>
        </p:spPr>
        <p:txBody>
          <a:bodyPr wrap="square" lIns="0" tIns="0" rIns="0" bIns="0" rtlCol="0"/>
          <a:lstStyle/>
          <a:p>
            <a:endParaRPr lang="fr-CA" noProof="0" dirty="0"/>
          </a:p>
        </p:txBody>
      </p:sp>
      <p:sp>
        <p:nvSpPr>
          <p:cNvPr id="190" name="object 108">
            <a:extLst>
              <a:ext uri="{FF2B5EF4-FFF2-40B4-BE49-F238E27FC236}">
                <a16:creationId xmlns:a16="http://schemas.microsoft.com/office/drawing/2014/main" id="{2FC2878A-53E9-E9B8-A688-8AB01368C416}"/>
              </a:ext>
            </a:extLst>
          </p:cNvPr>
          <p:cNvSpPr/>
          <p:nvPr/>
        </p:nvSpPr>
        <p:spPr>
          <a:xfrm>
            <a:off x="14575160" y="4327142"/>
            <a:ext cx="55244" cy="55244"/>
          </a:xfrm>
          <a:custGeom>
            <a:avLst/>
            <a:gdLst/>
            <a:ahLst/>
            <a:cxnLst/>
            <a:rect l="l" t="t" r="r" b="b"/>
            <a:pathLst>
              <a:path w="55244" h="55245">
                <a:moveTo>
                  <a:pt x="55239" y="55241"/>
                </a:moveTo>
                <a:lnTo>
                  <a:pt x="0" y="0"/>
                </a:lnTo>
                <a:lnTo>
                  <a:pt x="55239" y="55241"/>
                </a:lnTo>
              </a:path>
            </a:pathLst>
          </a:custGeom>
          <a:ln w="9359">
            <a:solidFill>
              <a:srgbClr val="71BC68"/>
            </a:solidFill>
          </a:ln>
        </p:spPr>
        <p:txBody>
          <a:bodyPr wrap="square" lIns="0" tIns="0" rIns="0" bIns="0" rtlCol="0"/>
          <a:lstStyle/>
          <a:p>
            <a:endParaRPr lang="fr-CA" noProof="0" dirty="0"/>
          </a:p>
        </p:txBody>
      </p:sp>
      <p:sp>
        <p:nvSpPr>
          <p:cNvPr id="191" name="object 109">
            <a:extLst>
              <a:ext uri="{FF2B5EF4-FFF2-40B4-BE49-F238E27FC236}">
                <a16:creationId xmlns:a16="http://schemas.microsoft.com/office/drawing/2014/main" id="{B411A8A5-5CBC-29A2-45CE-B633F30F27C6}"/>
              </a:ext>
            </a:extLst>
          </p:cNvPr>
          <p:cNvSpPr/>
          <p:nvPr/>
        </p:nvSpPr>
        <p:spPr>
          <a:xfrm>
            <a:off x="13640391" y="4067357"/>
            <a:ext cx="941069" cy="941069"/>
          </a:xfrm>
          <a:custGeom>
            <a:avLst/>
            <a:gdLst/>
            <a:ahLst/>
            <a:cxnLst/>
            <a:rect l="l" t="t" r="r" b="b"/>
            <a:pathLst>
              <a:path w="941069" h="941070">
                <a:moveTo>
                  <a:pt x="0" y="940536"/>
                </a:moveTo>
                <a:lnTo>
                  <a:pt x="940600" y="0"/>
                </a:lnTo>
                <a:lnTo>
                  <a:pt x="0" y="940536"/>
                </a:lnTo>
                <a:close/>
              </a:path>
            </a:pathLst>
          </a:custGeom>
          <a:ln w="9448">
            <a:solidFill>
              <a:srgbClr val="71BC68"/>
            </a:solidFill>
          </a:ln>
        </p:spPr>
        <p:txBody>
          <a:bodyPr wrap="square" lIns="0" tIns="0" rIns="0" bIns="0" rtlCol="0"/>
          <a:lstStyle/>
          <a:p>
            <a:endParaRPr lang="fr-CA" noProof="0" dirty="0"/>
          </a:p>
        </p:txBody>
      </p:sp>
      <p:sp>
        <p:nvSpPr>
          <p:cNvPr id="192" name="object 110">
            <a:extLst>
              <a:ext uri="{FF2B5EF4-FFF2-40B4-BE49-F238E27FC236}">
                <a16:creationId xmlns:a16="http://schemas.microsoft.com/office/drawing/2014/main" id="{6D4B2675-5553-7510-9890-D56C290414C0}"/>
              </a:ext>
            </a:extLst>
          </p:cNvPr>
          <p:cNvSpPr/>
          <p:nvPr/>
        </p:nvSpPr>
        <p:spPr>
          <a:xfrm>
            <a:off x="13942774" y="4845583"/>
            <a:ext cx="0" cy="203835"/>
          </a:xfrm>
          <a:custGeom>
            <a:avLst/>
            <a:gdLst/>
            <a:ahLst/>
            <a:cxnLst/>
            <a:rect l="l" t="t" r="r" b="b"/>
            <a:pathLst>
              <a:path h="203835">
                <a:moveTo>
                  <a:pt x="0" y="0"/>
                </a:moveTo>
                <a:lnTo>
                  <a:pt x="0" y="203758"/>
                </a:lnTo>
              </a:path>
            </a:pathLst>
          </a:custGeom>
          <a:ln w="9448">
            <a:solidFill>
              <a:srgbClr val="71BC68"/>
            </a:solidFill>
          </a:ln>
        </p:spPr>
        <p:txBody>
          <a:bodyPr wrap="square" lIns="0" tIns="0" rIns="0" bIns="0" rtlCol="0"/>
          <a:lstStyle/>
          <a:p>
            <a:endParaRPr lang="fr-CA" noProof="0" dirty="0"/>
          </a:p>
        </p:txBody>
      </p:sp>
      <p:sp>
        <p:nvSpPr>
          <p:cNvPr id="193" name="object 111">
            <a:extLst>
              <a:ext uri="{FF2B5EF4-FFF2-40B4-BE49-F238E27FC236}">
                <a16:creationId xmlns:a16="http://schemas.microsoft.com/office/drawing/2014/main" id="{35B6926B-425D-4403-2AE8-59EAD20C00F8}"/>
              </a:ext>
            </a:extLst>
          </p:cNvPr>
          <p:cNvSpPr/>
          <p:nvPr/>
        </p:nvSpPr>
        <p:spPr>
          <a:xfrm>
            <a:off x="12253753" y="4845583"/>
            <a:ext cx="0" cy="41910"/>
          </a:xfrm>
          <a:custGeom>
            <a:avLst/>
            <a:gdLst/>
            <a:ahLst/>
            <a:cxnLst/>
            <a:rect l="l" t="t" r="r" b="b"/>
            <a:pathLst>
              <a:path h="41910">
                <a:moveTo>
                  <a:pt x="0" y="0"/>
                </a:moveTo>
                <a:lnTo>
                  <a:pt x="0" y="41875"/>
                </a:lnTo>
              </a:path>
            </a:pathLst>
          </a:custGeom>
          <a:ln w="9448">
            <a:solidFill>
              <a:srgbClr val="71BC68"/>
            </a:solidFill>
          </a:ln>
        </p:spPr>
        <p:txBody>
          <a:bodyPr wrap="square" lIns="0" tIns="0" rIns="0" bIns="0" rtlCol="0"/>
          <a:lstStyle/>
          <a:p>
            <a:endParaRPr lang="fr-CA" noProof="0" dirty="0"/>
          </a:p>
        </p:txBody>
      </p:sp>
      <p:sp>
        <p:nvSpPr>
          <p:cNvPr id="194" name="object 112">
            <a:extLst>
              <a:ext uri="{FF2B5EF4-FFF2-40B4-BE49-F238E27FC236}">
                <a16:creationId xmlns:a16="http://schemas.microsoft.com/office/drawing/2014/main" id="{F63EC76D-653A-F9F5-9444-E234E3AF3D7B}"/>
              </a:ext>
            </a:extLst>
          </p:cNvPr>
          <p:cNvSpPr/>
          <p:nvPr/>
        </p:nvSpPr>
        <p:spPr>
          <a:xfrm>
            <a:off x="11764624" y="4216433"/>
            <a:ext cx="642620" cy="642620"/>
          </a:xfrm>
          <a:custGeom>
            <a:avLst/>
            <a:gdLst/>
            <a:ahLst/>
            <a:cxnLst/>
            <a:rect l="l" t="t" r="r" b="b"/>
            <a:pathLst>
              <a:path w="642620" h="642620">
                <a:moveTo>
                  <a:pt x="0" y="642378"/>
                </a:moveTo>
                <a:lnTo>
                  <a:pt x="642416" y="0"/>
                </a:lnTo>
                <a:lnTo>
                  <a:pt x="0" y="642378"/>
                </a:lnTo>
                <a:close/>
              </a:path>
            </a:pathLst>
          </a:custGeom>
          <a:ln w="9359">
            <a:solidFill>
              <a:srgbClr val="71BC68"/>
            </a:solidFill>
          </a:ln>
        </p:spPr>
        <p:txBody>
          <a:bodyPr wrap="square" lIns="0" tIns="0" rIns="0" bIns="0" rtlCol="0"/>
          <a:lstStyle/>
          <a:p>
            <a:endParaRPr lang="fr-CA" noProof="0" dirty="0"/>
          </a:p>
        </p:txBody>
      </p:sp>
      <p:sp>
        <p:nvSpPr>
          <p:cNvPr id="195" name="object 113">
            <a:extLst>
              <a:ext uri="{FF2B5EF4-FFF2-40B4-BE49-F238E27FC236}">
                <a16:creationId xmlns:a16="http://schemas.microsoft.com/office/drawing/2014/main" id="{01F797A2-E9AE-A561-4B8F-9C40A8E0DC8B}"/>
              </a:ext>
            </a:extLst>
          </p:cNvPr>
          <p:cNvSpPr/>
          <p:nvPr/>
        </p:nvSpPr>
        <p:spPr>
          <a:xfrm>
            <a:off x="13599708" y="5030350"/>
            <a:ext cx="1030987" cy="1060359"/>
          </a:xfrm>
          <a:custGeom>
            <a:avLst/>
            <a:gdLst/>
            <a:ahLst/>
            <a:cxnLst/>
            <a:rect l="l" t="t" r="r" b="b"/>
            <a:pathLst>
              <a:path w="426719" h="426720">
                <a:moveTo>
                  <a:pt x="426425" y="0"/>
                </a:moveTo>
                <a:lnTo>
                  <a:pt x="0" y="426425"/>
                </a:lnTo>
                <a:lnTo>
                  <a:pt x="426425" y="0"/>
                </a:lnTo>
              </a:path>
            </a:pathLst>
          </a:custGeom>
          <a:ln w="9448">
            <a:solidFill>
              <a:srgbClr val="71BC68"/>
            </a:solidFill>
          </a:ln>
        </p:spPr>
        <p:txBody>
          <a:bodyPr wrap="square" lIns="0" tIns="0" rIns="0" bIns="0" rtlCol="0"/>
          <a:lstStyle/>
          <a:p>
            <a:endParaRPr lang="fr-CA" noProof="0" dirty="0"/>
          </a:p>
        </p:txBody>
      </p:sp>
      <p:sp>
        <p:nvSpPr>
          <p:cNvPr id="196" name="object 114">
            <a:extLst>
              <a:ext uri="{FF2B5EF4-FFF2-40B4-BE49-F238E27FC236}">
                <a16:creationId xmlns:a16="http://schemas.microsoft.com/office/drawing/2014/main" id="{6C2D7B73-C233-87DC-2A37-F677E59138F4}"/>
              </a:ext>
            </a:extLst>
          </p:cNvPr>
          <p:cNvSpPr/>
          <p:nvPr/>
        </p:nvSpPr>
        <p:spPr>
          <a:xfrm>
            <a:off x="14612237" y="5044669"/>
            <a:ext cx="18415" cy="0"/>
          </a:xfrm>
          <a:custGeom>
            <a:avLst/>
            <a:gdLst/>
            <a:ahLst/>
            <a:cxnLst/>
            <a:rect l="l" t="t" r="r" b="b"/>
            <a:pathLst>
              <a:path w="18415">
                <a:moveTo>
                  <a:pt x="18161" y="0"/>
                </a:moveTo>
                <a:lnTo>
                  <a:pt x="0" y="0"/>
                </a:lnTo>
                <a:lnTo>
                  <a:pt x="18161" y="0"/>
                </a:lnTo>
              </a:path>
            </a:pathLst>
          </a:custGeom>
          <a:ln w="9448">
            <a:solidFill>
              <a:srgbClr val="71BC68"/>
            </a:solidFill>
          </a:ln>
        </p:spPr>
        <p:txBody>
          <a:bodyPr wrap="square" lIns="0" tIns="0" rIns="0" bIns="0" rtlCol="0"/>
          <a:lstStyle/>
          <a:p>
            <a:endParaRPr lang="fr-CA" noProof="0" dirty="0"/>
          </a:p>
        </p:txBody>
      </p:sp>
      <p:sp>
        <p:nvSpPr>
          <p:cNvPr id="197" name="object 115">
            <a:extLst>
              <a:ext uri="{FF2B5EF4-FFF2-40B4-BE49-F238E27FC236}">
                <a16:creationId xmlns:a16="http://schemas.microsoft.com/office/drawing/2014/main" id="{354598DC-2C8A-B60C-E50F-719C337E1560}"/>
              </a:ext>
            </a:extLst>
          </p:cNvPr>
          <p:cNvSpPr/>
          <p:nvPr/>
        </p:nvSpPr>
        <p:spPr>
          <a:xfrm>
            <a:off x="14617725" y="4482184"/>
            <a:ext cx="0" cy="786130"/>
          </a:xfrm>
          <a:custGeom>
            <a:avLst/>
            <a:gdLst/>
            <a:ahLst/>
            <a:cxnLst/>
            <a:rect l="l" t="t" r="r" b="b"/>
            <a:pathLst>
              <a:path h="786129">
                <a:moveTo>
                  <a:pt x="0" y="785850"/>
                </a:moveTo>
                <a:lnTo>
                  <a:pt x="0" y="0"/>
                </a:lnTo>
                <a:lnTo>
                  <a:pt x="0" y="785850"/>
                </a:lnTo>
                <a:close/>
              </a:path>
            </a:pathLst>
          </a:custGeom>
          <a:ln w="9359">
            <a:solidFill>
              <a:srgbClr val="71BC68"/>
            </a:solidFill>
          </a:ln>
        </p:spPr>
        <p:txBody>
          <a:bodyPr wrap="square" lIns="0" tIns="0" rIns="0" bIns="0" rtlCol="0"/>
          <a:lstStyle/>
          <a:p>
            <a:endParaRPr lang="fr-CA" noProof="0" dirty="0"/>
          </a:p>
        </p:txBody>
      </p:sp>
      <p:sp>
        <p:nvSpPr>
          <p:cNvPr id="198" name="object 116">
            <a:extLst>
              <a:ext uri="{FF2B5EF4-FFF2-40B4-BE49-F238E27FC236}">
                <a16:creationId xmlns:a16="http://schemas.microsoft.com/office/drawing/2014/main" id="{3820FBE1-B5DD-6DA1-34EC-74E72ABB2C03}"/>
              </a:ext>
            </a:extLst>
          </p:cNvPr>
          <p:cNvSpPr/>
          <p:nvPr/>
        </p:nvSpPr>
        <p:spPr>
          <a:xfrm>
            <a:off x="14173199" y="4705547"/>
            <a:ext cx="260985" cy="0"/>
          </a:xfrm>
          <a:custGeom>
            <a:avLst/>
            <a:gdLst/>
            <a:ahLst/>
            <a:cxnLst/>
            <a:rect l="l" t="t" r="r" b="b"/>
            <a:pathLst>
              <a:path w="260984">
                <a:moveTo>
                  <a:pt x="0" y="0"/>
                </a:moveTo>
                <a:lnTo>
                  <a:pt x="260603" y="0"/>
                </a:lnTo>
              </a:path>
            </a:pathLst>
          </a:custGeom>
          <a:ln w="9448">
            <a:solidFill>
              <a:srgbClr val="71BC68"/>
            </a:solidFill>
          </a:ln>
        </p:spPr>
        <p:txBody>
          <a:bodyPr wrap="square" lIns="0" tIns="0" rIns="0" bIns="0" rtlCol="0"/>
          <a:lstStyle/>
          <a:p>
            <a:endParaRPr lang="fr-CA" noProof="0" dirty="0"/>
          </a:p>
        </p:txBody>
      </p:sp>
      <p:sp>
        <p:nvSpPr>
          <p:cNvPr id="199" name="object 117">
            <a:extLst>
              <a:ext uri="{FF2B5EF4-FFF2-40B4-BE49-F238E27FC236}">
                <a16:creationId xmlns:a16="http://schemas.microsoft.com/office/drawing/2014/main" id="{CDF398C4-E4EF-1B78-6CB6-D0D3F8FBE4BE}"/>
              </a:ext>
            </a:extLst>
          </p:cNvPr>
          <p:cNvSpPr/>
          <p:nvPr/>
        </p:nvSpPr>
        <p:spPr>
          <a:xfrm>
            <a:off x="14280236" y="4613714"/>
            <a:ext cx="0" cy="523240"/>
          </a:xfrm>
          <a:custGeom>
            <a:avLst/>
            <a:gdLst/>
            <a:ahLst/>
            <a:cxnLst/>
            <a:rect l="l" t="t" r="r" b="b"/>
            <a:pathLst>
              <a:path h="523239">
                <a:moveTo>
                  <a:pt x="0" y="522795"/>
                </a:moveTo>
                <a:lnTo>
                  <a:pt x="0" y="0"/>
                </a:lnTo>
                <a:lnTo>
                  <a:pt x="0" y="522795"/>
                </a:lnTo>
                <a:close/>
              </a:path>
            </a:pathLst>
          </a:custGeom>
          <a:ln w="9448">
            <a:solidFill>
              <a:srgbClr val="71BC68"/>
            </a:solidFill>
          </a:ln>
        </p:spPr>
        <p:txBody>
          <a:bodyPr wrap="square" lIns="0" tIns="0" rIns="0" bIns="0" rtlCol="0"/>
          <a:lstStyle/>
          <a:p>
            <a:endParaRPr lang="fr-CA" noProof="0" dirty="0"/>
          </a:p>
        </p:txBody>
      </p:sp>
      <p:sp>
        <p:nvSpPr>
          <p:cNvPr id="200" name="object 118">
            <a:extLst>
              <a:ext uri="{FF2B5EF4-FFF2-40B4-BE49-F238E27FC236}">
                <a16:creationId xmlns:a16="http://schemas.microsoft.com/office/drawing/2014/main" id="{5558B0BD-4D4F-CB91-A180-52EE6D36723A}"/>
              </a:ext>
            </a:extLst>
          </p:cNvPr>
          <p:cNvSpPr/>
          <p:nvPr/>
        </p:nvSpPr>
        <p:spPr>
          <a:xfrm>
            <a:off x="13036986" y="4476348"/>
            <a:ext cx="1212414" cy="1238651"/>
          </a:xfrm>
          <a:custGeom>
            <a:avLst/>
            <a:gdLst/>
            <a:ahLst/>
            <a:cxnLst/>
            <a:rect l="l" t="t" r="r" b="b"/>
            <a:pathLst>
              <a:path w="797559" h="797560">
                <a:moveTo>
                  <a:pt x="0" y="0"/>
                </a:moveTo>
                <a:lnTo>
                  <a:pt x="797496" y="797534"/>
                </a:lnTo>
                <a:lnTo>
                  <a:pt x="0" y="0"/>
                </a:lnTo>
                <a:close/>
              </a:path>
            </a:pathLst>
          </a:custGeom>
          <a:ln w="9359">
            <a:solidFill>
              <a:srgbClr val="71BC68"/>
            </a:solidFill>
          </a:ln>
        </p:spPr>
        <p:txBody>
          <a:bodyPr wrap="square" lIns="0" tIns="0" rIns="0" bIns="0" rtlCol="0"/>
          <a:lstStyle/>
          <a:p>
            <a:endParaRPr lang="fr-CA" noProof="0" dirty="0"/>
          </a:p>
        </p:txBody>
      </p:sp>
      <p:sp>
        <p:nvSpPr>
          <p:cNvPr id="201" name="object 119">
            <a:extLst>
              <a:ext uri="{FF2B5EF4-FFF2-40B4-BE49-F238E27FC236}">
                <a16:creationId xmlns:a16="http://schemas.microsoft.com/office/drawing/2014/main" id="{2787FE38-BA40-8130-D72D-4355756C0CF0}"/>
              </a:ext>
            </a:extLst>
          </p:cNvPr>
          <p:cNvSpPr/>
          <p:nvPr/>
        </p:nvSpPr>
        <p:spPr>
          <a:xfrm>
            <a:off x="12592866" y="4845583"/>
            <a:ext cx="0" cy="203835"/>
          </a:xfrm>
          <a:custGeom>
            <a:avLst/>
            <a:gdLst/>
            <a:ahLst/>
            <a:cxnLst/>
            <a:rect l="l" t="t" r="r" b="b"/>
            <a:pathLst>
              <a:path h="203835">
                <a:moveTo>
                  <a:pt x="0" y="0"/>
                </a:moveTo>
                <a:lnTo>
                  <a:pt x="0" y="203758"/>
                </a:lnTo>
              </a:path>
            </a:pathLst>
          </a:custGeom>
          <a:ln w="9359">
            <a:solidFill>
              <a:srgbClr val="71BC68"/>
            </a:solidFill>
          </a:ln>
        </p:spPr>
        <p:txBody>
          <a:bodyPr wrap="square" lIns="0" tIns="0" rIns="0" bIns="0" rtlCol="0"/>
          <a:lstStyle/>
          <a:p>
            <a:endParaRPr lang="fr-CA" noProof="0" dirty="0"/>
          </a:p>
        </p:txBody>
      </p:sp>
      <p:sp>
        <p:nvSpPr>
          <p:cNvPr id="202" name="object 121">
            <a:extLst>
              <a:ext uri="{FF2B5EF4-FFF2-40B4-BE49-F238E27FC236}">
                <a16:creationId xmlns:a16="http://schemas.microsoft.com/office/drawing/2014/main" id="{060290F9-97D8-C183-6C3C-D292E17213E9}"/>
              </a:ext>
            </a:extLst>
          </p:cNvPr>
          <p:cNvSpPr/>
          <p:nvPr/>
        </p:nvSpPr>
        <p:spPr>
          <a:xfrm>
            <a:off x="14172285" y="5382140"/>
            <a:ext cx="458470" cy="0"/>
          </a:xfrm>
          <a:custGeom>
            <a:avLst/>
            <a:gdLst/>
            <a:ahLst/>
            <a:cxnLst/>
            <a:rect l="l" t="t" r="r" b="b"/>
            <a:pathLst>
              <a:path w="458469">
                <a:moveTo>
                  <a:pt x="0" y="0"/>
                </a:moveTo>
                <a:lnTo>
                  <a:pt x="458114" y="0"/>
                </a:lnTo>
              </a:path>
            </a:pathLst>
          </a:custGeom>
          <a:ln w="9448">
            <a:solidFill>
              <a:srgbClr val="71BC68"/>
            </a:solidFill>
          </a:ln>
        </p:spPr>
        <p:txBody>
          <a:bodyPr wrap="square" lIns="0" tIns="0" rIns="0" bIns="0" rtlCol="0"/>
          <a:lstStyle/>
          <a:p>
            <a:endParaRPr lang="fr-CA" noProof="0" dirty="0"/>
          </a:p>
        </p:txBody>
      </p:sp>
      <p:sp>
        <p:nvSpPr>
          <p:cNvPr id="203" name="object 122">
            <a:extLst>
              <a:ext uri="{FF2B5EF4-FFF2-40B4-BE49-F238E27FC236}">
                <a16:creationId xmlns:a16="http://schemas.microsoft.com/office/drawing/2014/main" id="{38647E00-F7BC-ABD9-7067-CB5A0ED2FA98}"/>
              </a:ext>
            </a:extLst>
          </p:cNvPr>
          <p:cNvSpPr/>
          <p:nvPr/>
        </p:nvSpPr>
        <p:spPr>
          <a:xfrm>
            <a:off x="14172285" y="5382140"/>
            <a:ext cx="145415" cy="0"/>
          </a:xfrm>
          <a:custGeom>
            <a:avLst/>
            <a:gdLst/>
            <a:ahLst/>
            <a:cxnLst/>
            <a:rect l="l" t="t" r="r" b="b"/>
            <a:pathLst>
              <a:path w="145415">
                <a:moveTo>
                  <a:pt x="0" y="0"/>
                </a:moveTo>
                <a:lnTo>
                  <a:pt x="144900" y="0"/>
                </a:lnTo>
              </a:path>
            </a:pathLst>
          </a:custGeom>
          <a:ln w="9359">
            <a:solidFill>
              <a:srgbClr val="71BC68"/>
            </a:solidFill>
          </a:ln>
        </p:spPr>
        <p:txBody>
          <a:bodyPr wrap="square" lIns="0" tIns="0" rIns="0" bIns="0" rtlCol="0"/>
          <a:lstStyle/>
          <a:p>
            <a:endParaRPr lang="fr-CA" noProof="0" dirty="0"/>
          </a:p>
        </p:txBody>
      </p:sp>
      <p:sp>
        <p:nvSpPr>
          <p:cNvPr id="204" name="object 123">
            <a:extLst>
              <a:ext uri="{FF2B5EF4-FFF2-40B4-BE49-F238E27FC236}">
                <a16:creationId xmlns:a16="http://schemas.microsoft.com/office/drawing/2014/main" id="{07550DE4-FFBF-1F96-CFDD-64E2CFCB1796}"/>
              </a:ext>
            </a:extLst>
          </p:cNvPr>
          <p:cNvSpPr/>
          <p:nvPr/>
        </p:nvSpPr>
        <p:spPr>
          <a:xfrm>
            <a:off x="13603666" y="4845583"/>
            <a:ext cx="0" cy="203835"/>
          </a:xfrm>
          <a:custGeom>
            <a:avLst/>
            <a:gdLst/>
            <a:ahLst/>
            <a:cxnLst/>
            <a:rect l="l" t="t" r="r" b="b"/>
            <a:pathLst>
              <a:path h="203835">
                <a:moveTo>
                  <a:pt x="0" y="0"/>
                </a:moveTo>
                <a:lnTo>
                  <a:pt x="0" y="203758"/>
                </a:lnTo>
              </a:path>
            </a:pathLst>
          </a:custGeom>
          <a:ln w="9359">
            <a:solidFill>
              <a:srgbClr val="71BC68"/>
            </a:solidFill>
          </a:ln>
        </p:spPr>
        <p:txBody>
          <a:bodyPr wrap="square" lIns="0" tIns="0" rIns="0" bIns="0" rtlCol="0"/>
          <a:lstStyle/>
          <a:p>
            <a:endParaRPr lang="fr-CA" noProof="0" dirty="0"/>
          </a:p>
        </p:txBody>
      </p:sp>
      <p:sp>
        <p:nvSpPr>
          <p:cNvPr id="205" name="object 124">
            <a:extLst>
              <a:ext uri="{FF2B5EF4-FFF2-40B4-BE49-F238E27FC236}">
                <a16:creationId xmlns:a16="http://schemas.microsoft.com/office/drawing/2014/main" id="{F5EE9CED-EEE2-4B1D-36F3-45C01A6248D8}"/>
              </a:ext>
            </a:extLst>
          </p:cNvPr>
          <p:cNvSpPr/>
          <p:nvPr/>
        </p:nvSpPr>
        <p:spPr>
          <a:xfrm>
            <a:off x="13266191" y="4970841"/>
            <a:ext cx="0" cy="78740"/>
          </a:xfrm>
          <a:custGeom>
            <a:avLst/>
            <a:gdLst/>
            <a:ahLst/>
            <a:cxnLst/>
            <a:rect l="l" t="t" r="r" b="b"/>
            <a:pathLst>
              <a:path h="78739">
                <a:moveTo>
                  <a:pt x="0" y="0"/>
                </a:moveTo>
                <a:lnTo>
                  <a:pt x="0" y="78501"/>
                </a:lnTo>
              </a:path>
            </a:pathLst>
          </a:custGeom>
          <a:ln w="9448">
            <a:solidFill>
              <a:srgbClr val="71BC68"/>
            </a:solidFill>
          </a:ln>
        </p:spPr>
        <p:txBody>
          <a:bodyPr wrap="square" lIns="0" tIns="0" rIns="0" bIns="0" rtlCol="0"/>
          <a:lstStyle/>
          <a:p>
            <a:endParaRPr lang="fr-CA" noProof="0" dirty="0"/>
          </a:p>
        </p:txBody>
      </p:sp>
      <p:sp>
        <p:nvSpPr>
          <p:cNvPr id="206" name="object 125">
            <a:extLst>
              <a:ext uri="{FF2B5EF4-FFF2-40B4-BE49-F238E27FC236}">
                <a16:creationId xmlns:a16="http://schemas.microsoft.com/office/drawing/2014/main" id="{392E2F8E-5CAF-5E5C-4311-22A0612891D6}"/>
              </a:ext>
            </a:extLst>
          </p:cNvPr>
          <p:cNvSpPr/>
          <p:nvPr/>
        </p:nvSpPr>
        <p:spPr>
          <a:xfrm>
            <a:off x="13082763" y="5043027"/>
            <a:ext cx="706120" cy="0"/>
          </a:xfrm>
          <a:custGeom>
            <a:avLst/>
            <a:gdLst/>
            <a:ahLst/>
            <a:cxnLst/>
            <a:rect l="l" t="t" r="r" b="b"/>
            <a:pathLst>
              <a:path w="706119">
                <a:moveTo>
                  <a:pt x="705954" y="0"/>
                </a:moveTo>
                <a:lnTo>
                  <a:pt x="0" y="0"/>
                </a:lnTo>
                <a:lnTo>
                  <a:pt x="705954" y="0"/>
                </a:lnTo>
                <a:close/>
              </a:path>
            </a:pathLst>
          </a:custGeom>
          <a:ln w="9448">
            <a:solidFill>
              <a:srgbClr val="71BC68"/>
            </a:solidFill>
          </a:ln>
        </p:spPr>
        <p:txBody>
          <a:bodyPr wrap="square" lIns="0" tIns="0" rIns="0" bIns="0" rtlCol="0"/>
          <a:lstStyle/>
          <a:p>
            <a:endParaRPr lang="fr-CA" noProof="0" dirty="0"/>
          </a:p>
        </p:txBody>
      </p:sp>
      <p:sp>
        <p:nvSpPr>
          <p:cNvPr id="207" name="object 127">
            <a:extLst>
              <a:ext uri="{FF2B5EF4-FFF2-40B4-BE49-F238E27FC236}">
                <a16:creationId xmlns:a16="http://schemas.microsoft.com/office/drawing/2014/main" id="{F1AED91A-CFA8-8807-0C3F-F534F570B1E5}"/>
              </a:ext>
            </a:extLst>
          </p:cNvPr>
          <p:cNvSpPr/>
          <p:nvPr/>
        </p:nvSpPr>
        <p:spPr>
          <a:xfrm>
            <a:off x="11917916" y="4926472"/>
            <a:ext cx="0" cy="123189"/>
          </a:xfrm>
          <a:custGeom>
            <a:avLst/>
            <a:gdLst/>
            <a:ahLst/>
            <a:cxnLst/>
            <a:rect l="l" t="t" r="r" b="b"/>
            <a:pathLst>
              <a:path h="123189">
                <a:moveTo>
                  <a:pt x="0" y="0"/>
                </a:moveTo>
                <a:lnTo>
                  <a:pt x="0" y="122869"/>
                </a:lnTo>
              </a:path>
            </a:pathLst>
          </a:custGeom>
          <a:ln w="9448">
            <a:solidFill>
              <a:srgbClr val="71BC68"/>
            </a:solidFill>
          </a:ln>
        </p:spPr>
        <p:txBody>
          <a:bodyPr wrap="square" lIns="0" tIns="0" rIns="0" bIns="0" rtlCol="0"/>
          <a:lstStyle/>
          <a:p>
            <a:endParaRPr lang="fr-CA" noProof="0" dirty="0"/>
          </a:p>
        </p:txBody>
      </p:sp>
      <p:sp>
        <p:nvSpPr>
          <p:cNvPr id="208" name="object 128">
            <a:extLst>
              <a:ext uri="{FF2B5EF4-FFF2-40B4-BE49-F238E27FC236}">
                <a16:creationId xmlns:a16="http://schemas.microsoft.com/office/drawing/2014/main" id="{E8A53CDA-6209-FA56-545A-D0B8550C6746}"/>
              </a:ext>
            </a:extLst>
          </p:cNvPr>
          <p:cNvSpPr/>
          <p:nvPr/>
        </p:nvSpPr>
        <p:spPr>
          <a:xfrm>
            <a:off x="14457934" y="5719629"/>
            <a:ext cx="172720" cy="0"/>
          </a:xfrm>
          <a:custGeom>
            <a:avLst/>
            <a:gdLst/>
            <a:ahLst/>
            <a:cxnLst/>
            <a:rect l="l" t="t" r="r" b="b"/>
            <a:pathLst>
              <a:path w="172719">
                <a:moveTo>
                  <a:pt x="172465" y="0"/>
                </a:moveTo>
                <a:lnTo>
                  <a:pt x="0" y="0"/>
                </a:lnTo>
                <a:lnTo>
                  <a:pt x="172465" y="0"/>
                </a:lnTo>
              </a:path>
            </a:pathLst>
          </a:custGeom>
          <a:ln w="9359">
            <a:solidFill>
              <a:srgbClr val="71BC68"/>
            </a:solidFill>
          </a:ln>
        </p:spPr>
        <p:txBody>
          <a:bodyPr wrap="square" lIns="0" tIns="0" rIns="0" bIns="0" rtlCol="0"/>
          <a:lstStyle/>
          <a:p>
            <a:endParaRPr lang="fr-CA" noProof="0" dirty="0"/>
          </a:p>
        </p:txBody>
      </p:sp>
      <p:sp>
        <p:nvSpPr>
          <p:cNvPr id="209" name="object 129">
            <a:extLst>
              <a:ext uri="{FF2B5EF4-FFF2-40B4-BE49-F238E27FC236}">
                <a16:creationId xmlns:a16="http://schemas.microsoft.com/office/drawing/2014/main" id="{8E6536D4-E84A-3B01-78C3-950E6DEE2F17}"/>
              </a:ext>
            </a:extLst>
          </p:cNvPr>
          <p:cNvSpPr/>
          <p:nvPr/>
        </p:nvSpPr>
        <p:spPr>
          <a:xfrm>
            <a:off x="14583366" y="5705287"/>
            <a:ext cx="47625" cy="47625"/>
          </a:xfrm>
          <a:custGeom>
            <a:avLst/>
            <a:gdLst/>
            <a:ahLst/>
            <a:cxnLst/>
            <a:rect l="l" t="t" r="r" b="b"/>
            <a:pathLst>
              <a:path w="47625" h="47625">
                <a:moveTo>
                  <a:pt x="47033" y="0"/>
                </a:moveTo>
                <a:lnTo>
                  <a:pt x="0" y="47028"/>
                </a:lnTo>
                <a:lnTo>
                  <a:pt x="47033" y="0"/>
                </a:lnTo>
              </a:path>
            </a:pathLst>
          </a:custGeom>
          <a:ln w="9448">
            <a:solidFill>
              <a:srgbClr val="71BC68"/>
            </a:solidFill>
          </a:ln>
        </p:spPr>
        <p:txBody>
          <a:bodyPr wrap="square" lIns="0" tIns="0" rIns="0" bIns="0" rtlCol="0"/>
          <a:lstStyle/>
          <a:p>
            <a:endParaRPr lang="fr-CA" noProof="0" dirty="0"/>
          </a:p>
        </p:txBody>
      </p:sp>
      <p:sp>
        <p:nvSpPr>
          <p:cNvPr id="210" name="object 130">
            <a:extLst>
              <a:ext uri="{FF2B5EF4-FFF2-40B4-BE49-F238E27FC236}">
                <a16:creationId xmlns:a16="http://schemas.microsoft.com/office/drawing/2014/main" id="{CF08DE38-FC4A-6BD2-FFE4-0636C0216272}"/>
              </a:ext>
            </a:extLst>
          </p:cNvPr>
          <p:cNvSpPr/>
          <p:nvPr/>
        </p:nvSpPr>
        <p:spPr>
          <a:xfrm>
            <a:off x="14616081" y="5361637"/>
            <a:ext cx="0" cy="377190"/>
          </a:xfrm>
          <a:custGeom>
            <a:avLst/>
            <a:gdLst/>
            <a:ahLst/>
            <a:cxnLst/>
            <a:rect l="l" t="t" r="r" b="b"/>
            <a:pathLst>
              <a:path h="377189">
                <a:moveTo>
                  <a:pt x="0" y="0"/>
                </a:moveTo>
                <a:lnTo>
                  <a:pt x="0" y="376834"/>
                </a:lnTo>
                <a:lnTo>
                  <a:pt x="0" y="0"/>
                </a:lnTo>
                <a:close/>
              </a:path>
            </a:pathLst>
          </a:custGeom>
          <a:ln w="9448">
            <a:solidFill>
              <a:srgbClr val="71BC68"/>
            </a:solidFill>
          </a:ln>
        </p:spPr>
        <p:txBody>
          <a:bodyPr wrap="square" lIns="0" tIns="0" rIns="0" bIns="0" rtlCol="0"/>
          <a:lstStyle/>
          <a:p>
            <a:endParaRPr lang="fr-CA" noProof="0" dirty="0"/>
          </a:p>
        </p:txBody>
      </p:sp>
      <p:sp>
        <p:nvSpPr>
          <p:cNvPr id="211" name="object 131">
            <a:extLst>
              <a:ext uri="{FF2B5EF4-FFF2-40B4-BE49-F238E27FC236}">
                <a16:creationId xmlns:a16="http://schemas.microsoft.com/office/drawing/2014/main" id="{B0B5EBDF-E6BD-57A9-8D7F-8D8149BC0153}"/>
              </a:ext>
            </a:extLst>
          </p:cNvPr>
          <p:cNvSpPr/>
          <p:nvPr/>
        </p:nvSpPr>
        <p:spPr>
          <a:xfrm>
            <a:off x="13305406" y="5082250"/>
            <a:ext cx="935990" cy="935990"/>
          </a:xfrm>
          <a:custGeom>
            <a:avLst/>
            <a:gdLst/>
            <a:ahLst/>
            <a:cxnLst/>
            <a:rect l="l" t="t" r="r" b="b"/>
            <a:pathLst>
              <a:path w="935990" h="935989">
                <a:moveTo>
                  <a:pt x="935634" y="0"/>
                </a:moveTo>
                <a:lnTo>
                  <a:pt x="0" y="935609"/>
                </a:lnTo>
                <a:lnTo>
                  <a:pt x="935634" y="0"/>
                </a:lnTo>
                <a:close/>
              </a:path>
            </a:pathLst>
          </a:custGeom>
          <a:ln w="9359">
            <a:solidFill>
              <a:srgbClr val="71BC68"/>
            </a:solidFill>
          </a:ln>
        </p:spPr>
        <p:txBody>
          <a:bodyPr wrap="square" lIns="0" tIns="0" rIns="0" bIns="0" rtlCol="0"/>
          <a:lstStyle/>
          <a:p>
            <a:endParaRPr lang="fr-CA" noProof="0" dirty="0"/>
          </a:p>
        </p:txBody>
      </p:sp>
      <p:sp>
        <p:nvSpPr>
          <p:cNvPr id="212" name="object 132">
            <a:extLst>
              <a:ext uri="{FF2B5EF4-FFF2-40B4-BE49-F238E27FC236}">
                <a16:creationId xmlns:a16="http://schemas.microsoft.com/office/drawing/2014/main" id="{38A63839-1744-FE41-8B71-D177D7313589}"/>
              </a:ext>
            </a:extLst>
          </p:cNvPr>
          <p:cNvSpPr/>
          <p:nvPr/>
        </p:nvSpPr>
        <p:spPr>
          <a:xfrm>
            <a:off x="12769055" y="4883347"/>
            <a:ext cx="1333500" cy="1333500"/>
          </a:xfrm>
          <a:custGeom>
            <a:avLst/>
            <a:gdLst/>
            <a:ahLst/>
            <a:cxnLst/>
            <a:rect l="l" t="t" r="r" b="b"/>
            <a:pathLst>
              <a:path w="1333500" h="1333500">
                <a:moveTo>
                  <a:pt x="0" y="0"/>
                </a:moveTo>
                <a:lnTo>
                  <a:pt x="1333385" y="1333411"/>
                </a:lnTo>
                <a:lnTo>
                  <a:pt x="0" y="0"/>
                </a:lnTo>
                <a:close/>
              </a:path>
            </a:pathLst>
          </a:custGeom>
          <a:ln w="9448">
            <a:solidFill>
              <a:srgbClr val="71BC68"/>
            </a:solidFill>
          </a:ln>
        </p:spPr>
        <p:txBody>
          <a:bodyPr wrap="square" lIns="0" tIns="0" rIns="0" bIns="0" rtlCol="0"/>
          <a:lstStyle/>
          <a:p>
            <a:endParaRPr lang="fr-CA" noProof="0" dirty="0"/>
          </a:p>
        </p:txBody>
      </p:sp>
      <p:sp>
        <p:nvSpPr>
          <p:cNvPr id="213" name="object 133">
            <a:extLst>
              <a:ext uri="{FF2B5EF4-FFF2-40B4-BE49-F238E27FC236}">
                <a16:creationId xmlns:a16="http://schemas.microsoft.com/office/drawing/2014/main" id="{6C9093A0-A29E-E4B1-2BB7-647652B1C89F}"/>
              </a:ext>
            </a:extLst>
          </p:cNvPr>
          <p:cNvSpPr/>
          <p:nvPr/>
        </p:nvSpPr>
        <p:spPr>
          <a:xfrm>
            <a:off x="14052063" y="6042769"/>
            <a:ext cx="578485" cy="578485"/>
          </a:xfrm>
          <a:custGeom>
            <a:avLst/>
            <a:gdLst/>
            <a:ahLst/>
            <a:cxnLst/>
            <a:rect l="l" t="t" r="r" b="b"/>
            <a:pathLst>
              <a:path w="578484" h="578484">
                <a:moveTo>
                  <a:pt x="578336" y="0"/>
                </a:moveTo>
                <a:lnTo>
                  <a:pt x="0" y="578354"/>
                </a:lnTo>
                <a:lnTo>
                  <a:pt x="578336" y="0"/>
                </a:lnTo>
              </a:path>
            </a:pathLst>
          </a:custGeom>
          <a:ln w="9359">
            <a:solidFill>
              <a:srgbClr val="71BC68"/>
            </a:solidFill>
          </a:ln>
        </p:spPr>
        <p:txBody>
          <a:bodyPr wrap="square" lIns="0" tIns="0" rIns="0" bIns="0" rtlCol="0"/>
          <a:lstStyle/>
          <a:p>
            <a:endParaRPr lang="fr-CA" noProof="0" dirty="0"/>
          </a:p>
        </p:txBody>
      </p:sp>
      <p:sp>
        <p:nvSpPr>
          <p:cNvPr id="214" name="object 134">
            <a:extLst>
              <a:ext uri="{FF2B5EF4-FFF2-40B4-BE49-F238E27FC236}">
                <a16:creationId xmlns:a16="http://schemas.microsoft.com/office/drawing/2014/main" id="{E2CF0ECB-A42E-2BE6-BF17-43FFD66F7E45}"/>
              </a:ext>
            </a:extLst>
          </p:cNvPr>
          <p:cNvSpPr/>
          <p:nvPr/>
        </p:nvSpPr>
        <p:spPr>
          <a:xfrm>
            <a:off x="14172285" y="6394570"/>
            <a:ext cx="458470" cy="0"/>
          </a:xfrm>
          <a:custGeom>
            <a:avLst/>
            <a:gdLst/>
            <a:ahLst/>
            <a:cxnLst/>
            <a:rect l="l" t="t" r="r" b="b"/>
            <a:pathLst>
              <a:path w="458469">
                <a:moveTo>
                  <a:pt x="0" y="0"/>
                </a:moveTo>
                <a:lnTo>
                  <a:pt x="458114" y="0"/>
                </a:lnTo>
              </a:path>
            </a:pathLst>
          </a:custGeom>
          <a:ln w="9359">
            <a:solidFill>
              <a:srgbClr val="71BC68"/>
            </a:solidFill>
          </a:ln>
        </p:spPr>
        <p:txBody>
          <a:bodyPr wrap="square" lIns="0" tIns="0" rIns="0" bIns="0" rtlCol="0"/>
          <a:lstStyle/>
          <a:p>
            <a:endParaRPr lang="fr-CA" noProof="0" dirty="0"/>
          </a:p>
        </p:txBody>
      </p:sp>
      <p:sp>
        <p:nvSpPr>
          <p:cNvPr id="215" name="object 135">
            <a:extLst>
              <a:ext uri="{FF2B5EF4-FFF2-40B4-BE49-F238E27FC236}">
                <a16:creationId xmlns:a16="http://schemas.microsoft.com/office/drawing/2014/main" id="{415492AC-1B10-626D-D04E-E6FBBC101B28}"/>
              </a:ext>
            </a:extLst>
          </p:cNvPr>
          <p:cNvSpPr/>
          <p:nvPr/>
        </p:nvSpPr>
        <p:spPr>
          <a:xfrm>
            <a:off x="14512044" y="5951388"/>
            <a:ext cx="118745" cy="118745"/>
          </a:xfrm>
          <a:custGeom>
            <a:avLst/>
            <a:gdLst/>
            <a:ahLst/>
            <a:cxnLst/>
            <a:rect l="l" t="t" r="r" b="b"/>
            <a:pathLst>
              <a:path w="118744" h="118745">
                <a:moveTo>
                  <a:pt x="118356" y="118357"/>
                </a:moveTo>
                <a:lnTo>
                  <a:pt x="0" y="0"/>
                </a:lnTo>
                <a:lnTo>
                  <a:pt x="118356" y="118357"/>
                </a:lnTo>
              </a:path>
            </a:pathLst>
          </a:custGeom>
          <a:ln w="9359">
            <a:solidFill>
              <a:srgbClr val="71BC68"/>
            </a:solidFill>
          </a:ln>
        </p:spPr>
        <p:txBody>
          <a:bodyPr wrap="square" lIns="0" tIns="0" rIns="0" bIns="0" rtlCol="0"/>
          <a:lstStyle/>
          <a:p>
            <a:endParaRPr lang="fr-CA" noProof="0" dirty="0"/>
          </a:p>
        </p:txBody>
      </p:sp>
      <p:sp>
        <p:nvSpPr>
          <p:cNvPr id="216" name="object 136">
            <a:extLst>
              <a:ext uri="{FF2B5EF4-FFF2-40B4-BE49-F238E27FC236}">
                <a16:creationId xmlns:a16="http://schemas.microsoft.com/office/drawing/2014/main" id="{AF5E37C7-6789-1291-B4F0-5E2E907F9752}"/>
              </a:ext>
            </a:extLst>
          </p:cNvPr>
          <p:cNvSpPr/>
          <p:nvPr/>
        </p:nvSpPr>
        <p:spPr>
          <a:xfrm>
            <a:off x="13997072" y="6448849"/>
            <a:ext cx="633730" cy="633730"/>
          </a:xfrm>
          <a:custGeom>
            <a:avLst/>
            <a:gdLst/>
            <a:ahLst/>
            <a:cxnLst/>
            <a:rect l="l" t="t" r="r" b="b"/>
            <a:pathLst>
              <a:path w="633730" h="633729">
                <a:moveTo>
                  <a:pt x="633327" y="633354"/>
                </a:moveTo>
                <a:lnTo>
                  <a:pt x="0" y="0"/>
                </a:lnTo>
                <a:lnTo>
                  <a:pt x="633327" y="633354"/>
                </a:lnTo>
              </a:path>
            </a:pathLst>
          </a:custGeom>
          <a:ln w="9448">
            <a:solidFill>
              <a:srgbClr val="71BC68"/>
            </a:solidFill>
          </a:ln>
        </p:spPr>
        <p:txBody>
          <a:bodyPr wrap="square" lIns="0" tIns="0" rIns="0" bIns="0" rtlCol="0"/>
          <a:lstStyle/>
          <a:p>
            <a:endParaRPr lang="fr-CA" noProof="0" dirty="0"/>
          </a:p>
        </p:txBody>
      </p:sp>
      <p:sp>
        <p:nvSpPr>
          <p:cNvPr id="217" name="object 137">
            <a:extLst>
              <a:ext uri="{FF2B5EF4-FFF2-40B4-BE49-F238E27FC236}">
                <a16:creationId xmlns:a16="http://schemas.microsoft.com/office/drawing/2014/main" id="{C0B80FCD-C2D0-E503-2ADE-05530FEC0531}"/>
              </a:ext>
            </a:extLst>
          </p:cNvPr>
          <p:cNvSpPr/>
          <p:nvPr/>
        </p:nvSpPr>
        <p:spPr>
          <a:xfrm>
            <a:off x="14264959" y="6730396"/>
            <a:ext cx="367030" cy="0"/>
          </a:xfrm>
          <a:custGeom>
            <a:avLst/>
            <a:gdLst/>
            <a:ahLst/>
            <a:cxnLst/>
            <a:rect l="l" t="t" r="r" b="b"/>
            <a:pathLst>
              <a:path w="367030">
                <a:moveTo>
                  <a:pt x="366407" y="0"/>
                </a:moveTo>
                <a:lnTo>
                  <a:pt x="0" y="0"/>
                </a:lnTo>
                <a:lnTo>
                  <a:pt x="366407" y="0"/>
                </a:lnTo>
                <a:close/>
              </a:path>
            </a:pathLst>
          </a:custGeom>
          <a:ln w="9448">
            <a:solidFill>
              <a:srgbClr val="71BC68"/>
            </a:solidFill>
          </a:ln>
        </p:spPr>
        <p:txBody>
          <a:bodyPr wrap="square" lIns="0" tIns="0" rIns="0" bIns="0" rtlCol="0"/>
          <a:lstStyle/>
          <a:p>
            <a:endParaRPr lang="fr-CA" noProof="0" dirty="0"/>
          </a:p>
        </p:txBody>
      </p:sp>
      <p:sp>
        <p:nvSpPr>
          <p:cNvPr id="218" name="object 138">
            <a:extLst>
              <a:ext uri="{FF2B5EF4-FFF2-40B4-BE49-F238E27FC236}">
                <a16:creationId xmlns:a16="http://schemas.microsoft.com/office/drawing/2014/main" id="{1BF68A87-74F8-6123-7B7E-7EA452DA6BFA}"/>
              </a:ext>
            </a:extLst>
          </p:cNvPr>
          <p:cNvSpPr/>
          <p:nvPr/>
        </p:nvSpPr>
        <p:spPr>
          <a:xfrm>
            <a:off x="13897339" y="6686632"/>
            <a:ext cx="426720" cy="426720"/>
          </a:xfrm>
          <a:custGeom>
            <a:avLst/>
            <a:gdLst/>
            <a:ahLst/>
            <a:cxnLst/>
            <a:rect l="l" t="t" r="r" b="b"/>
            <a:pathLst>
              <a:path w="426719" h="426720">
                <a:moveTo>
                  <a:pt x="426707" y="0"/>
                </a:moveTo>
                <a:lnTo>
                  <a:pt x="0" y="426669"/>
                </a:lnTo>
                <a:lnTo>
                  <a:pt x="426707" y="0"/>
                </a:lnTo>
                <a:close/>
              </a:path>
            </a:pathLst>
          </a:custGeom>
          <a:ln w="9359">
            <a:solidFill>
              <a:srgbClr val="71BC68"/>
            </a:solidFill>
          </a:ln>
        </p:spPr>
        <p:txBody>
          <a:bodyPr wrap="square" lIns="0" tIns="0" rIns="0" bIns="0" rtlCol="0"/>
          <a:lstStyle/>
          <a:p>
            <a:endParaRPr lang="fr-CA" noProof="0" dirty="0"/>
          </a:p>
        </p:txBody>
      </p:sp>
      <p:sp>
        <p:nvSpPr>
          <p:cNvPr id="132" name="object 107"/>
          <p:cNvSpPr/>
          <p:nvPr/>
        </p:nvSpPr>
        <p:spPr>
          <a:xfrm>
            <a:off x="8610600" y="2892362"/>
            <a:ext cx="4717161" cy="1325363"/>
          </a:xfrm>
          <a:custGeom>
            <a:avLst/>
            <a:gdLst/>
            <a:ahLst/>
            <a:cxnLst/>
            <a:rect l="l" t="t" r="r" b="b"/>
            <a:pathLst>
              <a:path w="5757544" h="1805939">
                <a:moveTo>
                  <a:pt x="0" y="1805685"/>
                </a:moveTo>
                <a:lnTo>
                  <a:pt x="5757291" y="1805685"/>
                </a:lnTo>
                <a:lnTo>
                  <a:pt x="5757291" y="0"/>
                </a:lnTo>
                <a:lnTo>
                  <a:pt x="0" y="0"/>
                </a:lnTo>
                <a:lnTo>
                  <a:pt x="0" y="1805685"/>
                </a:lnTo>
                <a:close/>
              </a:path>
            </a:pathLst>
          </a:custGeom>
          <a:solidFill>
            <a:srgbClr val="F4F2ED"/>
          </a:solidFill>
        </p:spPr>
        <p:txBody>
          <a:bodyPr wrap="square" lIns="0" tIns="0" rIns="0" bIns="0" rtlCol="0"/>
          <a:lstStyle/>
          <a:p>
            <a:endParaRPr lang="fr-CA" noProof="0" dirty="0"/>
          </a:p>
        </p:txBody>
      </p:sp>
      <p:sp>
        <p:nvSpPr>
          <p:cNvPr id="10" name="object 10"/>
          <p:cNvSpPr/>
          <p:nvPr/>
        </p:nvSpPr>
        <p:spPr>
          <a:xfrm>
            <a:off x="623705" y="0"/>
            <a:ext cx="99695" cy="99695"/>
          </a:xfrm>
          <a:custGeom>
            <a:avLst/>
            <a:gdLst/>
            <a:ahLst/>
            <a:cxnLst/>
            <a:rect l="l" t="t" r="r" b="b"/>
            <a:pathLst>
              <a:path w="99695" h="99695">
                <a:moveTo>
                  <a:pt x="99693" y="0"/>
                </a:moveTo>
                <a:lnTo>
                  <a:pt x="0" y="99693"/>
                </a:lnTo>
                <a:lnTo>
                  <a:pt x="99693" y="0"/>
                </a:lnTo>
              </a:path>
            </a:pathLst>
          </a:custGeom>
          <a:ln w="9448">
            <a:solidFill>
              <a:srgbClr val="71BC68"/>
            </a:solidFill>
          </a:ln>
        </p:spPr>
        <p:txBody>
          <a:bodyPr wrap="square" lIns="0" tIns="0" rIns="0" bIns="0" rtlCol="0"/>
          <a:lstStyle/>
          <a:p>
            <a:endParaRPr lang="fr-CA" noProof="0" dirty="0"/>
          </a:p>
        </p:txBody>
      </p:sp>
      <p:sp>
        <p:nvSpPr>
          <p:cNvPr id="11" name="object 11"/>
          <p:cNvSpPr/>
          <p:nvPr/>
        </p:nvSpPr>
        <p:spPr>
          <a:xfrm>
            <a:off x="1374926" y="0"/>
            <a:ext cx="0" cy="65405"/>
          </a:xfrm>
          <a:custGeom>
            <a:avLst/>
            <a:gdLst/>
            <a:ahLst/>
            <a:cxnLst/>
            <a:rect l="l" t="t" r="r" b="b"/>
            <a:pathLst>
              <a:path h="65405">
                <a:moveTo>
                  <a:pt x="0" y="0"/>
                </a:moveTo>
                <a:lnTo>
                  <a:pt x="0" y="65113"/>
                </a:lnTo>
                <a:lnTo>
                  <a:pt x="0" y="0"/>
                </a:lnTo>
              </a:path>
            </a:pathLst>
          </a:custGeom>
          <a:ln w="9448">
            <a:solidFill>
              <a:srgbClr val="71BC68"/>
            </a:solidFill>
          </a:ln>
        </p:spPr>
        <p:txBody>
          <a:bodyPr wrap="square" lIns="0" tIns="0" rIns="0" bIns="0" rtlCol="0"/>
          <a:lstStyle/>
          <a:p>
            <a:endParaRPr lang="fr-CA" noProof="0" dirty="0"/>
          </a:p>
        </p:txBody>
      </p:sp>
      <p:sp>
        <p:nvSpPr>
          <p:cNvPr id="12" name="object 12"/>
          <p:cNvSpPr/>
          <p:nvPr/>
        </p:nvSpPr>
        <p:spPr>
          <a:xfrm>
            <a:off x="2362316" y="0"/>
            <a:ext cx="281940" cy="281940"/>
          </a:xfrm>
          <a:custGeom>
            <a:avLst/>
            <a:gdLst/>
            <a:ahLst/>
            <a:cxnLst/>
            <a:rect l="l" t="t" r="r" b="b"/>
            <a:pathLst>
              <a:path w="281939" h="281940">
                <a:moveTo>
                  <a:pt x="0" y="0"/>
                </a:moveTo>
                <a:lnTo>
                  <a:pt x="281561" y="281561"/>
                </a:lnTo>
                <a:lnTo>
                  <a:pt x="0" y="0"/>
                </a:lnTo>
              </a:path>
            </a:pathLst>
          </a:custGeom>
          <a:ln w="9359">
            <a:solidFill>
              <a:srgbClr val="71BC68"/>
            </a:solidFill>
          </a:ln>
        </p:spPr>
        <p:txBody>
          <a:bodyPr wrap="square" lIns="0" tIns="0" rIns="0" bIns="0" rtlCol="0"/>
          <a:lstStyle/>
          <a:p>
            <a:endParaRPr lang="fr-CA" noProof="0" dirty="0"/>
          </a:p>
        </p:txBody>
      </p:sp>
      <p:sp>
        <p:nvSpPr>
          <p:cNvPr id="13" name="object 13"/>
          <p:cNvSpPr/>
          <p:nvPr/>
        </p:nvSpPr>
        <p:spPr>
          <a:xfrm>
            <a:off x="1907134" y="25057"/>
            <a:ext cx="621665" cy="0"/>
          </a:xfrm>
          <a:custGeom>
            <a:avLst/>
            <a:gdLst/>
            <a:ahLst/>
            <a:cxnLst/>
            <a:rect l="l" t="t" r="r" b="b"/>
            <a:pathLst>
              <a:path w="621664">
                <a:moveTo>
                  <a:pt x="0" y="0"/>
                </a:moveTo>
                <a:lnTo>
                  <a:pt x="621360" y="0"/>
                </a:lnTo>
                <a:lnTo>
                  <a:pt x="0" y="0"/>
                </a:lnTo>
                <a:close/>
              </a:path>
            </a:pathLst>
          </a:custGeom>
          <a:ln w="9359">
            <a:solidFill>
              <a:srgbClr val="71BC68"/>
            </a:solidFill>
          </a:ln>
        </p:spPr>
        <p:txBody>
          <a:bodyPr wrap="square" lIns="0" tIns="0" rIns="0" bIns="0" rtlCol="0"/>
          <a:lstStyle/>
          <a:p>
            <a:endParaRPr lang="fr-CA" noProof="0" dirty="0"/>
          </a:p>
        </p:txBody>
      </p:sp>
      <p:sp>
        <p:nvSpPr>
          <p:cNvPr id="14" name="object 14"/>
          <p:cNvSpPr/>
          <p:nvPr/>
        </p:nvSpPr>
        <p:spPr>
          <a:xfrm>
            <a:off x="530326" y="25057"/>
            <a:ext cx="675640" cy="0"/>
          </a:xfrm>
          <a:custGeom>
            <a:avLst/>
            <a:gdLst/>
            <a:ahLst/>
            <a:cxnLst/>
            <a:rect l="l" t="t" r="r" b="b"/>
            <a:pathLst>
              <a:path w="675640">
                <a:moveTo>
                  <a:pt x="0" y="0"/>
                </a:moveTo>
                <a:lnTo>
                  <a:pt x="675157" y="0"/>
                </a:lnTo>
                <a:lnTo>
                  <a:pt x="0" y="0"/>
                </a:lnTo>
                <a:close/>
              </a:path>
            </a:pathLst>
          </a:custGeom>
          <a:ln w="9448">
            <a:solidFill>
              <a:srgbClr val="71BC68"/>
            </a:solidFill>
          </a:ln>
        </p:spPr>
        <p:txBody>
          <a:bodyPr wrap="square" lIns="0" tIns="0" rIns="0" bIns="0" rtlCol="0"/>
          <a:lstStyle/>
          <a:p>
            <a:endParaRPr lang="fr-CA" noProof="0" dirty="0"/>
          </a:p>
        </p:txBody>
      </p:sp>
      <p:sp>
        <p:nvSpPr>
          <p:cNvPr id="15" name="object 15"/>
          <p:cNvSpPr/>
          <p:nvPr/>
        </p:nvSpPr>
        <p:spPr>
          <a:xfrm>
            <a:off x="0" y="25056"/>
            <a:ext cx="737235" cy="0"/>
          </a:xfrm>
          <a:custGeom>
            <a:avLst/>
            <a:gdLst/>
            <a:ahLst/>
            <a:cxnLst/>
            <a:rect l="l" t="t" r="r" b="b"/>
            <a:pathLst>
              <a:path w="737235">
                <a:moveTo>
                  <a:pt x="0" y="0"/>
                </a:moveTo>
                <a:lnTo>
                  <a:pt x="736918" y="0"/>
                </a:lnTo>
                <a:lnTo>
                  <a:pt x="0" y="0"/>
                </a:lnTo>
              </a:path>
            </a:pathLst>
          </a:custGeom>
          <a:ln w="9359">
            <a:solidFill>
              <a:srgbClr val="71BC68"/>
            </a:solidFill>
          </a:ln>
        </p:spPr>
        <p:txBody>
          <a:bodyPr wrap="square" lIns="0" tIns="0" rIns="0" bIns="0" rtlCol="0"/>
          <a:lstStyle/>
          <a:p>
            <a:endParaRPr lang="fr-CA" noProof="0" dirty="0"/>
          </a:p>
        </p:txBody>
      </p:sp>
      <p:sp>
        <p:nvSpPr>
          <p:cNvPr id="16" name="object 16"/>
          <p:cNvSpPr/>
          <p:nvPr/>
        </p:nvSpPr>
        <p:spPr>
          <a:xfrm>
            <a:off x="23397" y="0"/>
            <a:ext cx="0" cy="276225"/>
          </a:xfrm>
          <a:custGeom>
            <a:avLst/>
            <a:gdLst/>
            <a:ahLst/>
            <a:cxnLst/>
            <a:rect l="l" t="t" r="r" b="b"/>
            <a:pathLst>
              <a:path h="276225">
                <a:moveTo>
                  <a:pt x="0" y="0"/>
                </a:moveTo>
                <a:lnTo>
                  <a:pt x="0" y="276173"/>
                </a:lnTo>
                <a:lnTo>
                  <a:pt x="0" y="0"/>
                </a:lnTo>
              </a:path>
            </a:pathLst>
          </a:custGeom>
          <a:ln w="9359">
            <a:solidFill>
              <a:srgbClr val="71BC68"/>
            </a:solidFill>
          </a:ln>
        </p:spPr>
        <p:txBody>
          <a:bodyPr wrap="square" lIns="0" tIns="0" rIns="0" bIns="0" rtlCol="0"/>
          <a:lstStyle/>
          <a:p>
            <a:endParaRPr lang="fr-CA" noProof="0" dirty="0"/>
          </a:p>
        </p:txBody>
      </p:sp>
      <p:sp>
        <p:nvSpPr>
          <p:cNvPr id="17" name="object 17"/>
          <p:cNvSpPr/>
          <p:nvPr/>
        </p:nvSpPr>
        <p:spPr>
          <a:xfrm>
            <a:off x="1860092" y="0"/>
            <a:ext cx="551180" cy="551180"/>
          </a:xfrm>
          <a:custGeom>
            <a:avLst/>
            <a:gdLst/>
            <a:ahLst/>
            <a:cxnLst/>
            <a:rect l="l" t="t" r="r" b="b"/>
            <a:pathLst>
              <a:path w="551180" h="551180">
                <a:moveTo>
                  <a:pt x="550693" y="0"/>
                </a:moveTo>
                <a:lnTo>
                  <a:pt x="0" y="550693"/>
                </a:lnTo>
                <a:lnTo>
                  <a:pt x="550693" y="0"/>
                </a:lnTo>
              </a:path>
            </a:pathLst>
          </a:custGeom>
          <a:ln w="9448">
            <a:solidFill>
              <a:srgbClr val="71BC68"/>
            </a:solidFill>
          </a:ln>
        </p:spPr>
        <p:txBody>
          <a:bodyPr wrap="square" lIns="0" tIns="0" rIns="0" bIns="0" rtlCol="0"/>
          <a:lstStyle/>
          <a:p>
            <a:endParaRPr lang="fr-CA" noProof="0" dirty="0"/>
          </a:p>
        </p:txBody>
      </p:sp>
      <p:sp>
        <p:nvSpPr>
          <p:cNvPr id="18" name="object 18"/>
          <p:cNvSpPr/>
          <p:nvPr/>
        </p:nvSpPr>
        <p:spPr>
          <a:xfrm>
            <a:off x="1710790" y="0"/>
            <a:ext cx="0" cy="818515"/>
          </a:xfrm>
          <a:custGeom>
            <a:avLst/>
            <a:gdLst/>
            <a:ahLst/>
            <a:cxnLst/>
            <a:rect l="l" t="t" r="r" b="b"/>
            <a:pathLst>
              <a:path h="818515">
                <a:moveTo>
                  <a:pt x="0" y="0"/>
                </a:moveTo>
                <a:lnTo>
                  <a:pt x="0" y="818426"/>
                </a:lnTo>
                <a:lnTo>
                  <a:pt x="0" y="0"/>
                </a:lnTo>
              </a:path>
            </a:pathLst>
          </a:custGeom>
          <a:ln w="9448">
            <a:solidFill>
              <a:srgbClr val="71BC68"/>
            </a:solidFill>
          </a:ln>
        </p:spPr>
        <p:txBody>
          <a:bodyPr wrap="square" lIns="0" tIns="0" rIns="0" bIns="0" rtlCol="0"/>
          <a:lstStyle/>
          <a:p>
            <a:endParaRPr lang="fr-CA" noProof="0" dirty="0"/>
          </a:p>
        </p:txBody>
      </p:sp>
      <p:sp>
        <p:nvSpPr>
          <p:cNvPr id="19" name="object 19"/>
          <p:cNvSpPr/>
          <p:nvPr/>
        </p:nvSpPr>
        <p:spPr>
          <a:xfrm>
            <a:off x="1674947" y="23413"/>
            <a:ext cx="410845" cy="0"/>
          </a:xfrm>
          <a:custGeom>
            <a:avLst/>
            <a:gdLst/>
            <a:ahLst/>
            <a:cxnLst/>
            <a:rect l="l" t="t" r="r" b="b"/>
            <a:pathLst>
              <a:path w="410844">
                <a:moveTo>
                  <a:pt x="410781" y="0"/>
                </a:moveTo>
                <a:lnTo>
                  <a:pt x="0" y="0"/>
                </a:lnTo>
                <a:lnTo>
                  <a:pt x="410781" y="0"/>
                </a:lnTo>
                <a:close/>
              </a:path>
            </a:pathLst>
          </a:custGeom>
          <a:ln w="9448">
            <a:solidFill>
              <a:srgbClr val="71BC68"/>
            </a:solidFill>
          </a:ln>
        </p:spPr>
        <p:txBody>
          <a:bodyPr wrap="square" lIns="0" tIns="0" rIns="0" bIns="0" rtlCol="0"/>
          <a:lstStyle/>
          <a:p>
            <a:endParaRPr lang="fr-CA" noProof="0" dirty="0"/>
          </a:p>
        </p:txBody>
      </p:sp>
      <p:sp>
        <p:nvSpPr>
          <p:cNvPr id="20" name="object 20"/>
          <p:cNvSpPr/>
          <p:nvPr/>
        </p:nvSpPr>
        <p:spPr>
          <a:xfrm>
            <a:off x="877609" y="362545"/>
            <a:ext cx="1330960" cy="0"/>
          </a:xfrm>
          <a:custGeom>
            <a:avLst/>
            <a:gdLst/>
            <a:ahLst/>
            <a:cxnLst/>
            <a:rect l="l" t="t" r="r" b="b"/>
            <a:pathLst>
              <a:path w="1330960">
                <a:moveTo>
                  <a:pt x="0" y="0"/>
                </a:moveTo>
                <a:lnTo>
                  <a:pt x="1330502" y="0"/>
                </a:lnTo>
                <a:lnTo>
                  <a:pt x="0" y="0"/>
                </a:lnTo>
                <a:close/>
              </a:path>
            </a:pathLst>
          </a:custGeom>
          <a:ln w="9359">
            <a:solidFill>
              <a:srgbClr val="71BC68"/>
            </a:solidFill>
          </a:ln>
        </p:spPr>
        <p:txBody>
          <a:bodyPr wrap="square" lIns="0" tIns="0" rIns="0" bIns="0" rtlCol="0"/>
          <a:lstStyle/>
          <a:p>
            <a:endParaRPr lang="fr-CA" noProof="0" dirty="0"/>
          </a:p>
        </p:txBody>
      </p:sp>
      <p:sp>
        <p:nvSpPr>
          <p:cNvPr id="21" name="object 21"/>
          <p:cNvSpPr/>
          <p:nvPr/>
        </p:nvSpPr>
        <p:spPr>
          <a:xfrm>
            <a:off x="1373300" y="0"/>
            <a:ext cx="0" cy="594995"/>
          </a:xfrm>
          <a:custGeom>
            <a:avLst/>
            <a:gdLst/>
            <a:ahLst/>
            <a:cxnLst/>
            <a:rect l="l" t="t" r="r" b="b"/>
            <a:pathLst>
              <a:path h="594995">
                <a:moveTo>
                  <a:pt x="0" y="0"/>
                </a:moveTo>
                <a:lnTo>
                  <a:pt x="0" y="594385"/>
                </a:lnTo>
                <a:lnTo>
                  <a:pt x="0" y="0"/>
                </a:lnTo>
              </a:path>
            </a:pathLst>
          </a:custGeom>
          <a:ln w="9359">
            <a:solidFill>
              <a:srgbClr val="71BC68"/>
            </a:solidFill>
          </a:ln>
        </p:spPr>
        <p:txBody>
          <a:bodyPr wrap="square" lIns="0" tIns="0" rIns="0" bIns="0" rtlCol="0"/>
          <a:lstStyle/>
          <a:p>
            <a:endParaRPr lang="fr-CA" noProof="0" dirty="0"/>
          </a:p>
        </p:txBody>
      </p:sp>
      <p:sp>
        <p:nvSpPr>
          <p:cNvPr id="22" name="object 22"/>
          <p:cNvSpPr/>
          <p:nvPr/>
        </p:nvSpPr>
        <p:spPr>
          <a:xfrm>
            <a:off x="1003096" y="0"/>
            <a:ext cx="395605" cy="395605"/>
          </a:xfrm>
          <a:custGeom>
            <a:avLst/>
            <a:gdLst/>
            <a:ahLst/>
            <a:cxnLst/>
            <a:rect l="l" t="t" r="r" b="b"/>
            <a:pathLst>
              <a:path w="395605" h="395605">
                <a:moveTo>
                  <a:pt x="395270" y="0"/>
                </a:moveTo>
                <a:lnTo>
                  <a:pt x="0" y="395232"/>
                </a:lnTo>
                <a:lnTo>
                  <a:pt x="395270" y="0"/>
                </a:lnTo>
              </a:path>
            </a:pathLst>
          </a:custGeom>
          <a:ln w="9448">
            <a:solidFill>
              <a:srgbClr val="71BC68"/>
            </a:solidFill>
          </a:ln>
        </p:spPr>
        <p:txBody>
          <a:bodyPr wrap="square" lIns="0" tIns="0" rIns="0" bIns="0" rtlCol="0"/>
          <a:lstStyle/>
          <a:p>
            <a:endParaRPr lang="fr-CA" noProof="0" dirty="0"/>
          </a:p>
        </p:txBody>
      </p:sp>
      <p:sp>
        <p:nvSpPr>
          <p:cNvPr id="23" name="object 23"/>
          <p:cNvSpPr/>
          <p:nvPr/>
        </p:nvSpPr>
        <p:spPr>
          <a:xfrm>
            <a:off x="1035811" y="4554"/>
            <a:ext cx="0" cy="377190"/>
          </a:xfrm>
          <a:custGeom>
            <a:avLst/>
            <a:gdLst/>
            <a:ahLst/>
            <a:cxnLst/>
            <a:rect l="l" t="t" r="r" b="b"/>
            <a:pathLst>
              <a:path h="377190">
                <a:moveTo>
                  <a:pt x="0" y="0"/>
                </a:moveTo>
                <a:lnTo>
                  <a:pt x="0" y="376834"/>
                </a:lnTo>
                <a:lnTo>
                  <a:pt x="0" y="0"/>
                </a:lnTo>
                <a:close/>
              </a:path>
            </a:pathLst>
          </a:custGeom>
          <a:ln w="9448">
            <a:solidFill>
              <a:srgbClr val="71BC68"/>
            </a:solidFill>
          </a:ln>
        </p:spPr>
        <p:txBody>
          <a:bodyPr wrap="square" lIns="0" tIns="0" rIns="0" bIns="0" rtlCol="0"/>
          <a:lstStyle/>
          <a:p>
            <a:endParaRPr lang="fr-CA" noProof="0" dirty="0"/>
          </a:p>
        </p:txBody>
      </p:sp>
      <p:sp>
        <p:nvSpPr>
          <p:cNvPr id="24" name="object 24"/>
          <p:cNvSpPr/>
          <p:nvPr/>
        </p:nvSpPr>
        <p:spPr>
          <a:xfrm>
            <a:off x="0" y="0"/>
            <a:ext cx="386080" cy="386080"/>
          </a:xfrm>
          <a:custGeom>
            <a:avLst/>
            <a:gdLst/>
            <a:ahLst/>
            <a:cxnLst/>
            <a:rect l="l" t="t" r="r" b="b"/>
            <a:pathLst>
              <a:path w="386080" h="386080">
                <a:moveTo>
                  <a:pt x="385931" y="0"/>
                </a:moveTo>
                <a:lnTo>
                  <a:pt x="0" y="385921"/>
                </a:lnTo>
              </a:path>
              <a:path w="386080" h="386080">
                <a:moveTo>
                  <a:pt x="0" y="385921"/>
                </a:moveTo>
                <a:lnTo>
                  <a:pt x="385931" y="0"/>
                </a:lnTo>
              </a:path>
            </a:pathLst>
          </a:custGeom>
          <a:ln w="9359">
            <a:solidFill>
              <a:srgbClr val="71BC68"/>
            </a:solidFill>
          </a:ln>
        </p:spPr>
        <p:txBody>
          <a:bodyPr wrap="square" lIns="0" tIns="0" rIns="0" bIns="0" rtlCol="0"/>
          <a:lstStyle/>
          <a:p>
            <a:endParaRPr lang="fr-CA" noProof="0" dirty="0"/>
          </a:p>
        </p:txBody>
      </p:sp>
      <p:sp>
        <p:nvSpPr>
          <p:cNvPr id="25" name="object 25"/>
          <p:cNvSpPr/>
          <p:nvPr/>
        </p:nvSpPr>
        <p:spPr>
          <a:xfrm>
            <a:off x="0" y="337493"/>
            <a:ext cx="522605" cy="522605"/>
          </a:xfrm>
          <a:custGeom>
            <a:avLst/>
            <a:gdLst/>
            <a:ahLst/>
            <a:cxnLst/>
            <a:rect l="l" t="t" r="r" b="b"/>
            <a:pathLst>
              <a:path w="522605" h="522605">
                <a:moveTo>
                  <a:pt x="0" y="0"/>
                </a:moveTo>
                <a:lnTo>
                  <a:pt x="522171" y="522181"/>
                </a:lnTo>
                <a:lnTo>
                  <a:pt x="0" y="0"/>
                </a:lnTo>
              </a:path>
            </a:pathLst>
          </a:custGeom>
          <a:ln w="9448">
            <a:solidFill>
              <a:srgbClr val="71BC68"/>
            </a:solidFill>
          </a:ln>
        </p:spPr>
        <p:txBody>
          <a:bodyPr wrap="square" lIns="0" tIns="0" rIns="0" bIns="0" rtlCol="0"/>
          <a:lstStyle/>
          <a:p>
            <a:endParaRPr lang="fr-CA" noProof="0" dirty="0"/>
          </a:p>
        </p:txBody>
      </p:sp>
      <p:sp>
        <p:nvSpPr>
          <p:cNvPr id="26" name="object 26"/>
          <p:cNvSpPr/>
          <p:nvPr/>
        </p:nvSpPr>
        <p:spPr>
          <a:xfrm>
            <a:off x="0" y="362531"/>
            <a:ext cx="129539" cy="0"/>
          </a:xfrm>
          <a:custGeom>
            <a:avLst/>
            <a:gdLst/>
            <a:ahLst/>
            <a:cxnLst/>
            <a:rect l="l" t="t" r="r" b="b"/>
            <a:pathLst>
              <a:path w="129539">
                <a:moveTo>
                  <a:pt x="0" y="0"/>
                </a:moveTo>
                <a:lnTo>
                  <a:pt x="129463" y="2"/>
                </a:lnTo>
                <a:lnTo>
                  <a:pt x="0" y="0"/>
                </a:lnTo>
              </a:path>
            </a:pathLst>
          </a:custGeom>
          <a:ln w="9448">
            <a:solidFill>
              <a:srgbClr val="71BC68"/>
            </a:solidFill>
          </a:ln>
        </p:spPr>
        <p:txBody>
          <a:bodyPr wrap="square" lIns="0" tIns="0" rIns="0" bIns="0" rtlCol="0"/>
          <a:lstStyle/>
          <a:p>
            <a:endParaRPr lang="fr-CA" noProof="0" dirty="0"/>
          </a:p>
        </p:txBody>
      </p:sp>
      <p:sp>
        <p:nvSpPr>
          <p:cNvPr id="27" name="object 27"/>
          <p:cNvSpPr/>
          <p:nvPr/>
        </p:nvSpPr>
        <p:spPr>
          <a:xfrm>
            <a:off x="1916109" y="228754"/>
            <a:ext cx="603885" cy="603885"/>
          </a:xfrm>
          <a:custGeom>
            <a:avLst/>
            <a:gdLst/>
            <a:ahLst/>
            <a:cxnLst/>
            <a:rect l="l" t="t" r="r" b="b"/>
            <a:pathLst>
              <a:path w="603885" h="603885">
                <a:moveTo>
                  <a:pt x="603415" y="603376"/>
                </a:moveTo>
                <a:lnTo>
                  <a:pt x="0" y="0"/>
                </a:lnTo>
                <a:lnTo>
                  <a:pt x="603415" y="603376"/>
                </a:lnTo>
                <a:close/>
              </a:path>
            </a:pathLst>
          </a:custGeom>
          <a:ln w="9448">
            <a:solidFill>
              <a:srgbClr val="71BC68"/>
            </a:solidFill>
          </a:ln>
        </p:spPr>
        <p:txBody>
          <a:bodyPr wrap="square" lIns="0" tIns="0" rIns="0" bIns="0" rtlCol="0"/>
          <a:lstStyle/>
          <a:p>
            <a:endParaRPr lang="fr-CA" noProof="0" dirty="0"/>
          </a:p>
        </p:txBody>
      </p:sp>
      <p:sp>
        <p:nvSpPr>
          <p:cNvPr id="28" name="object 28"/>
          <p:cNvSpPr/>
          <p:nvPr/>
        </p:nvSpPr>
        <p:spPr>
          <a:xfrm>
            <a:off x="1682597" y="699988"/>
            <a:ext cx="1070610" cy="0"/>
          </a:xfrm>
          <a:custGeom>
            <a:avLst/>
            <a:gdLst/>
            <a:ahLst/>
            <a:cxnLst/>
            <a:rect l="l" t="t" r="r" b="b"/>
            <a:pathLst>
              <a:path w="1070610">
                <a:moveTo>
                  <a:pt x="0" y="0"/>
                </a:moveTo>
                <a:lnTo>
                  <a:pt x="1070432" y="0"/>
                </a:lnTo>
                <a:lnTo>
                  <a:pt x="0" y="0"/>
                </a:lnTo>
                <a:close/>
              </a:path>
            </a:pathLst>
          </a:custGeom>
          <a:ln w="9448">
            <a:solidFill>
              <a:srgbClr val="71BC68"/>
            </a:solidFill>
          </a:ln>
        </p:spPr>
        <p:txBody>
          <a:bodyPr wrap="square" lIns="0" tIns="0" rIns="0" bIns="0" rtlCol="0"/>
          <a:lstStyle/>
          <a:p>
            <a:endParaRPr lang="fr-CA" noProof="0" dirty="0"/>
          </a:p>
        </p:txBody>
      </p:sp>
      <p:sp>
        <p:nvSpPr>
          <p:cNvPr id="29" name="object 29"/>
          <p:cNvSpPr/>
          <p:nvPr/>
        </p:nvSpPr>
        <p:spPr>
          <a:xfrm>
            <a:off x="1381908" y="32026"/>
            <a:ext cx="996950" cy="996950"/>
          </a:xfrm>
          <a:custGeom>
            <a:avLst/>
            <a:gdLst/>
            <a:ahLst/>
            <a:cxnLst/>
            <a:rect l="l" t="t" r="r" b="b"/>
            <a:pathLst>
              <a:path w="996950" h="996950">
                <a:moveTo>
                  <a:pt x="996861" y="0"/>
                </a:moveTo>
                <a:lnTo>
                  <a:pt x="0" y="996835"/>
                </a:lnTo>
                <a:lnTo>
                  <a:pt x="996861" y="0"/>
                </a:lnTo>
                <a:close/>
              </a:path>
            </a:pathLst>
          </a:custGeom>
          <a:ln w="9359">
            <a:solidFill>
              <a:srgbClr val="71BC68"/>
            </a:solidFill>
          </a:ln>
        </p:spPr>
        <p:txBody>
          <a:bodyPr wrap="square" lIns="0" tIns="0" rIns="0" bIns="0" rtlCol="0"/>
          <a:lstStyle/>
          <a:p>
            <a:endParaRPr lang="fr-CA" noProof="0" dirty="0"/>
          </a:p>
        </p:txBody>
      </p:sp>
      <p:sp>
        <p:nvSpPr>
          <p:cNvPr id="30" name="object 30"/>
          <p:cNvSpPr/>
          <p:nvPr/>
        </p:nvSpPr>
        <p:spPr>
          <a:xfrm>
            <a:off x="2049885" y="239983"/>
            <a:ext cx="0" cy="581025"/>
          </a:xfrm>
          <a:custGeom>
            <a:avLst/>
            <a:gdLst/>
            <a:ahLst/>
            <a:cxnLst/>
            <a:rect l="l" t="t" r="r" b="b"/>
            <a:pathLst>
              <a:path h="581025">
                <a:moveTo>
                  <a:pt x="0" y="580923"/>
                </a:moveTo>
                <a:lnTo>
                  <a:pt x="0" y="0"/>
                </a:lnTo>
                <a:lnTo>
                  <a:pt x="0" y="580923"/>
                </a:lnTo>
                <a:close/>
              </a:path>
            </a:pathLst>
          </a:custGeom>
          <a:ln w="9359">
            <a:solidFill>
              <a:srgbClr val="71BC68"/>
            </a:solidFill>
          </a:ln>
        </p:spPr>
        <p:txBody>
          <a:bodyPr wrap="square" lIns="0" tIns="0" rIns="0" bIns="0" rtlCol="0"/>
          <a:lstStyle/>
          <a:p>
            <a:endParaRPr lang="fr-CA" noProof="0" dirty="0"/>
          </a:p>
        </p:txBody>
      </p:sp>
      <p:sp>
        <p:nvSpPr>
          <p:cNvPr id="31" name="object 31"/>
          <p:cNvSpPr/>
          <p:nvPr/>
        </p:nvSpPr>
        <p:spPr>
          <a:xfrm>
            <a:off x="1311285" y="360884"/>
            <a:ext cx="463550" cy="0"/>
          </a:xfrm>
          <a:custGeom>
            <a:avLst/>
            <a:gdLst/>
            <a:ahLst/>
            <a:cxnLst/>
            <a:rect l="l" t="t" r="r" b="b"/>
            <a:pathLst>
              <a:path w="463550">
                <a:moveTo>
                  <a:pt x="463143" y="0"/>
                </a:moveTo>
                <a:lnTo>
                  <a:pt x="0" y="0"/>
                </a:lnTo>
                <a:lnTo>
                  <a:pt x="463143" y="0"/>
                </a:lnTo>
                <a:close/>
              </a:path>
            </a:pathLst>
          </a:custGeom>
          <a:ln w="9359">
            <a:solidFill>
              <a:srgbClr val="71BC68"/>
            </a:solidFill>
          </a:ln>
        </p:spPr>
        <p:txBody>
          <a:bodyPr wrap="square" lIns="0" tIns="0" rIns="0" bIns="0" rtlCol="0"/>
          <a:lstStyle/>
          <a:p>
            <a:endParaRPr lang="fr-CA" noProof="0" dirty="0"/>
          </a:p>
        </p:txBody>
      </p:sp>
      <p:sp>
        <p:nvSpPr>
          <p:cNvPr id="32" name="object 32"/>
          <p:cNvSpPr/>
          <p:nvPr/>
        </p:nvSpPr>
        <p:spPr>
          <a:xfrm>
            <a:off x="1712414" y="73379"/>
            <a:ext cx="0" cy="914400"/>
          </a:xfrm>
          <a:custGeom>
            <a:avLst/>
            <a:gdLst/>
            <a:ahLst/>
            <a:cxnLst/>
            <a:rect l="l" t="t" r="r" b="b"/>
            <a:pathLst>
              <a:path h="914400">
                <a:moveTo>
                  <a:pt x="0" y="914120"/>
                </a:moveTo>
                <a:lnTo>
                  <a:pt x="0" y="0"/>
                </a:lnTo>
                <a:lnTo>
                  <a:pt x="0" y="914120"/>
                </a:lnTo>
                <a:close/>
              </a:path>
            </a:pathLst>
          </a:custGeom>
          <a:ln w="9359">
            <a:solidFill>
              <a:srgbClr val="71BC68"/>
            </a:solidFill>
          </a:ln>
        </p:spPr>
        <p:txBody>
          <a:bodyPr wrap="square" lIns="0" tIns="0" rIns="0" bIns="0" rtlCol="0"/>
          <a:lstStyle/>
          <a:p>
            <a:endParaRPr lang="fr-CA" noProof="0" dirty="0"/>
          </a:p>
        </p:txBody>
      </p:sp>
      <p:sp>
        <p:nvSpPr>
          <p:cNvPr id="33" name="object 33"/>
          <p:cNvSpPr/>
          <p:nvPr/>
        </p:nvSpPr>
        <p:spPr>
          <a:xfrm>
            <a:off x="0" y="699988"/>
            <a:ext cx="509905" cy="0"/>
          </a:xfrm>
          <a:custGeom>
            <a:avLst/>
            <a:gdLst/>
            <a:ahLst/>
            <a:cxnLst/>
            <a:rect l="l" t="t" r="r" b="b"/>
            <a:pathLst>
              <a:path w="509905">
                <a:moveTo>
                  <a:pt x="0" y="0"/>
                </a:moveTo>
                <a:lnTo>
                  <a:pt x="509564" y="0"/>
                </a:lnTo>
                <a:lnTo>
                  <a:pt x="0" y="0"/>
                </a:lnTo>
              </a:path>
            </a:pathLst>
          </a:custGeom>
          <a:ln w="9359">
            <a:solidFill>
              <a:srgbClr val="71BC68"/>
            </a:solidFill>
          </a:ln>
        </p:spPr>
        <p:txBody>
          <a:bodyPr wrap="square" lIns="0" tIns="0" rIns="0" bIns="0" rtlCol="0"/>
          <a:lstStyle/>
          <a:p>
            <a:endParaRPr lang="fr-CA" noProof="0" dirty="0"/>
          </a:p>
        </p:txBody>
      </p:sp>
      <p:sp>
        <p:nvSpPr>
          <p:cNvPr id="34" name="object 34"/>
          <p:cNvSpPr/>
          <p:nvPr/>
        </p:nvSpPr>
        <p:spPr>
          <a:xfrm>
            <a:off x="1567526" y="217671"/>
            <a:ext cx="1301115" cy="1301115"/>
          </a:xfrm>
          <a:custGeom>
            <a:avLst/>
            <a:gdLst/>
            <a:ahLst/>
            <a:cxnLst/>
            <a:rect l="l" t="t" r="r" b="b"/>
            <a:pathLst>
              <a:path w="1301114" h="1301115">
                <a:moveTo>
                  <a:pt x="1300556" y="1300505"/>
                </a:moveTo>
                <a:lnTo>
                  <a:pt x="0" y="0"/>
                </a:lnTo>
                <a:lnTo>
                  <a:pt x="1300556" y="1300505"/>
                </a:lnTo>
                <a:close/>
              </a:path>
            </a:pathLst>
          </a:custGeom>
          <a:ln w="9448">
            <a:solidFill>
              <a:srgbClr val="71BC68"/>
            </a:solidFill>
          </a:ln>
        </p:spPr>
        <p:txBody>
          <a:bodyPr wrap="square" lIns="0" tIns="0" rIns="0" bIns="0" rtlCol="0"/>
          <a:lstStyle/>
          <a:p>
            <a:endParaRPr lang="fr-CA" noProof="0" dirty="0"/>
          </a:p>
        </p:txBody>
      </p:sp>
      <p:sp>
        <p:nvSpPr>
          <p:cNvPr id="35" name="object 35"/>
          <p:cNvSpPr/>
          <p:nvPr/>
        </p:nvSpPr>
        <p:spPr>
          <a:xfrm>
            <a:off x="2048240" y="687166"/>
            <a:ext cx="0" cy="361950"/>
          </a:xfrm>
          <a:custGeom>
            <a:avLst/>
            <a:gdLst/>
            <a:ahLst/>
            <a:cxnLst/>
            <a:rect l="l" t="t" r="r" b="b"/>
            <a:pathLst>
              <a:path h="361950">
                <a:moveTo>
                  <a:pt x="0" y="0"/>
                </a:moveTo>
                <a:lnTo>
                  <a:pt x="0" y="361518"/>
                </a:lnTo>
                <a:lnTo>
                  <a:pt x="0" y="0"/>
                </a:lnTo>
                <a:close/>
              </a:path>
            </a:pathLst>
          </a:custGeom>
          <a:ln w="9448">
            <a:solidFill>
              <a:srgbClr val="71BC68"/>
            </a:solidFill>
          </a:ln>
        </p:spPr>
        <p:txBody>
          <a:bodyPr wrap="square" lIns="0" tIns="0" rIns="0" bIns="0" rtlCol="0"/>
          <a:lstStyle/>
          <a:p>
            <a:endParaRPr lang="fr-CA" noProof="0" dirty="0"/>
          </a:p>
        </p:txBody>
      </p:sp>
      <p:sp>
        <p:nvSpPr>
          <p:cNvPr id="36" name="object 36"/>
          <p:cNvSpPr/>
          <p:nvPr/>
        </p:nvSpPr>
        <p:spPr>
          <a:xfrm>
            <a:off x="1712414" y="407658"/>
            <a:ext cx="0" cy="920750"/>
          </a:xfrm>
          <a:custGeom>
            <a:avLst/>
            <a:gdLst/>
            <a:ahLst/>
            <a:cxnLst/>
            <a:rect l="l" t="t" r="r" b="b"/>
            <a:pathLst>
              <a:path h="920750">
                <a:moveTo>
                  <a:pt x="0" y="920534"/>
                </a:moveTo>
                <a:lnTo>
                  <a:pt x="0" y="0"/>
                </a:lnTo>
                <a:lnTo>
                  <a:pt x="0" y="920534"/>
                </a:lnTo>
                <a:close/>
              </a:path>
            </a:pathLst>
          </a:custGeom>
          <a:ln w="9448">
            <a:solidFill>
              <a:srgbClr val="71BC68"/>
            </a:solidFill>
          </a:ln>
        </p:spPr>
        <p:txBody>
          <a:bodyPr wrap="square" lIns="0" tIns="0" rIns="0" bIns="0" rtlCol="0"/>
          <a:lstStyle/>
          <a:p>
            <a:endParaRPr lang="fr-CA" noProof="0" dirty="0"/>
          </a:p>
        </p:txBody>
      </p:sp>
      <p:sp>
        <p:nvSpPr>
          <p:cNvPr id="37" name="object 37"/>
          <p:cNvSpPr/>
          <p:nvPr/>
        </p:nvSpPr>
        <p:spPr>
          <a:xfrm>
            <a:off x="471794" y="471815"/>
            <a:ext cx="792480" cy="792480"/>
          </a:xfrm>
          <a:custGeom>
            <a:avLst/>
            <a:gdLst/>
            <a:ahLst/>
            <a:cxnLst/>
            <a:rect l="l" t="t" r="r" b="b"/>
            <a:pathLst>
              <a:path w="792480" h="792480">
                <a:moveTo>
                  <a:pt x="792200" y="0"/>
                </a:moveTo>
                <a:lnTo>
                  <a:pt x="0" y="792226"/>
                </a:lnTo>
                <a:lnTo>
                  <a:pt x="792200" y="0"/>
                </a:lnTo>
                <a:close/>
              </a:path>
            </a:pathLst>
          </a:custGeom>
          <a:ln w="9359">
            <a:solidFill>
              <a:srgbClr val="71BC68"/>
            </a:solidFill>
          </a:ln>
        </p:spPr>
        <p:txBody>
          <a:bodyPr wrap="square" lIns="0" tIns="0" rIns="0" bIns="0" rtlCol="0"/>
          <a:lstStyle/>
          <a:p>
            <a:endParaRPr lang="fr-CA" noProof="0" dirty="0"/>
          </a:p>
        </p:txBody>
      </p:sp>
      <p:sp>
        <p:nvSpPr>
          <p:cNvPr id="38" name="object 38"/>
          <p:cNvSpPr/>
          <p:nvPr/>
        </p:nvSpPr>
        <p:spPr>
          <a:xfrm>
            <a:off x="197980" y="1037487"/>
            <a:ext cx="1339850" cy="0"/>
          </a:xfrm>
          <a:custGeom>
            <a:avLst/>
            <a:gdLst/>
            <a:ahLst/>
            <a:cxnLst/>
            <a:rect l="l" t="t" r="r" b="b"/>
            <a:pathLst>
              <a:path w="1339850">
                <a:moveTo>
                  <a:pt x="0" y="0"/>
                </a:moveTo>
                <a:lnTo>
                  <a:pt x="1339837" y="0"/>
                </a:lnTo>
                <a:lnTo>
                  <a:pt x="0" y="0"/>
                </a:lnTo>
                <a:close/>
              </a:path>
            </a:pathLst>
          </a:custGeom>
          <a:ln w="9359">
            <a:solidFill>
              <a:srgbClr val="71BC68"/>
            </a:solidFill>
          </a:ln>
        </p:spPr>
        <p:txBody>
          <a:bodyPr wrap="square" lIns="0" tIns="0" rIns="0" bIns="0" rtlCol="0"/>
          <a:lstStyle/>
          <a:p>
            <a:endParaRPr lang="fr-CA" noProof="0" dirty="0"/>
          </a:p>
        </p:txBody>
      </p:sp>
      <p:sp>
        <p:nvSpPr>
          <p:cNvPr id="39" name="object 39"/>
          <p:cNvSpPr/>
          <p:nvPr/>
        </p:nvSpPr>
        <p:spPr>
          <a:xfrm>
            <a:off x="0" y="475866"/>
            <a:ext cx="247650" cy="247650"/>
          </a:xfrm>
          <a:custGeom>
            <a:avLst/>
            <a:gdLst/>
            <a:ahLst/>
            <a:cxnLst/>
            <a:rect l="l" t="t" r="r" b="b"/>
            <a:pathLst>
              <a:path w="247650" h="247650">
                <a:moveTo>
                  <a:pt x="0" y="247523"/>
                </a:moveTo>
                <a:lnTo>
                  <a:pt x="247522" y="0"/>
                </a:lnTo>
                <a:lnTo>
                  <a:pt x="0" y="247523"/>
                </a:lnTo>
              </a:path>
            </a:pathLst>
          </a:custGeom>
          <a:ln w="9448">
            <a:solidFill>
              <a:srgbClr val="71BC68"/>
            </a:solidFill>
          </a:ln>
        </p:spPr>
        <p:txBody>
          <a:bodyPr wrap="square" lIns="0" tIns="0" rIns="0" bIns="0" rtlCol="0"/>
          <a:lstStyle/>
          <a:p>
            <a:endParaRPr lang="fr-CA" noProof="0" dirty="0"/>
          </a:p>
        </p:txBody>
      </p:sp>
      <p:sp>
        <p:nvSpPr>
          <p:cNvPr id="40" name="object 40"/>
          <p:cNvSpPr/>
          <p:nvPr/>
        </p:nvSpPr>
        <p:spPr>
          <a:xfrm>
            <a:off x="25030" y="601654"/>
            <a:ext cx="0" cy="532765"/>
          </a:xfrm>
          <a:custGeom>
            <a:avLst/>
            <a:gdLst/>
            <a:ahLst/>
            <a:cxnLst/>
            <a:rect l="l" t="t" r="r" b="b"/>
            <a:pathLst>
              <a:path h="532765">
                <a:moveTo>
                  <a:pt x="0" y="532536"/>
                </a:moveTo>
                <a:lnTo>
                  <a:pt x="0" y="0"/>
                </a:lnTo>
                <a:lnTo>
                  <a:pt x="0" y="532536"/>
                </a:lnTo>
                <a:close/>
              </a:path>
            </a:pathLst>
          </a:custGeom>
          <a:ln w="9448">
            <a:solidFill>
              <a:srgbClr val="71BC68"/>
            </a:solidFill>
          </a:ln>
        </p:spPr>
        <p:txBody>
          <a:bodyPr wrap="square" lIns="0" tIns="0" rIns="0" bIns="0" rtlCol="0"/>
          <a:lstStyle/>
          <a:p>
            <a:endParaRPr lang="fr-CA" noProof="0" dirty="0"/>
          </a:p>
        </p:txBody>
      </p:sp>
      <p:sp>
        <p:nvSpPr>
          <p:cNvPr id="41" name="object 41"/>
          <p:cNvSpPr/>
          <p:nvPr/>
        </p:nvSpPr>
        <p:spPr>
          <a:xfrm>
            <a:off x="0" y="209577"/>
            <a:ext cx="176530" cy="176530"/>
          </a:xfrm>
          <a:custGeom>
            <a:avLst/>
            <a:gdLst/>
            <a:ahLst/>
            <a:cxnLst/>
            <a:rect l="l" t="t" r="r" b="b"/>
            <a:pathLst>
              <a:path w="176530" h="176529">
                <a:moveTo>
                  <a:pt x="0" y="176334"/>
                </a:moveTo>
                <a:lnTo>
                  <a:pt x="176333" y="0"/>
                </a:lnTo>
                <a:lnTo>
                  <a:pt x="0" y="176334"/>
                </a:lnTo>
              </a:path>
            </a:pathLst>
          </a:custGeom>
          <a:ln w="9359">
            <a:solidFill>
              <a:srgbClr val="71BC68"/>
            </a:solidFill>
          </a:ln>
        </p:spPr>
        <p:txBody>
          <a:bodyPr wrap="square" lIns="0" tIns="0" rIns="0" bIns="0" rtlCol="0"/>
          <a:lstStyle/>
          <a:p>
            <a:endParaRPr lang="fr-CA" noProof="0" dirty="0"/>
          </a:p>
        </p:txBody>
      </p:sp>
      <p:sp>
        <p:nvSpPr>
          <p:cNvPr id="42" name="object 42"/>
          <p:cNvSpPr/>
          <p:nvPr/>
        </p:nvSpPr>
        <p:spPr>
          <a:xfrm>
            <a:off x="1720911" y="708536"/>
            <a:ext cx="994410" cy="993775"/>
          </a:xfrm>
          <a:custGeom>
            <a:avLst/>
            <a:gdLst/>
            <a:ahLst/>
            <a:cxnLst/>
            <a:rect l="l" t="t" r="r" b="b"/>
            <a:pathLst>
              <a:path w="994410" h="993775">
                <a:moveTo>
                  <a:pt x="993787" y="0"/>
                </a:moveTo>
                <a:lnTo>
                  <a:pt x="0" y="993724"/>
                </a:lnTo>
                <a:lnTo>
                  <a:pt x="993787" y="0"/>
                </a:lnTo>
                <a:close/>
              </a:path>
            </a:pathLst>
          </a:custGeom>
          <a:ln w="9359">
            <a:solidFill>
              <a:srgbClr val="71BC68"/>
            </a:solidFill>
          </a:ln>
        </p:spPr>
        <p:txBody>
          <a:bodyPr wrap="square" lIns="0" tIns="0" rIns="0" bIns="0" rtlCol="0"/>
          <a:lstStyle/>
          <a:p>
            <a:endParaRPr lang="fr-CA" noProof="0" dirty="0"/>
          </a:p>
        </p:txBody>
      </p:sp>
      <p:sp>
        <p:nvSpPr>
          <p:cNvPr id="43" name="object 43"/>
          <p:cNvSpPr/>
          <p:nvPr/>
        </p:nvSpPr>
        <p:spPr>
          <a:xfrm>
            <a:off x="1668815" y="1374956"/>
            <a:ext cx="818515" cy="0"/>
          </a:xfrm>
          <a:custGeom>
            <a:avLst/>
            <a:gdLst/>
            <a:ahLst/>
            <a:cxnLst/>
            <a:rect l="l" t="t" r="r" b="b"/>
            <a:pathLst>
              <a:path w="818514">
                <a:moveTo>
                  <a:pt x="0" y="0"/>
                </a:moveTo>
                <a:lnTo>
                  <a:pt x="818352" y="0"/>
                </a:lnTo>
              </a:path>
            </a:pathLst>
          </a:custGeom>
          <a:ln w="9359">
            <a:solidFill>
              <a:srgbClr val="71BC68"/>
            </a:solidFill>
          </a:ln>
        </p:spPr>
        <p:txBody>
          <a:bodyPr wrap="square" lIns="0" tIns="0" rIns="0" bIns="0" rtlCol="0"/>
          <a:lstStyle/>
          <a:p>
            <a:endParaRPr lang="fr-CA" noProof="0" dirty="0"/>
          </a:p>
        </p:txBody>
      </p:sp>
      <p:sp>
        <p:nvSpPr>
          <p:cNvPr id="44" name="object 44"/>
          <p:cNvSpPr/>
          <p:nvPr/>
        </p:nvSpPr>
        <p:spPr>
          <a:xfrm>
            <a:off x="2049885" y="1022024"/>
            <a:ext cx="0" cy="367030"/>
          </a:xfrm>
          <a:custGeom>
            <a:avLst/>
            <a:gdLst/>
            <a:ahLst/>
            <a:cxnLst/>
            <a:rect l="l" t="t" r="r" b="b"/>
            <a:pathLst>
              <a:path h="367030">
                <a:moveTo>
                  <a:pt x="0" y="366750"/>
                </a:moveTo>
                <a:lnTo>
                  <a:pt x="0" y="0"/>
                </a:lnTo>
                <a:lnTo>
                  <a:pt x="0" y="366750"/>
                </a:lnTo>
                <a:close/>
              </a:path>
            </a:pathLst>
          </a:custGeom>
          <a:ln w="9448">
            <a:solidFill>
              <a:srgbClr val="71BC68"/>
            </a:solidFill>
          </a:ln>
        </p:spPr>
        <p:txBody>
          <a:bodyPr wrap="square" lIns="0" tIns="0" rIns="0" bIns="0" rtlCol="0"/>
          <a:lstStyle/>
          <a:p>
            <a:endParaRPr lang="fr-CA" noProof="0" dirty="0"/>
          </a:p>
        </p:txBody>
      </p:sp>
      <p:sp>
        <p:nvSpPr>
          <p:cNvPr id="45" name="object 45"/>
          <p:cNvSpPr/>
          <p:nvPr/>
        </p:nvSpPr>
        <p:spPr>
          <a:xfrm>
            <a:off x="931762" y="594304"/>
            <a:ext cx="1222375" cy="1222375"/>
          </a:xfrm>
          <a:custGeom>
            <a:avLst/>
            <a:gdLst/>
            <a:ahLst/>
            <a:cxnLst/>
            <a:rect l="l" t="t" r="r" b="b"/>
            <a:pathLst>
              <a:path w="1222375" h="1222375">
                <a:moveTo>
                  <a:pt x="1222184" y="1222184"/>
                </a:moveTo>
                <a:lnTo>
                  <a:pt x="0" y="0"/>
                </a:lnTo>
                <a:lnTo>
                  <a:pt x="1222184" y="1222184"/>
                </a:lnTo>
                <a:close/>
              </a:path>
            </a:pathLst>
          </a:custGeom>
          <a:ln w="9359">
            <a:solidFill>
              <a:srgbClr val="71BC68"/>
            </a:solidFill>
          </a:ln>
        </p:spPr>
        <p:txBody>
          <a:bodyPr wrap="square" lIns="0" tIns="0" rIns="0" bIns="0" rtlCol="0"/>
          <a:lstStyle/>
          <a:p>
            <a:endParaRPr lang="fr-CA" noProof="0" dirty="0"/>
          </a:p>
        </p:txBody>
      </p:sp>
      <p:sp>
        <p:nvSpPr>
          <p:cNvPr id="46" name="object 46"/>
          <p:cNvSpPr/>
          <p:nvPr/>
        </p:nvSpPr>
        <p:spPr>
          <a:xfrm>
            <a:off x="1373300" y="842443"/>
            <a:ext cx="0" cy="726440"/>
          </a:xfrm>
          <a:custGeom>
            <a:avLst/>
            <a:gdLst/>
            <a:ahLst/>
            <a:cxnLst/>
            <a:rect l="l" t="t" r="r" b="b"/>
            <a:pathLst>
              <a:path h="726440">
                <a:moveTo>
                  <a:pt x="0" y="0"/>
                </a:moveTo>
                <a:lnTo>
                  <a:pt x="0" y="725906"/>
                </a:lnTo>
                <a:lnTo>
                  <a:pt x="0" y="0"/>
                </a:lnTo>
                <a:close/>
              </a:path>
            </a:pathLst>
          </a:custGeom>
          <a:ln w="9359">
            <a:solidFill>
              <a:srgbClr val="71BC68"/>
            </a:solidFill>
          </a:ln>
        </p:spPr>
        <p:txBody>
          <a:bodyPr wrap="square" lIns="0" tIns="0" rIns="0" bIns="0" rtlCol="0"/>
          <a:lstStyle/>
          <a:p>
            <a:endParaRPr lang="fr-CA" noProof="0" dirty="0"/>
          </a:p>
        </p:txBody>
      </p:sp>
      <p:sp>
        <p:nvSpPr>
          <p:cNvPr id="47" name="object 47"/>
          <p:cNvSpPr/>
          <p:nvPr/>
        </p:nvSpPr>
        <p:spPr>
          <a:xfrm>
            <a:off x="0" y="1374956"/>
            <a:ext cx="473075" cy="0"/>
          </a:xfrm>
          <a:custGeom>
            <a:avLst/>
            <a:gdLst/>
            <a:ahLst/>
            <a:cxnLst/>
            <a:rect l="l" t="t" r="r" b="b"/>
            <a:pathLst>
              <a:path w="473075">
                <a:moveTo>
                  <a:pt x="0" y="0"/>
                </a:moveTo>
                <a:lnTo>
                  <a:pt x="472916" y="0"/>
                </a:lnTo>
                <a:lnTo>
                  <a:pt x="0" y="0"/>
                </a:lnTo>
              </a:path>
            </a:pathLst>
          </a:custGeom>
          <a:ln w="9448">
            <a:solidFill>
              <a:srgbClr val="71BC68"/>
            </a:solidFill>
          </a:ln>
        </p:spPr>
        <p:txBody>
          <a:bodyPr wrap="square" lIns="0" tIns="0" rIns="0" bIns="0" rtlCol="0"/>
          <a:lstStyle/>
          <a:p>
            <a:endParaRPr lang="fr-CA" noProof="0" dirty="0"/>
          </a:p>
        </p:txBody>
      </p:sp>
      <p:sp>
        <p:nvSpPr>
          <p:cNvPr id="48" name="object 48"/>
          <p:cNvSpPr/>
          <p:nvPr/>
        </p:nvSpPr>
        <p:spPr>
          <a:xfrm>
            <a:off x="1233901" y="1233951"/>
            <a:ext cx="618490" cy="617855"/>
          </a:xfrm>
          <a:custGeom>
            <a:avLst/>
            <a:gdLst/>
            <a:ahLst/>
            <a:cxnLst/>
            <a:rect l="l" t="t" r="r" b="b"/>
            <a:pathLst>
              <a:path w="618489" h="617855">
                <a:moveTo>
                  <a:pt x="617893" y="0"/>
                </a:moveTo>
                <a:lnTo>
                  <a:pt x="0" y="617842"/>
                </a:lnTo>
                <a:lnTo>
                  <a:pt x="617893" y="0"/>
                </a:lnTo>
                <a:close/>
              </a:path>
            </a:pathLst>
          </a:custGeom>
          <a:ln w="9359">
            <a:solidFill>
              <a:srgbClr val="71BC68"/>
            </a:solidFill>
          </a:ln>
        </p:spPr>
        <p:txBody>
          <a:bodyPr wrap="square" lIns="0" tIns="0" rIns="0" bIns="0" rtlCol="0"/>
          <a:lstStyle/>
          <a:p>
            <a:endParaRPr lang="fr-CA" noProof="0" dirty="0"/>
          </a:p>
        </p:txBody>
      </p:sp>
      <p:sp>
        <p:nvSpPr>
          <p:cNvPr id="49" name="object 49"/>
          <p:cNvSpPr/>
          <p:nvPr/>
        </p:nvSpPr>
        <p:spPr>
          <a:xfrm>
            <a:off x="1712414" y="1297307"/>
            <a:ext cx="0" cy="491490"/>
          </a:xfrm>
          <a:custGeom>
            <a:avLst/>
            <a:gdLst/>
            <a:ahLst/>
            <a:cxnLst/>
            <a:rect l="l" t="t" r="r" b="b"/>
            <a:pathLst>
              <a:path h="491489">
                <a:moveTo>
                  <a:pt x="0" y="491147"/>
                </a:moveTo>
                <a:lnTo>
                  <a:pt x="0" y="0"/>
                </a:lnTo>
                <a:lnTo>
                  <a:pt x="0" y="491147"/>
                </a:lnTo>
                <a:close/>
              </a:path>
            </a:pathLst>
          </a:custGeom>
          <a:ln w="9359">
            <a:solidFill>
              <a:srgbClr val="71BC68"/>
            </a:solidFill>
          </a:ln>
        </p:spPr>
        <p:txBody>
          <a:bodyPr wrap="square" lIns="0" tIns="0" rIns="0" bIns="0" rtlCol="0"/>
          <a:lstStyle/>
          <a:p>
            <a:endParaRPr lang="fr-CA" noProof="0" dirty="0"/>
          </a:p>
        </p:txBody>
      </p:sp>
      <p:sp>
        <p:nvSpPr>
          <p:cNvPr id="50" name="object 50"/>
          <p:cNvSpPr/>
          <p:nvPr/>
        </p:nvSpPr>
        <p:spPr>
          <a:xfrm>
            <a:off x="416802" y="1091764"/>
            <a:ext cx="902335" cy="902335"/>
          </a:xfrm>
          <a:custGeom>
            <a:avLst/>
            <a:gdLst/>
            <a:ahLst/>
            <a:cxnLst/>
            <a:rect l="l" t="t" r="r" b="b"/>
            <a:pathLst>
              <a:path w="902335" h="902335">
                <a:moveTo>
                  <a:pt x="0" y="0"/>
                </a:moveTo>
                <a:lnTo>
                  <a:pt x="902182" y="902220"/>
                </a:lnTo>
                <a:lnTo>
                  <a:pt x="0" y="0"/>
                </a:lnTo>
                <a:close/>
              </a:path>
            </a:pathLst>
          </a:custGeom>
          <a:ln w="9448">
            <a:solidFill>
              <a:srgbClr val="71BC68"/>
            </a:solidFill>
          </a:ln>
        </p:spPr>
        <p:txBody>
          <a:bodyPr wrap="square" lIns="0" tIns="0" rIns="0" bIns="0" rtlCol="0"/>
          <a:lstStyle/>
          <a:p>
            <a:endParaRPr lang="fr-CA" noProof="0" dirty="0"/>
          </a:p>
        </p:txBody>
      </p:sp>
      <p:sp>
        <p:nvSpPr>
          <p:cNvPr id="51" name="object 51"/>
          <p:cNvSpPr/>
          <p:nvPr/>
        </p:nvSpPr>
        <p:spPr>
          <a:xfrm>
            <a:off x="684691" y="1373313"/>
            <a:ext cx="367030" cy="0"/>
          </a:xfrm>
          <a:custGeom>
            <a:avLst/>
            <a:gdLst/>
            <a:ahLst/>
            <a:cxnLst/>
            <a:rect l="l" t="t" r="r" b="b"/>
            <a:pathLst>
              <a:path w="367030">
                <a:moveTo>
                  <a:pt x="366407" y="0"/>
                </a:moveTo>
                <a:lnTo>
                  <a:pt x="0" y="0"/>
                </a:lnTo>
                <a:lnTo>
                  <a:pt x="366407" y="0"/>
                </a:lnTo>
                <a:close/>
              </a:path>
            </a:pathLst>
          </a:custGeom>
          <a:ln w="9448">
            <a:solidFill>
              <a:srgbClr val="71BC68"/>
            </a:solidFill>
          </a:ln>
        </p:spPr>
        <p:txBody>
          <a:bodyPr wrap="square" lIns="0" tIns="0" rIns="0" bIns="0" rtlCol="0"/>
          <a:lstStyle/>
          <a:p>
            <a:endParaRPr lang="fr-CA" noProof="0" dirty="0"/>
          </a:p>
        </p:txBody>
      </p:sp>
      <p:sp>
        <p:nvSpPr>
          <p:cNvPr id="52" name="object 52"/>
          <p:cNvSpPr/>
          <p:nvPr/>
        </p:nvSpPr>
        <p:spPr>
          <a:xfrm>
            <a:off x="317069" y="1329548"/>
            <a:ext cx="426720" cy="426720"/>
          </a:xfrm>
          <a:custGeom>
            <a:avLst/>
            <a:gdLst/>
            <a:ahLst/>
            <a:cxnLst/>
            <a:rect l="l" t="t" r="r" b="b"/>
            <a:pathLst>
              <a:path w="426720" h="426719">
                <a:moveTo>
                  <a:pt x="426707" y="0"/>
                </a:moveTo>
                <a:lnTo>
                  <a:pt x="0" y="426669"/>
                </a:lnTo>
                <a:lnTo>
                  <a:pt x="426707" y="0"/>
                </a:lnTo>
                <a:close/>
              </a:path>
            </a:pathLst>
          </a:custGeom>
          <a:ln w="9359">
            <a:solidFill>
              <a:srgbClr val="71BC68"/>
            </a:solidFill>
          </a:ln>
        </p:spPr>
        <p:txBody>
          <a:bodyPr wrap="square" lIns="0" tIns="0" rIns="0" bIns="0" rtlCol="0"/>
          <a:lstStyle/>
          <a:p>
            <a:endParaRPr lang="fr-CA" noProof="0" dirty="0"/>
          </a:p>
        </p:txBody>
      </p:sp>
      <p:sp>
        <p:nvSpPr>
          <p:cNvPr id="53" name="object 53"/>
          <p:cNvSpPr/>
          <p:nvPr/>
        </p:nvSpPr>
        <p:spPr>
          <a:xfrm>
            <a:off x="3378" y="4203"/>
            <a:ext cx="2400935" cy="1727835"/>
          </a:xfrm>
          <a:custGeom>
            <a:avLst/>
            <a:gdLst/>
            <a:ahLst/>
            <a:cxnLst/>
            <a:rect l="l" t="t" r="r" b="b"/>
            <a:pathLst>
              <a:path w="2400935" h="1727835">
                <a:moveTo>
                  <a:pt x="35890" y="12103"/>
                </a:moveTo>
                <a:lnTo>
                  <a:pt x="28778" y="4991"/>
                </a:lnTo>
                <a:lnTo>
                  <a:pt x="11252" y="4991"/>
                </a:lnTo>
                <a:lnTo>
                  <a:pt x="4152" y="12103"/>
                </a:lnTo>
                <a:lnTo>
                  <a:pt x="4152" y="29629"/>
                </a:lnTo>
                <a:lnTo>
                  <a:pt x="11252" y="36741"/>
                </a:lnTo>
                <a:lnTo>
                  <a:pt x="20015" y="36741"/>
                </a:lnTo>
                <a:lnTo>
                  <a:pt x="28778" y="36741"/>
                </a:lnTo>
                <a:lnTo>
                  <a:pt x="35890" y="29629"/>
                </a:lnTo>
                <a:lnTo>
                  <a:pt x="35890" y="12103"/>
                </a:lnTo>
                <a:close/>
              </a:path>
              <a:path w="2400935" h="1727835">
                <a:moveTo>
                  <a:pt x="38049" y="685101"/>
                </a:moveTo>
                <a:lnTo>
                  <a:pt x="30695" y="677748"/>
                </a:lnTo>
                <a:lnTo>
                  <a:pt x="21640" y="677748"/>
                </a:lnTo>
                <a:lnTo>
                  <a:pt x="12585" y="677748"/>
                </a:lnTo>
                <a:lnTo>
                  <a:pt x="5232" y="685101"/>
                </a:lnTo>
                <a:lnTo>
                  <a:pt x="5232" y="703211"/>
                </a:lnTo>
                <a:lnTo>
                  <a:pt x="12585" y="710577"/>
                </a:lnTo>
                <a:lnTo>
                  <a:pt x="30695" y="710577"/>
                </a:lnTo>
                <a:lnTo>
                  <a:pt x="38049" y="703211"/>
                </a:lnTo>
                <a:lnTo>
                  <a:pt x="38049" y="685101"/>
                </a:lnTo>
                <a:close/>
              </a:path>
              <a:path w="2400935" h="1727835">
                <a:moveTo>
                  <a:pt x="40030" y="356679"/>
                </a:moveTo>
                <a:lnTo>
                  <a:pt x="38455" y="348894"/>
                </a:lnTo>
                <a:lnTo>
                  <a:pt x="34163" y="342544"/>
                </a:lnTo>
                <a:lnTo>
                  <a:pt x="27800" y="338251"/>
                </a:lnTo>
                <a:lnTo>
                  <a:pt x="20015" y="336677"/>
                </a:lnTo>
                <a:lnTo>
                  <a:pt x="12230" y="338251"/>
                </a:lnTo>
                <a:lnTo>
                  <a:pt x="5867" y="342544"/>
                </a:lnTo>
                <a:lnTo>
                  <a:pt x="1574" y="348894"/>
                </a:lnTo>
                <a:lnTo>
                  <a:pt x="0" y="356679"/>
                </a:lnTo>
                <a:lnTo>
                  <a:pt x="1574" y="364477"/>
                </a:lnTo>
                <a:lnTo>
                  <a:pt x="5867" y="370827"/>
                </a:lnTo>
                <a:lnTo>
                  <a:pt x="12230" y="375119"/>
                </a:lnTo>
                <a:lnTo>
                  <a:pt x="20015" y="376682"/>
                </a:lnTo>
                <a:lnTo>
                  <a:pt x="27800" y="375119"/>
                </a:lnTo>
                <a:lnTo>
                  <a:pt x="34163" y="370827"/>
                </a:lnTo>
                <a:lnTo>
                  <a:pt x="38455" y="364477"/>
                </a:lnTo>
                <a:lnTo>
                  <a:pt x="40030" y="356679"/>
                </a:lnTo>
                <a:close/>
              </a:path>
              <a:path w="2400935" h="1727835">
                <a:moveTo>
                  <a:pt x="374484" y="355942"/>
                </a:moveTo>
                <a:lnTo>
                  <a:pt x="373900" y="353707"/>
                </a:lnTo>
                <a:lnTo>
                  <a:pt x="372910" y="351701"/>
                </a:lnTo>
                <a:lnTo>
                  <a:pt x="370865" y="346036"/>
                </a:lnTo>
                <a:lnTo>
                  <a:pt x="365480" y="341972"/>
                </a:lnTo>
                <a:lnTo>
                  <a:pt x="352729" y="341972"/>
                </a:lnTo>
                <a:lnTo>
                  <a:pt x="347332" y="346075"/>
                </a:lnTo>
                <a:lnTo>
                  <a:pt x="345300" y="351777"/>
                </a:lnTo>
                <a:lnTo>
                  <a:pt x="344360" y="353771"/>
                </a:lnTo>
                <a:lnTo>
                  <a:pt x="343776" y="355968"/>
                </a:lnTo>
                <a:lnTo>
                  <a:pt x="343776" y="366814"/>
                </a:lnTo>
                <a:lnTo>
                  <a:pt x="350659" y="373684"/>
                </a:lnTo>
                <a:lnTo>
                  <a:pt x="359130" y="373684"/>
                </a:lnTo>
                <a:lnTo>
                  <a:pt x="367601" y="373684"/>
                </a:lnTo>
                <a:lnTo>
                  <a:pt x="374484" y="366814"/>
                </a:lnTo>
                <a:lnTo>
                  <a:pt x="374484" y="355942"/>
                </a:lnTo>
                <a:close/>
              </a:path>
              <a:path w="2400935" h="1727835">
                <a:moveTo>
                  <a:pt x="376593" y="1708226"/>
                </a:moveTo>
                <a:lnTo>
                  <a:pt x="375094" y="1700784"/>
                </a:lnTo>
                <a:lnTo>
                  <a:pt x="370992" y="1694700"/>
                </a:lnTo>
                <a:lnTo>
                  <a:pt x="364921" y="1690611"/>
                </a:lnTo>
                <a:lnTo>
                  <a:pt x="357466" y="1689100"/>
                </a:lnTo>
                <a:lnTo>
                  <a:pt x="350024" y="1690611"/>
                </a:lnTo>
                <a:lnTo>
                  <a:pt x="343941" y="1694700"/>
                </a:lnTo>
                <a:lnTo>
                  <a:pt x="339839" y="1700784"/>
                </a:lnTo>
                <a:lnTo>
                  <a:pt x="338328" y="1708226"/>
                </a:lnTo>
                <a:lnTo>
                  <a:pt x="339839" y="1715681"/>
                </a:lnTo>
                <a:lnTo>
                  <a:pt x="343941" y="1721777"/>
                </a:lnTo>
                <a:lnTo>
                  <a:pt x="350024" y="1725879"/>
                </a:lnTo>
                <a:lnTo>
                  <a:pt x="357466" y="1727377"/>
                </a:lnTo>
                <a:lnTo>
                  <a:pt x="364921" y="1725879"/>
                </a:lnTo>
                <a:lnTo>
                  <a:pt x="370992" y="1721777"/>
                </a:lnTo>
                <a:lnTo>
                  <a:pt x="375094" y="1715681"/>
                </a:lnTo>
                <a:lnTo>
                  <a:pt x="376593" y="1708226"/>
                </a:lnTo>
                <a:close/>
              </a:path>
              <a:path w="2400935" h="1727835">
                <a:moveTo>
                  <a:pt x="377545" y="694156"/>
                </a:moveTo>
                <a:lnTo>
                  <a:pt x="376097" y="686993"/>
                </a:lnTo>
                <a:lnTo>
                  <a:pt x="372148" y="681126"/>
                </a:lnTo>
                <a:lnTo>
                  <a:pt x="366293" y="677176"/>
                </a:lnTo>
                <a:lnTo>
                  <a:pt x="359117" y="675728"/>
                </a:lnTo>
                <a:lnTo>
                  <a:pt x="351955" y="677176"/>
                </a:lnTo>
                <a:lnTo>
                  <a:pt x="346087" y="681126"/>
                </a:lnTo>
                <a:lnTo>
                  <a:pt x="342138" y="686993"/>
                </a:lnTo>
                <a:lnTo>
                  <a:pt x="340690" y="694156"/>
                </a:lnTo>
                <a:lnTo>
                  <a:pt x="342138" y="701332"/>
                </a:lnTo>
                <a:lnTo>
                  <a:pt x="346087" y="707199"/>
                </a:lnTo>
                <a:lnTo>
                  <a:pt x="351955" y="711149"/>
                </a:lnTo>
                <a:lnTo>
                  <a:pt x="359117" y="712597"/>
                </a:lnTo>
                <a:lnTo>
                  <a:pt x="366293" y="711149"/>
                </a:lnTo>
                <a:lnTo>
                  <a:pt x="372148" y="707199"/>
                </a:lnTo>
                <a:lnTo>
                  <a:pt x="376097" y="701332"/>
                </a:lnTo>
                <a:lnTo>
                  <a:pt x="377545" y="694156"/>
                </a:lnTo>
                <a:close/>
              </a:path>
              <a:path w="2400935" h="1727835">
                <a:moveTo>
                  <a:pt x="379984" y="20866"/>
                </a:moveTo>
                <a:lnTo>
                  <a:pt x="378345" y="12738"/>
                </a:lnTo>
                <a:lnTo>
                  <a:pt x="373875" y="6108"/>
                </a:lnTo>
                <a:lnTo>
                  <a:pt x="367245" y="1638"/>
                </a:lnTo>
                <a:lnTo>
                  <a:pt x="359117" y="0"/>
                </a:lnTo>
                <a:lnTo>
                  <a:pt x="351002" y="1638"/>
                </a:lnTo>
                <a:lnTo>
                  <a:pt x="344373" y="6108"/>
                </a:lnTo>
                <a:lnTo>
                  <a:pt x="339890" y="12738"/>
                </a:lnTo>
                <a:lnTo>
                  <a:pt x="338251" y="20866"/>
                </a:lnTo>
                <a:lnTo>
                  <a:pt x="339890" y="28981"/>
                </a:lnTo>
                <a:lnTo>
                  <a:pt x="344373" y="35610"/>
                </a:lnTo>
                <a:lnTo>
                  <a:pt x="351002" y="40081"/>
                </a:lnTo>
                <a:lnTo>
                  <a:pt x="359117" y="41719"/>
                </a:lnTo>
                <a:lnTo>
                  <a:pt x="367245" y="40081"/>
                </a:lnTo>
                <a:lnTo>
                  <a:pt x="373875" y="35610"/>
                </a:lnTo>
                <a:lnTo>
                  <a:pt x="378345" y="28981"/>
                </a:lnTo>
                <a:lnTo>
                  <a:pt x="379984" y="20866"/>
                </a:lnTo>
                <a:close/>
              </a:path>
              <a:path w="2400935" h="1727835">
                <a:moveTo>
                  <a:pt x="709269" y="687870"/>
                </a:moveTo>
                <a:lnTo>
                  <a:pt x="702843" y="681469"/>
                </a:lnTo>
                <a:lnTo>
                  <a:pt x="687031" y="681469"/>
                </a:lnTo>
                <a:lnTo>
                  <a:pt x="680618" y="687870"/>
                </a:lnTo>
                <a:lnTo>
                  <a:pt x="680618" y="703694"/>
                </a:lnTo>
                <a:lnTo>
                  <a:pt x="687031" y="710107"/>
                </a:lnTo>
                <a:lnTo>
                  <a:pt x="694944" y="710107"/>
                </a:lnTo>
                <a:lnTo>
                  <a:pt x="702843" y="710107"/>
                </a:lnTo>
                <a:lnTo>
                  <a:pt x="709269" y="703694"/>
                </a:lnTo>
                <a:lnTo>
                  <a:pt x="709269" y="687870"/>
                </a:lnTo>
                <a:close/>
              </a:path>
              <a:path w="2400935" h="1727835">
                <a:moveTo>
                  <a:pt x="713143" y="1699107"/>
                </a:moveTo>
                <a:lnTo>
                  <a:pt x="705739" y="1691703"/>
                </a:lnTo>
                <a:lnTo>
                  <a:pt x="696607" y="1691703"/>
                </a:lnTo>
                <a:lnTo>
                  <a:pt x="687476" y="1691703"/>
                </a:lnTo>
                <a:lnTo>
                  <a:pt x="680072" y="1699107"/>
                </a:lnTo>
                <a:lnTo>
                  <a:pt x="680072" y="1717370"/>
                </a:lnTo>
                <a:lnTo>
                  <a:pt x="687476" y="1724774"/>
                </a:lnTo>
                <a:lnTo>
                  <a:pt x="705739" y="1724774"/>
                </a:lnTo>
                <a:lnTo>
                  <a:pt x="713143" y="1717370"/>
                </a:lnTo>
                <a:lnTo>
                  <a:pt x="713143" y="1699107"/>
                </a:lnTo>
                <a:close/>
              </a:path>
              <a:path w="2400935" h="1727835">
                <a:moveTo>
                  <a:pt x="713879" y="1365440"/>
                </a:moveTo>
                <a:lnTo>
                  <a:pt x="712711" y="1362049"/>
                </a:lnTo>
                <a:lnTo>
                  <a:pt x="710742" y="1359242"/>
                </a:lnTo>
                <a:lnTo>
                  <a:pt x="707428" y="1353972"/>
                </a:lnTo>
                <a:lnTo>
                  <a:pt x="701624" y="1350441"/>
                </a:lnTo>
                <a:lnTo>
                  <a:pt x="694956" y="1350441"/>
                </a:lnTo>
                <a:lnTo>
                  <a:pt x="687692" y="1351915"/>
                </a:lnTo>
                <a:lnTo>
                  <a:pt x="681748" y="1355915"/>
                </a:lnTo>
                <a:lnTo>
                  <a:pt x="677748" y="1361859"/>
                </a:lnTo>
                <a:lnTo>
                  <a:pt x="676275" y="1369123"/>
                </a:lnTo>
                <a:lnTo>
                  <a:pt x="677748" y="1376387"/>
                </a:lnTo>
                <a:lnTo>
                  <a:pt x="681748" y="1382318"/>
                </a:lnTo>
                <a:lnTo>
                  <a:pt x="687692" y="1386319"/>
                </a:lnTo>
                <a:lnTo>
                  <a:pt x="694956" y="1387792"/>
                </a:lnTo>
                <a:lnTo>
                  <a:pt x="701598" y="1387792"/>
                </a:lnTo>
                <a:lnTo>
                  <a:pt x="707390" y="1384287"/>
                </a:lnTo>
                <a:lnTo>
                  <a:pt x="710717" y="1379042"/>
                </a:lnTo>
                <a:lnTo>
                  <a:pt x="712698" y="1376235"/>
                </a:lnTo>
                <a:lnTo>
                  <a:pt x="713879" y="1372831"/>
                </a:lnTo>
                <a:lnTo>
                  <a:pt x="713879" y="1365440"/>
                </a:lnTo>
                <a:close/>
              </a:path>
              <a:path w="2400935" h="1727835">
                <a:moveTo>
                  <a:pt x="1048575" y="686155"/>
                </a:moveTo>
                <a:lnTo>
                  <a:pt x="1042085" y="679665"/>
                </a:lnTo>
                <a:lnTo>
                  <a:pt x="1034072" y="679665"/>
                </a:lnTo>
                <a:lnTo>
                  <a:pt x="1026058" y="679665"/>
                </a:lnTo>
                <a:lnTo>
                  <a:pt x="1019568" y="686155"/>
                </a:lnTo>
                <a:lnTo>
                  <a:pt x="1019568" y="702183"/>
                </a:lnTo>
                <a:lnTo>
                  <a:pt x="1026058" y="708672"/>
                </a:lnTo>
                <a:lnTo>
                  <a:pt x="1042085" y="708672"/>
                </a:lnTo>
                <a:lnTo>
                  <a:pt x="1048575" y="702183"/>
                </a:lnTo>
                <a:lnTo>
                  <a:pt x="1048575" y="686155"/>
                </a:lnTo>
                <a:close/>
              </a:path>
              <a:path w="2400935" h="1727835">
                <a:moveTo>
                  <a:pt x="1050429" y="1024242"/>
                </a:moveTo>
                <a:lnTo>
                  <a:pt x="1043101" y="1016927"/>
                </a:lnTo>
                <a:lnTo>
                  <a:pt x="1025042" y="1016927"/>
                </a:lnTo>
                <a:lnTo>
                  <a:pt x="1017714" y="1024242"/>
                </a:lnTo>
                <a:lnTo>
                  <a:pt x="1017714" y="1042327"/>
                </a:lnTo>
                <a:lnTo>
                  <a:pt x="1025042" y="1049642"/>
                </a:lnTo>
                <a:lnTo>
                  <a:pt x="1034072" y="1049642"/>
                </a:lnTo>
                <a:lnTo>
                  <a:pt x="1043101" y="1049642"/>
                </a:lnTo>
                <a:lnTo>
                  <a:pt x="1050429" y="1042327"/>
                </a:lnTo>
                <a:lnTo>
                  <a:pt x="1050429" y="1024242"/>
                </a:lnTo>
                <a:close/>
              </a:path>
              <a:path w="2400935" h="1727835">
                <a:moveTo>
                  <a:pt x="1052664" y="1708238"/>
                </a:moveTo>
                <a:lnTo>
                  <a:pt x="1051204" y="1700999"/>
                </a:lnTo>
                <a:lnTo>
                  <a:pt x="1047216" y="1695094"/>
                </a:lnTo>
                <a:lnTo>
                  <a:pt x="1041311" y="1691106"/>
                </a:lnTo>
                <a:lnTo>
                  <a:pt x="1034072" y="1689646"/>
                </a:lnTo>
                <a:lnTo>
                  <a:pt x="1026833" y="1691106"/>
                </a:lnTo>
                <a:lnTo>
                  <a:pt x="1020927" y="1695094"/>
                </a:lnTo>
                <a:lnTo>
                  <a:pt x="1016939" y="1700999"/>
                </a:lnTo>
                <a:lnTo>
                  <a:pt x="1015479" y="1708238"/>
                </a:lnTo>
                <a:lnTo>
                  <a:pt x="1016939" y="1715477"/>
                </a:lnTo>
                <a:lnTo>
                  <a:pt x="1020927" y="1721383"/>
                </a:lnTo>
                <a:lnTo>
                  <a:pt x="1026833" y="1725371"/>
                </a:lnTo>
                <a:lnTo>
                  <a:pt x="1034072" y="1726831"/>
                </a:lnTo>
                <a:lnTo>
                  <a:pt x="1041311" y="1725371"/>
                </a:lnTo>
                <a:lnTo>
                  <a:pt x="1047216" y="1721383"/>
                </a:lnTo>
                <a:lnTo>
                  <a:pt x="1051204" y="1715477"/>
                </a:lnTo>
                <a:lnTo>
                  <a:pt x="1052664" y="1708238"/>
                </a:lnTo>
                <a:close/>
              </a:path>
              <a:path w="2400935" h="1727835">
                <a:moveTo>
                  <a:pt x="1386611" y="9982"/>
                </a:moveTo>
                <a:lnTo>
                  <a:pt x="1379131" y="2501"/>
                </a:lnTo>
                <a:lnTo>
                  <a:pt x="1360690" y="2501"/>
                </a:lnTo>
                <a:lnTo>
                  <a:pt x="1353210" y="9982"/>
                </a:lnTo>
                <a:lnTo>
                  <a:pt x="1353210" y="28422"/>
                </a:lnTo>
                <a:lnTo>
                  <a:pt x="1360690" y="35902"/>
                </a:lnTo>
                <a:lnTo>
                  <a:pt x="1369910" y="35902"/>
                </a:lnTo>
                <a:lnTo>
                  <a:pt x="1379131" y="35902"/>
                </a:lnTo>
                <a:lnTo>
                  <a:pt x="1386611" y="28422"/>
                </a:lnTo>
                <a:lnTo>
                  <a:pt x="1386611" y="9982"/>
                </a:lnTo>
                <a:close/>
              </a:path>
              <a:path w="2400935" h="1727835">
                <a:moveTo>
                  <a:pt x="1386979" y="684733"/>
                </a:moveTo>
                <a:lnTo>
                  <a:pt x="1379334" y="677100"/>
                </a:lnTo>
                <a:lnTo>
                  <a:pt x="1360487" y="677100"/>
                </a:lnTo>
                <a:lnTo>
                  <a:pt x="1352842" y="684733"/>
                </a:lnTo>
                <a:lnTo>
                  <a:pt x="1352842" y="703605"/>
                </a:lnTo>
                <a:lnTo>
                  <a:pt x="1360487" y="711238"/>
                </a:lnTo>
                <a:lnTo>
                  <a:pt x="1369910" y="711238"/>
                </a:lnTo>
                <a:lnTo>
                  <a:pt x="1379334" y="711238"/>
                </a:lnTo>
                <a:lnTo>
                  <a:pt x="1386979" y="703605"/>
                </a:lnTo>
                <a:lnTo>
                  <a:pt x="1386979" y="684733"/>
                </a:lnTo>
                <a:close/>
              </a:path>
              <a:path w="2400935" h="1727835">
                <a:moveTo>
                  <a:pt x="1391259" y="1369136"/>
                </a:moveTo>
                <a:lnTo>
                  <a:pt x="1389710" y="1361452"/>
                </a:lnTo>
                <a:lnTo>
                  <a:pt x="1385481" y="1355178"/>
                </a:lnTo>
                <a:lnTo>
                  <a:pt x="1379220" y="1350949"/>
                </a:lnTo>
                <a:lnTo>
                  <a:pt x="1371536" y="1349413"/>
                </a:lnTo>
                <a:lnTo>
                  <a:pt x="1363865" y="1350949"/>
                </a:lnTo>
                <a:lnTo>
                  <a:pt x="1357604" y="1355178"/>
                </a:lnTo>
                <a:lnTo>
                  <a:pt x="1353375" y="1361452"/>
                </a:lnTo>
                <a:lnTo>
                  <a:pt x="1351813" y="1369136"/>
                </a:lnTo>
                <a:lnTo>
                  <a:pt x="1353375" y="1376807"/>
                </a:lnTo>
                <a:lnTo>
                  <a:pt x="1357604" y="1383068"/>
                </a:lnTo>
                <a:lnTo>
                  <a:pt x="1363865" y="1387297"/>
                </a:lnTo>
                <a:lnTo>
                  <a:pt x="1371536" y="1388846"/>
                </a:lnTo>
                <a:lnTo>
                  <a:pt x="1379220" y="1387297"/>
                </a:lnTo>
                <a:lnTo>
                  <a:pt x="1385481" y="1383068"/>
                </a:lnTo>
                <a:lnTo>
                  <a:pt x="1389710" y="1376807"/>
                </a:lnTo>
                <a:lnTo>
                  <a:pt x="1391259" y="1369136"/>
                </a:lnTo>
                <a:close/>
              </a:path>
              <a:path w="2400935" h="1727835">
                <a:moveTo>
                  <a:pt x="1721383" y="11480"/>
                </a:moveTo>
                <a:lnTo>
                  <a:pt x="1715109" y="5232"/>
                </a:lnTo>
                <a:lnTo>
                  <a:pt x="1699691" y="5232"/>
                </a:lnTo>
                <a:lnTo>
                  <a:pt x="1693418" y="11480"/>
                </a:lnTo>
                <a:lnTo>
                  <a:pt x="1693418" y="26936"/>
                </a:lnTo>
                <a:lnTo>
                  <a:pt x="1699691" y="33197"/>
                </a:lnTo>
                <a:lnTo>
                  <a:pt x="1707400" y="33197"/>
                </a:lnTo>
                <a:lnTo>
                  <a:pt x="1715109" y="33197"/>
                </a:lnTo>
                <a:lnTo>
                  <a:pt x="1721383" y="26936"/>
                </a:lnTo>
                <a:lnTo>
                  <a:pt x="1721383" y="11480"/>
                </a:lnTo>
                <a:close/>
              </a:path>
              <a:path w="2400935" h="1727835">
                <a:moveTo>
                  <a:pt x="1725002" y="686066"/>
                </a:moveTo>
                <a:lnTo>
                  <a:pt x="1717103" y="678180"/>
                </a:lnTo>
                <a:lnTo>
                  <a:pt x="1697697" y="678180"/>
                </a:lnTo>
                <a:lnTo>
                  <a:pt x="1689798" y="686066"/>
                </a:lnTo>
                <a:lnTo>
                  <a:pt x="1689798" y="705510"/>
                </a:lnTo>
                <a:lnTo>
                  <a:pt x="1697697" y="713397"/>
                </a:lnTo>
                <a:lnTo>
                  <a:pt x="1707400" y="713397"/>
                </a:lnTo>
                <a:lnTo>
                  <a:pt x="1717103" y="713397"/>
                </a:lnTo>
                <a:lnTo>
                  <a:pt x="1725002" y="705510"/>
                </a:lnTo>
                <a:lnTo>
                  <a:pt x="1725002" y="686066"/>
                </a:lnTo>
                <a:close/>
              </a:path>
              <a:path w="2400935" h="1727835">
                <a:moveTo>
                  <a:pt x="1725333" y="349338"/>
                </a:moveTo>
                <a:lnTo>
                  <a:pt x="1718030" y="342049"/>
                </a:lnTo>
                <a:lnTo>
                  <a:pt x="1700022" y="342049"/>
                </a:lnTo>
                <a:lnTo>
                  <a:pt x="1692706" y="349338"/>
                </a:lnTo>
                <a:lnTo>
                  <a:pt x="1692706" y="367360"/>
                </a:lnTo>
                <a:lnTo>
                  <a:pt x="1700022" y="374650"/>
                </a:lnTo>
                <a:lnTo>
                  <a:pt x="1709026" y="374650"/>
                </a:lnTo>
                <a:lnTo>
                  <a:pt x="1718030" y="374650"/>
                </a:lnTo>
                <a:lnTo>
                  <a:pt x="1725333" y="367360"/>
                </a:lnTo>
                <a:lnTo>
                  <a:pt x="1725333" y="349338"/>
                </a:lnTo>
                <a:close/>
              </a:path>
              <a:path w="2400935" h="1727835">
                <a:moveTo>
                  <a:pt x="1727657" y="1370761"/>
                </a:moveTo>
                <a:lnTo>
                  <a:pt x="1726196" y="1363510"/>
                </a:lnTo>
                <a:lnTo>
                  <a:pt x="1722208" y="1357579"/>
                </a:lnTo>
                <a:lnTo>
                  <a:pt x="1716278" y="1353591"/>
                </a:lnTo>
                <a:lnTo>
                  <a:pt x="1709026" y="1352130"/>
                </a:lnTo>
                <a:lnTo>
                  <a:pt x="1707553" y="1352130"/>
                </a:lnTo>
                <a:lnTo>
                  <a:pt x="1706118" y="1352346"/>
                </a:lnTo>
                <a:lnTo>
                  <a:pt x="1704746" y="1352677"/>
                </a:lnTo>
                <a:lnTo>
                  <a:pt x="1695869" y="1353959"/>
                </a:lnTo>
                <a:lnTo>
                  <a:pt x="1689036" y="1361541"/>
                </a:lnTo>
                <a:lnTo>
                  <a:pt x="1689036" y="1379982"/>
                </a:lnTo>
                <a:lnTo>
                  <a:pt x="1695869" y="1387551"/>
                </a:lnTo>
                <a:lnTo>
                  <a:pt x="1704746" y="1388846"/>
                </a:lnTo>
                <a:lnTo>
                  <a:pt x="1706118" y="1389164"/>
                </a:lnTo>
                <a:lnTo>
                  <a:pt x="1707553" y="1389380"/>
                </a:lnTo>
                <a:lnTo>
                  <a:pt x="1709026" y="1389380"/>
                </a:lnTo>
                <a:lnTo>
                  <a:pt x="1716278" y="1387919"/>
                </a:lnTo>
                <a:lnTo>
                  <a:pt x="1722208" y="1383931"/>
                </a:lnTo>
                <a:lnTo>
                  <a:pt x="1726196" y="1378013"/>
                </a:lnTo>
                <a:lnTo>
                  <a:pt x="1727657" y="1370761"/>
                </a:lnTo>
                <a:close/>
              </a:path>
              <a:path w="2400935" h="1727835">
                <a:moveTo>
                  <a:pt x="2060511" y="1363014"/>
                </a:moveTo>
                <a:lnTo>
                  <a:pt x="2054237" y="1356741"/>
                </a:lnTo>
                <a:lnTo>
                  <a:pt x="2046503" y="1356741"/>
                </a:lnTo>
                <a:lnTo>
                  <a:pt x="2038769" y="1356741"/>
                </a:lnTo>
                <a:lnTo>
                  <a:pt x="2032495" y="1363014"/>
                </a:lnTo>
                <a:lnTo>
                  <a:pt x="2032495" y="1378496"/>
                </a:lnTo>
                <a:lnTo>
                  <a:pt x="2038769" y="1384769"/>
                </a:lnTo>
                <a:lnTo>
                  <a:pt x="2054237" y="1384769"/>
                </a:lnTo>
                <a:lnTo>
                  <a:pt x="2060511" y="1378496"/>
                </a:lnTo>
                <a:lnTo>
                  <a:pt x="2060511" y="1363014"/>
                </a:lnTo>
                <a:close/>
              </a:path>
              <a:path w="2400935" h="1727835">
                <a:moveTo>
                  <a:pt x="2060829" y="1023747"/>
                </a:moveTo>
                <a:lnTo>
                  <a:pt x="2054390" y="1017333"/>
                </a:lnTo>
                <a:lnTo>
                  <a:pt x="2046503" y="1017333"/>
                </a:lnTo>
                <a:lnTo>
                  <a:pt x="2038604" y="1017333"/>
                </a:lnTo>
                <a:lnTo>
                  <a:pt x="2032177" y="1023747"/>
                </a:lnTo>
                <a:lnTo>
                  <a:pt x="2032177" y="1039558"/>
                </a:lnTo>
                <a:lnTo>
                  <a:pt x="2038604" y="1045972"/>
                </a:lnTo>
                <a:lnTo>
                  <a:pt x="2054390" y="1045972"/>
                </a:lnTo>
                <a:lnTo>
                  <a:pt x="2060829" y="1039558"/>
                </a:lnTo>
                <a:lnTo>
                  <a:pt x="2060829" y="1023747"/>
                </a:lnTo>
                <a:close/>
              </a:path>
              <a:path w="2400935" h="1727835">
                <a:moveTo>
                  <a:pt x="2061425" y="348462"/>
                </a:moveTo>
                <a:lnTo>
                  <a:pt x="2054745" y="341782"/>
                </a:lnTo>
                <a:lnTo>
                  <a:pt x="2046503" y="341782"/>
                </a:lnTo>
                <a:lnTo>
                  <a:pt x="2038261" y="341782"/>
                </a:lnTo>
                <a:lnTo>
                  <a:pt x="2031580" y="348462"/>
                </a:lnTo>
                <a:lnTo>
                  <a:pt x="2031580" y="364959"/>
                </a:lnTo>
                <a:lnTo>
                  <a:pt x="2038261" y="371640"/>
                </a:lnTo>
                <a:lnTo>
                  <a:pt x="2054745" y="371640"/>
                </a:lnTo>
                <a:lnTo>
                  <a:pt x="2061425" y="364959"/>
                </a:lnTo>
                <a:lnTo>
                  <a:pt x="2061425" y="348462"/>
                </a:lnTo>
                <a:close/>
              </a:path>
              <a:path w="2400935" h="1727835">
                <a:moveTo>
                  <a:pt x="2061527" y="19418"/>
                </a:moveTo>
                <a:lnTo>
                  <a:pt x="2061260" y="18046"/>
                </a:lnTo>
                <a:lnTo>
                  <a:pt x="2060879" y="16725"/>
                </a:lnTo>
                <a:lnTo>
                  <a:pt x="2059292" y="8623"/>
                </a:lnTo>
                <a:lnTo>
                  <a:pt x="2052751" y="3022"/>
                </a:lnTo>
                <a:lnTo>
                  <a:pt x="2035937" y="3022"/>
                </a:lnTo>
                <a:lnTo>
                  <a:pt x="2028685" y="10261"/>
                </a:lnTo>
                <a:lnTo>
                  <a:pt x="2028685" y="27178"/>
                </a:lnTo>
                <a:lnTo>
                  <a:pt x="2034425" y="33769"/>
                </a:lnTo>
                <a:lnTo>
                  <a:pt x="2042007" y="35128"/>
                </a:lnTo>
                <a:lnTo>
                  <a:pt x="2043430" y="35572"/>
                </a:lnTo>
                <a:lnTo>
                  <a:pt x="2044928" y="35890"/>
                </a:lnTo>
                <a:lnTo>
                  <a:pt x="2054796" y="35890"/>
                </a:lnTo>
                <a:lnTo>
                  <a:pt x="2061527" y="29159"/>
                </a:lnTo>
                <a:lnTo>
                  <a:pt x="2061527" y="19418"/>
                </a:lnTo>
                <a:close/>
              </a:path>
              <a:path w="2400935" h="1727835">
                <a:moveTo>
                  <a:pt x="2064512" y="695782"/>
                </a:moveTo>
                <a:lnTo>
                  <a:pt x="2063089" y="688784"/>
                </a:lnTo>
                <a:lnTo>
                  <a:pt x="2059228" y="683069"/>
                </a:lnTo>
                <a:lnTo>
                  <a:pt x="2053513" y="679208"/>
                </a:lnTo>
                <a:lnTo>
                  <a:pt x="2046503" y="677786"/>
                </a:lnTo>
                <a:lnTo>
                  <a:pt x="2043874" y="677786"/>
                </a:lnTo>
                <a:lnTo>
                  <a:pt x="2041385" y="678383"/>
                </a:lnTo>
                <a:lnTo>
                  <a:pt x="2039124" y="679399"/>
                </a:lnTo>
                <a:lnTo>
                  <a:pt x="2034984" y="681024"/>
                </a:lnTo>
                <a:lnTo>
                  <a:pt x="2031695" y="684301"/>
                </a:lnTo>
                <a:lnTo>
                  <a:pt x="2030095" y="688467"/>
                </a:lnTo>
                <a:lnTo>
                  <a:pt x="2029079" y="690714"/>
                </a:lnTo>
                <a:lnTo>
                  <a:pt x="2028507" y="693178"/>
                </a:lnTo>
                <a:lnTo>
                  <a:pt x="2028507" y="695782"/>
                </a:lnTo>
                <a:lnTo>
                  <a:pt x="2029917" y="702792"/>
                </a:lnTo>
                <a:lnTo>
                  <a:pt x="2033778" y="708520"/>
                </a:lnTo>
                <a:lnTo>
                  <a:pt x="2039493" y="712381"/>
                </a:lnTo>
                <a:lnTo>
                  <a:pt x="2046503" y="713790"/>
                </a:lnTo>
                <a:lnTo>
                  <a:pt x="2053513" y="712381"/>
                </a:lnTo>
                <a:lnTo>
                  <a:pt x="2059228" y="708520"/>
                </a:lnTo>
                <a:lnTo>
                  <a:pt x="2063089" y="702792"/>
                </a:lnTo>
                <a:lnTo>
                  <a:pt x="2064512" y="695782"/>
                </a:lnTo>
                <a:close/>
              </a:path>
              <a:path w="2400935" h="1727835">
                <a:moveTo>
                  <a:pt x="2399423" y="1024750"/>
                </a:moveTo>
                <a:lnTo>
                  <a:pt x="2392515" y="1017854"/>
                </a:lnTo>
                <a:lnTo>
                  <a:pt x="2383993" y="1017854"/>
                </a:lnTo>
                <a:lnTo>
                  <a:pt x="2375471" y="1017854"/>
                </a:lnTo>
                <a:lnTo>
                  <a:pt x="2368562" y="1024750"/>
                </a:lnTo>
                <a:lnTo>
                  <a:pt x="2368562" y="1041819"/>
                </a:lnTo>
                <a:lnTo>
                  <a:pt x="2375471" y="1048727"/>
                </a:lnTo>
                <a:lnTo>
                  <a:pt x="2392515" y="1048727"/>
                </a:lnTo>
                <a:lnTo>
                  <a:pt x="2399423" y="1041819"/>
                </a:lnTo>
                <a:lnTo>
                  <a:pt x="2399423" y="1024750"/>
                </a:lnTo>
                <a:close/>
              </a:path>
              <a:path w="2400935" h="1727835">
                <a:moveTo>
                  <a:pt x="2400439" y="1361668"/>
                </a:moveTo>
                <a:lnTo>
                  <a:pt x="2393073" y="1354315"/>
                </a:lnTo>
                <a:lnTo>
                  <a:pt x="2383993" y="1354315"/>
                </a:lnTo>
                <a:lnTo>
                  <a:pt x="2374912" y="1354315"/>
                </a:lnTo>
                <a:lnTo>
                  <a:pt x="2367559" y="1361668"/>
                </a:lnTo>
                <a:lnTo>
                  <a:pt x="2367559" y="1379842"/>
                </a:lnTo>
                <a:lnTo>
                  <a:pt x="2374912" y="1387195"/>
                </a:lnTo>
                <a:lnTo>
                  <a:pt x="2393073" y="1387195"/>
                </a:lnTo>
                <a:lnTo>
                  <a:pt x="2400439" y="1379842"/>
                </a:lnTo>
                <a:lnTo>
                  <a:pt x="2400439" y="1361668"/>
                </a:lnTo>
                <a:close/>
              </a:path>
            </a:pathLst>
          </a:custGeom>
          <a:solidFill>
            <a:srgbClr val="71BC68">
              <a:alpha val="17999"/>
            </a:srgbClr>
          </a:solidFill>
        </p:spPr>
        <p:txBody>
          <a:bodyPr wrap="square" lIns="0" tIns="0" rIns="0" bIns="0" rtlCol="0"/>
          <a:lstStyle/>
          <a:p>
            <a:endParaRPr lang="fr-CA" noProof="0" dirty="0"/>
          </a:p>
        </p:txBody>
      </p:sp>
      <p:sp>
        <p:nvSpPr>
          <p:cNvPr id="57" name="object 57"/>
          <p:cNvSpPr txBox="1"/>
          <p:nvPr/>
        </p:nvSpPr>
        <p:spPr>
          <a:xfrm>
            <a:off x="1367047" y="1075618"/>
            <a:ext cx="11960711" cy="1294585"/>
          </a:xfrm>
          <a:prstGeom prst="rect">
            <a:avLst/>
          </a:prstGeom>
          <a:solidFill>
            <a:srgbClr val="F4F2ED"/>
          </a:solidFill>
        </p:spPr>
        <p:txBody>
          <a:bodyPr vert="horz" wrap="square" lIns="0" tIns="17145" rIns="0" bIns="0" rtlCol="0">
            <a:spAutoFit/>
          </a:bodyPr>
          <a:lstStyle/>
          <a:p>
            <a:pPr marL="2118360" marR="518159" indent="-1589405"/>
            <a:endParaRPr lang="fr-CA" sz="1800" noProof="0" dirty="0">
              <a:solidFill>
                <a:srgbClr val="007569"/>
              </a:solidFill>
              <a:latin typeface="Calibri"/>
              <a:cs typeface="Calibri"/>
            </a:endParaRPr>
          </a:p>
          <a:p>
            <a:pPr marL="444500" marR="518159" algn="ctr">
              <a:tabLst>
                <a:tab pos="11923713" algn="l"/>
              </a:tabLst>
            </a:pPr>
            <a:r>
              <a:rPr lang="fr-CA" sz="2100" noProof="0" dirty="0">
                <a:solidFill>
                  <a:srgbClr val="007569"/>
                </a:solidFill>
                <a:latin typeface="Calibri"/>
                <a:cs typeface="Calibri"/>
              </a:rPr>
              <a:t>Dans</a:t>
            </a:r>
            <a:r>
              <a:rPr lang="fr-CA" sz="2100" spc="-45" noProof="0" dirty="0">
                <a:solidFill>
                  <a:srgbClr val="007569"/>
                </a:solidFill>
                <a:latin typeface="Calibri"/>
                <a:cs typeface="Calibri"/>
              </a:rPr>
              <a:t> </a:t>
            </a:r>
            <a:r>
              <a:rPr lang="fr-CA" sz="2100" spc="-10" noProof="0" dirty="0">
                <a:solidFill>
                  <a:srgbClr val="007569"/>
                </a:solidFill>
                <a:latin typeface="Calibri"/>
                <a:cs typeface="Calibri"/>
              </a:rPr>
              <a:t>cette</a:t>
            </a:r>
            <a:r>
              <a:rPr lang="fr-CA" sz="2100" spc="-40" noProof="0" dirty="0">
                <a:solidFill>
                  <a:srgbClr val="007569"/>
                </a:solidFill>
                <a:latin typeface="Calibri"/>
                <a:cs typeface="Calibri"/>
              </a:rPr>
              <a:t> </a:t>
            </a:r>
            <a:r>
              <a:rPr lang="fr-CA" sz="2100" noProof="0" dirty="0">
                <a:solidFill>
                  <a:srgbClr val="007569"/>
                </a:solidFill>
                <a:latin typeface="Calibri"/>
                <a:cs typeface="Calibri"/>
              </a:rPr>
              <a:t>tâche,</a:t>
            </a:r>
            <a:r>
              <a:rPr lang="fr-CA" sz="2100" spc="-35" noProof="0" dirty="0">
                <a:solidFill>
                  <a:srgbClr val="007569"/>
                </a:solidFill>
                <a:latin typeface="Calibri"/>
                <a:cs typeface="Calibri"/>
              </a:rPr>
              <a:t> </a:t>
            </a:r>
            <a:r>
              <a:rPr lang="fr-CA" sz="2100" noProof="0" dirty="0">
                <a:solidFill>
                  <a:srgbClr val="007569"/>
                </a:solidFill>
                <a:latin typeface="Calibri"/>
                <a:cs typeface="Calibri"/>
              </a:rPr>
              <a:t>vous</a:t>
            </a:r>
            <a:r>
              <a:rPr lang="fr-CA" sz="2100" spc="-45" noProof="0" dirty="0">
                <a:solidFill>
                  <a:srgbClr val="007569"/>
                </a:solidFill>
                <a:latin typeface="Calibri"/>
                <a:cs typeface="Calibri"/>
              </a:rPr>
              <a:t> </a:t>
            </a:r>
            <a:r>
              <a:rPr lang="fr-CA" sz="2100" spc="-10" noProof="0" dirty="0">
                <a:solidFill>
                  <a:srgbClr val="007569"/>
                </a:solidFill>
                <a:latin typeface="Calibri"/>
                <a:cs typeface="Calibri"/>
              </a:rPr>
              <a:t>apprendrez</a:t>
            </a:r>
            <a:r>
              <a:rPr lang="fr-CA" sz="2100" spc="-40" noProof="0" dirty="0">
                <a:solidFill>
                  <a:srgbClr val="007569"/>
                </a:solidFill>
                <a:latin typeface="Calibri"/>
                <a:cs typeface="Calibri"/>
              </a:rPr>
              <a:t> </a:t>
            </a:r>
            <a:r>
              <a:rPr lang="fr-CA" sz="2100" noProof="0" dirty="0">
                <a:solidFill>
                  <a:srgbClr val="007569"/>
                </a:solidFill>
                <a:latin typeface="Calibri"/>
                <a:cs typeface="Calibri"/>
              </a:rPr>
              <a:t>à</a:t>
            </a:r>
            <a:r>
              <a:rPr lang="fr-CA" sz="2100" spc="-45" noProof="0" dirty="0">
                <a:solidFill>
                  <a:srgbClr val="007569"/>
                </a:solidFill>
                <a:latin typeface="Calibri"/>
                <a:cs typeface="Calibri"/>
              </a:rPr>
              <a:t> </a:t>
            </a:r>
            <a:r>
              <a:rPr lang="fr-CA" sz="2100" spc="-20" noProof="0" dirty="0">
                <a:solidFill>
                  <a:srgbClr val="007569"/>
                </a:solidFill>
                <a:latin typeface="Calibri"/>
                <a:cs typeface="Calibri"/>
              </a:rPr>
              <a:t>communiquer,</a:t>
            </a:r>
            <a:r>
              <a:rPr lang="fr-CA" sz="2100" spc="-40" noProof="0" dirty="0">
                <a:solidFill>
                  <a:srgbClr val="007569"/>
                </a:solidFill>
                <a:latin typeface="Calibri"/>
                <a:cs typeface="Calibri"/>
              </a:rPr>
              <a:t> </a:t>
            </a:r>
            <a:r>
              <a:rPr lang="fr-CA" sz="2100" spc="-10" noProof="0" dirty="0">
                <a:solidFill>
                  <a:srgbClr val="007569"/>
                </a:solidFill>
                <a:latin typeface="Calibri"/>
                <a:cs typeface="Calibri"/>
              </a:rPr>
              <a:t>oralement</a:t>
            </a:r>
            <a:r>
              <a:rPr lang="fr-CA" sz="2100" spc="-40" noProof="0" dirty="0">
                <a:solidFill>
                  <a:srgbClr val="007569"/>
                </a:solidFill>
                <a:latin typeface="Calibri"/>
                <a:cs typeface="Calibri"/>
              </a:rPr>
              <a:t> </a:t>
            </a:r>
            <a:r>
              <a:rPr lang="fr-CA" sz="2100" noProof="0" dirty="0">
                <a:solidFill>
                  <a:srgbClr val="007569"/>
                </a:solidFill>
                <a:latin typeface="Calibri"/>
                <a:cs typeface="Calibri"/>
              </a:rPr>
              <a:t>et</a:t>
            </a:r>
            <a:r>
              <a:rPr lang="fr-CA" sz="2100" spc="-45" noProof="0" dirty="0">
                <a:solidFill>
                  <a:srgbClr val="007569"/>
                </a:solidFill>
                <a:latin typeface="Calibri"/>
                <a:cs typeface="Calibri"/>
              </a:rPr>
              <a:t> </a:t>
            </a:r>
            <a:r>
              <a:rPr lang="fr-CA" sz="2100" noProof="0" dirty="0">
                <a:solidFill>
                  <a:srgbClr val="007569"/>
                </a:solidFill>
                <a:latin typeface="Calibri"/>
                <a:cs typeface="Calibri"/>
              </a:rPr>
              <a:t>par</a:t>
            </a:r>
            <a:r>
              <a:rPr lang="fr-CA" sz="2100" spc="-40" noProof="0" dirty="0">
                <a:solidFill>
                  <a:srgbClr val="007569"/>
                </a:solidFill>
                <a:latin typeface="Calibri"/>
                <a:cs typeface="Calibri"/>
              </a:rPr>
              <a:t> </a:t>
            </a:r>
            <a:r>
              <a:rPr lang="fr-CA" sz="2100" noProof="0" dirty="0">
                <a:solidFill>
                  <a:srgbClr val="007569"/>
                </a:solidFill>
                <a:latin typeface="Calibri"/>
                <a:cs typeface="Calibri"/>
              </a:rPr>
              <a:t>écrit,</a:t>
            </a:r>
            <a:r>
              <a:rPr lang="fr-CA" sz="2100" spc="-35" noProof="0" dirty="0">
                <a:solidFill>
                  <a:srgbClr val="007569"/>
                </a:solidFill>
                <a:latin typeface="Calibri"/>
                <a:cs typeface="Calibri"/>
              </a:rPr>
              <a:t> </a:t>
            </a:r>
            <a:r>
              <a:rPr lang="fr-CA" sz="2100" noProof="0" dirty="0">
                <a:solidFill>
                  <a:srgbClr val="007569"/>
                </a:solidFill>
                <a:latin typeface="Calibri"/>
                <a:cs typeface="Calibri"/>
              </a:rPr>
              <a:t>avec</a:t>
            </a:r>
            <a:r>
              <a:rPr lang="fr-CA" sz="2100" spc="-40" noProof="0" dirty="0">
                <a:solidFill>
                  <a:srgbClr val="007569"/>
                </a:solidFill>
                <a:latin typeface="Calibri"/>
                <a:cs typeface="Calibri"/>
              </a:rPr>
              <a:t> </a:t>
            </a:r>
            <a:r>
              <a:rPr lang="fr-CA" sz="2100" noProof="0" dirty="0">
                <a:solidFill>
                  <a:srgbClr val="007569"/>
                </a:solidFill>
                <a:latin typeface="Calibri"/>
                <a:cs typeface="Calibri"/>
              </a:rPr>
              <a:t>vos</a:t>
            </a:r>
            <a:r>
              <a:rPr lang="fr-CA" sz="2100" spc="-40" noProof="0" dirty="0">
                <a:solidFill>
                  <a:srgbClr val="007569"/>
                </a:solidFill>
                <a:latin typeface="Calibri"/>
                <a:cs typeface="Calibri"/>
              </a:rPr>
              <a:t> </a:t>
            </a:r>
            <a:r>
              <a:rPr lang="fr-CA" sz="2100" spc="-10" noProof="0" dirty="0">
                <a:solidFill>
                  <a:srgbClr val="007569"/>
                </a:solidFill>
                <a:latin typeface="Calibri"/>
                <a:cs typeface="Calibri"/>
              </a:rPr>
              <a:t>collègues</a:t>
            </a:r>
            <a:r>
              <a:rPr lang="fr-CA" sz="2100" spc="-45" noProof="0" dirty="0">
                <a:solidFill>
                  <a:srgbClr val="007569"/>
                </a:solidFill>
                <a:latin typeface="Calibri"/>
                <a:cs typeface="Calibri"/>
              </a:rPr>
              <a:t> </a:t>
            </a:r>
            <a:r>
              <a:rPr lang="fr-CA" sz="2100" noProof="0" dirty="0">
                <a:solidFill>
                  <a:srgbClr val="007569"/>
                </a:solidFill>
                <a:latin typeface="Calibri"/>
                <a:cs typeface="Calibri"/>
              </a:rPr>
              <a:t>et</a:t>
            </a:r>
            <a:r>
              <a:rPr lang="fr-CA" sz="2100" spc="-45" noProof="0" dirty="0">
                <a:solidFill>
                  <a:srgbClr val="007569"/>
                </a:solidFill>
                <a:latin typeface="Calibri"/>
                <a:cs typeface="Calibri"/>
              </a:rPr>
              <a:t> </a:t>
            </a:r>
            <a:r>
              <a:rPr lang="fr-CA" sz="2100" noProof="0" dirty="0">
                <a:solidFill>
                  <a:srgbClr val="007569"/>
                </a:solidFill>
                <a:latin typeface="Calibri"/>
                <a:cs typeface="Calibri"/>
              </a:rPr>
              <a:t>vos</a:t>
            </a:r>
            <a:r>
              <a:rPr lang="fr-CA" sz="2100" spc="-40" dirty="0">
                <a:solidFill>
                  <a:srgbClr val="007569"/>
                </a:solidFill>
                <a:latin typeface="Calibri"/>
                <a:cs typeface="Calibri"/>
              </a:rPr>
              <a:t> </a:t>
            </a:r>
            <a:r>
              <a:rPr lang="fr-CA" sz="2100" spc="-10" noProof="0" dirty="0">
                <a:solidFill>
                  <a:srgbClr val="007569"/>
                </a:solidFill>
                <a:latin typeface="Calibri"/>
                <a:cs typeface="Calibri"/>
              </a:rPr>
              <a:t>supérieures</a:t>
            </a:r>
            <a:r>
              <a:rPr lang="fr-CA" sz="2100" spc="-45" noProof="0" dirty="0">
                <a:solidFill>
                  <a:srgbClr val="007569"/>
                </a:solidFill>
                <a:latin typeface="Calibri"/>
                <a:cs typeface="Calibri"/>
              </a:rPr>
              <a:t> </a:t>
            </a:r>
            <a:r>
              <a:rPr lang="fr-CA" sz="2100" spc="-25" noProof="0" dirty="0">
                <a:solidFill>
                  <a:srgbClr val="007569"/>
                </a:solidFill>
                <a:latin typeface="Calibri"/>
                <a:cs typeface="Calibri"/>
              </a:rPr>
              <a:t>et </a:t>
            </a:r>
            <a:r>
              <a:rPr lang="fr-CA" sz="2100" spc="-10" noProof="0" dirty="0">
                <a:solidFill>
                  <a:srgbClr val="007569"/>
                </a:solidFill>
                <a:latin typeface="Calibri"/>
                <a:cs typeface="Calibri"/>
              </a:rPr>
              <a:t>supérieurs</a:t>
            </a:r>
            <a:r>
              <a:rPr lang="fr-CA" sz="2100" spc="-40" noProof="0" dirty="0">
                <a:solidFill>
                  <a:srgbClr val="007569"/>
                </a:solidFill>
                <a:latin typeface="Calibri"/>
                <a:cs typeface="Calibri"/>
              </a:rPr>
              <a:t> </a:t>
            </a:r>
            <a:r>
              <a:rPr lang="fr-CA" sz="2100" noProof="0" dirty="0">
                <a:solidFill>
                  <a:srgbClr val="007569"/>
                </a:solidFill>
                <a:latin typeface="Calibri"/>
                <a:cs typeface="Calibri"/>
              </a:rPr>
              <a:t>pour</a:t>
            </a:r>
            <a:r>
              <a:rPr lang="fr-CA" sz="2100" spc="-30" noProof="0" dirty="0">
                <a:solidFill>
                  <a:srgbClr val="007569"/>
                </a:solidFill>
                <a:latin typeface="Calibri"/>
                <a:cs typeface="Calibri"/>
              </a:rPr>
              <a:t> </a:t>
            </a:r>
            <a:r>
              <a:rPr lang="fr-CA" sz="2100" spc="-10" noProof="0" dirty="0">
                <a:solidFill>
                  <a:srgbClr val="007569"/>
                </a:solidFill>
                <a:latin typeface="Calibri"/>
                <a:cs typeface="Calibri"/>
              </a:rPr>
              <a:t>comprendre</a:t>
            </a:r>
            <a:r>
              <a:rPr lang="fr-CA" sz="2100" spc="-30" noProof="0" dirty="0">
                <a:solidFill>
                  <a:srgbClr val="007569"/>
                </a:solidFill>
                <a:latin typeface="Calibri"/>
                <a:cs typeface="Calibri"/>
              </a:rPr>
              <a:t> </a:t>
            </a:r>
            <a:r>
              <a:rPr lang="fr-CA" sz="2100" noProof="0" dirty="0">
                <a:solidFill>
                  <a:srgbClr val="007569"/>
                </a:solidFill>
                <a:latin typeface="Calibri"/>
                <a:cs typeface="Calibri"/>
              </a:rPr>
              <a:t>vos</a:t>
            </a:r>
            <a:r>
              <a:rPr lang="fr-CA" sz="2100" spc="-35" noProof="0" dirty="0">
                <a:solidFill>
                  <a:srgbClr val="007569"/>
                </a:solidFill>
                <a:latin typeface="Calibri"/>
                <a:cs typeface="Calibri"/>
              </a:rPr>
              <a:t> </a:t>
            </a:r>
            <a:r>
              <a:rPr lang="fr-CA" sz="2100" noProof="0" dirty="0">
                <a:solidFill>
                  <a:srgbClr val="007569"/>
                </a:solidFill>
                <a:latin typeface="Calibri"/>
                <a:cs typeface="Calibri"/>
              </a:rPr>
              <a:t>tâches</a:t>
            </a:r>
            <a:r>
              <a:rPr lang="fr-CA" sz="2100" spc="-35" noProof="0" dirty="0">
                <a:solidFill>
                  <a:srgbClr val="007569"/>
                </a:solidFill>
                <a:latin typeface="Calibri"/>
                <a:cs typeface="Calibri"/>
              </a:rPr>
              <a:t> </a:t>
            </a:r>
            <a:r>
              <a:rPr lang="fr-CA" sz="2100" spc="-20" noProof="0" dirty="0">
                <a:solidFill>
                  <a:srgbClr val="007569"/>
                </a:solidFill>
                <a:latin typeface="Calibri"/>
                <a:cs typeface="Calibri"/>
              </a:rPr>
              <a:t>professionnelles</a:t>
            </a:r>
            <a:r>
              <a:rPr lang="fr-CA" sz="2100" spc="-35" noProof="0" dirty="0">
                <a:solidFill>
                  <a:srgbClr val="007569"/>
                </a:solidFill>
                <a:latin typeface="Calibri"/>
                <a:cs typeface="Calibri"/>
              </a:rPr>
              <a:t> </a:t>
            </a:r>
            <a:r>
              <a:rPr lang="fr-CA" sz="2100" noProof="0" dirty="0">
                <a:solidFill>
                  <a:srgbClr val="007569"/>
                </a:solidFill>
                <a:latin typeface="Calibri"/>
                <a:cs typeface="Calibri"/>
              </a:rPr>
              <a:t>dans</a:t>
            </a:r>
            <a:r>
              <a:rPr lang="fr-CA" sz="2100" spc="-35" noProof="0" dirty="0">
                <a:solidFill>
                  <a:srgbClr val="007569"/>
                </a:solidFill>
                <a:latin typeface="Calibri"/>
                <a:cs typeface="Calibri"/>
              </a:rPr>
              <a:t> </a:t>
            </a:r>
            <a:r>
              <a:rPr lang="fr-CA" sz="2100" noProof="0" dirty="0">
                <a:solidFill>
                  <a:srgbClr val="007569"/>
                </a:solidFill>
                <a:latin typeface="Calibri"/>
                <a:cs typeface="Calibri"/>
              </a:rPr>
              <a:t>un</a:t>
            </a:r>
            <a:r>
              <a:rPr lang="fr-CA" sz="2100" spc="-35" noProof="0" dirty="0">
                <a:solidFill>
                  <a:srgbClr val="007569"/>
                </a:solidFill>
                <a:latin typeface="Calibri"/>
                <a:cs typeface="Calibri"/>
              </a:rPr>
              <a:t> </a:t>
            </a:r>
            <a:r>
              <a:rPr lang="fr-CA" sz="2100" noProof="0" dirty="0">
                <a:solidFill>
                  <a:srgbClr val="007569"/>
                </a:solidFill>
                <a:latin typeface="Calibri"/>
                <a:cs typeface="Calibri"/>
              </a:rPr>
              <a:t>nouvel</a:t>
            </a:r>
            <a:r>
              <a:rPr lang="fr-CA" sz="2100" spc="-40" noProof="0" dirty="0">
                <a:solidFill>
                  <a:srgbClr val="007569"/>
                </a:solidFill>
                <a:latin typeface="Calibri"/>
                <a:cs typeface="Calibri"/>
              </a:rPr>
              <a:t> </a:t>
            </a:r>
            <a:r>
              <a:rPr lang="fr-CA" sz="2100" spc="-10" noProof="0" dirty="0">
                <a:solidFill>
                  <a:srgbClr val="007569"/>
                </a:solidFill>
                <a:latin typeface="Calibri"/>
                <a:cs typeface="Calibri"/>
              </a:rPr>
              <a:t>emploi.</a:t>
            </a:r>
          </a:p>
          <a:p>
            <a:pPr marL="2118360" marR="518159" indent="-1589405">
              <a:spcBef>
                <a:spcPts val="600"/>
              </a:spcBef>
              <a:spcAft>
                <a:spcPts val="600"/>
              </a:spcAft>
            </a:pPr>
            <a:endParaRPr lang="fr-CA" sz="1800" noProof="0" dirty="0">
              <a:latin typeface="Calibri"/>
              <a:cs typeface="Calibri"/>
            </a:endParaRPr>
          </a:p>
        </p:txBody>
      </p:sp>
      <p:sp>
        <p:nvSpPr>
          <p:cNvPr id="59" name="object 59"/>
          <p:cNvSpPr/>
          <p:nvPr/>
        </p:nvSpPr>
        <p:spPr>
          <a:xfrm>
            <a:off x="1377594" y="2980595"/>
            <a:ext cx="6965667" cy="4387472"/>
          </a:xfrm>
          <a:custGeom>
            <a:avLst/>
            <a:gdLst/>
            <a:ahLst/>
            <a:cxnLst/>
            <a:rect l="l" t="t" r="r" b="b"/>
            <a:pathLst>
              <a:path w="7215505" h="4335145">
                <a:moveTo>
                  <a:pt x="0" y="4334903"/>
                </a:moveTo>
                <a:lnTo>
                  <a:pt x="7215416" y="4334903"/>
                </a:lnTo>
                <a:lnTo>
                  <a:pt x="7215416" y="0"/>
                </a:lnTo>
                <a:lnTo>
                  <a:pt x="0" y="0"/>
                </a:lnTo>
                <a:lnTo>
                  <a:pt x="0" y="4334903"/>
                </a:lnTo>
                <a:close/>
              </a:path>
            </a:pathLst>
          </a:custGeom>
          <a:solidFill>
            <a:srgbClr val="F4F2ED"/>
          </a:solidFill>
        </p:spPr>
        <p:txBody>
          <a:bodyPr wrap="square" lIns="0" tIns="0" rIns="0" bIns="0" rtlCol="0"/>
          <a:lstStyle/>
          <a:p>
            <a:endParaRPr lang="fr-CA" noProof="0" dirty="0"/>
          </a:p>
        </p:txBody>
      </p:sp>
      <p:sp>
        <p:nvSpPr>
          <p:cNvPr id="61" name="object 61"/>
          <p:cNvSpPr txBox="1">
            <a:spLocks noGrp="1"/>
          </p:cNvSpPr>
          <p:nvPr>
            <p:ph type="body" idx="1"/>
          </p:nvPr>
        </p:nvSpPr>
        <p:spPr>
          <a:xfrm>
            <a:off x="1802131" y="3048000"/>
            <a:ext cx="6275069" cy="4304383"/>
          </a:xfrm>
          <a:prstGeom prst="rect">
            <a:avLst/>
          </a:prstGeom>
        </p:spPr>
        <p:txBody>
          <a:bodyPr vert="horz" wrap="square" lIns="0" tIns="28575" rIns="0" bIns="0" rtlCol="0">
            <a:spAutoFit/>
          </a:bodyPr>
          <a:lstStyle/>
          <a:p>
            <a:pPr marL="12700">
              <a:lnSpc>
                <a:spcPct val="100000"/>
              </a:lnSpc>
              <a:spcBef>
                <a:spcPts val="225"/>
              </a:spcBef>
            </a:pPr>
            <a:r>
              <a:rPr lang="fr-CA" noProof="0" dirty="0"/>
              <a:t>Compréhension</a:t>
            </a:r>
            <a:r>
              <a:rPr lang="fr-CA" spc="-25" noProof="0" dirty="0"/>
              <a:t> </a:t>
            </a:r>
            <a:r>
              <a:rPr lang="fr-CA" noProof="0" dirty="0"/>
              <a:t>et</a:t>
            </a:r>
            <a:r>
              <a:rPr lang="fr-CA" spc="-25" noProof="0" dirty="0"/>
              <a:t> </a:t>
            </a:r>
            <a:r>
              <a:rPr lang="fr-CA" noProof="0" dirty="0"/>
              <a:t>production</a:t>
            </a:r>
            <a:r>
              <a:rPr lang="fr-CA" spc="-25" noProof="0" dirty="0"/>
              <a:t> </a:t>
            </a:r>
            <a:r>
              <a:rPr lang="fr-CA" noProof="0" dirty="0"/>
              <a:t>orale </a:t>
            </a:r>
            <a:r>
              <a:rPr lang="fr-CA" spc="360" noProof="0" dirty="0"/>
              <a:t> </a:t>
            </a:r>
            <a:r>
              <a:rPr lang="fr-CA" noProof="0" dirty="0"/>
              <a:t>̶</a:t>
            </a:r>
            <a:r>
              <a:rPr lang="fr-CA" spc="360" noProof="0" dirty="0"/>
              <a:t> </a:t>
            </a:r>
            <a:r>
              <a:rPr lang="fr-CA" noProof="0" dirty="0"/>
              <a:t>niveau</a:t>
            </a:r>
            <a:r>
              <a:rPr lang="fr-CA" spc="-25" noProof="0" dirty="0"/>
              <a:t> </a:t>
            </a:r>
            <a:r>
              <a:rPr lang="fr-CA" spc="-50" noProof="0" dirty="0"/>
              <a:t>8</a:t>
            </a:r>
          </a:p>
          <a:p>
            <a:pPr marL="400050" marR="697865" indent="-285750">
              <a:lnSpc>
                <a:spcPts val="2000"/>
              </a:lnSpc>
              <a:spcBef>
                <a:spcPts val="330"/>
              </a:spcBef>
              <a:buFont typeface="Arial" panose="020B0604020202020204" pitchFamily="34" charset="0"/>
              <a:buChar char="•"/>
            </a:pPr>
            <a:r>
              <a:rPr lang="fr-CA" b="0" noProof="0" dirty="0">
                <a:solidFill>
                  <a:srgbClr val="231F20"/>
                </a:solidFill>
                <a:latin typeface="Calibri"/>
                <a:cs typeface="Calibri"/>
              </a:rPr>
              <a:t>Dialoguer</a:t>
            </a:r>
            <a:r>
              <a:rPr lang="fr-CA" b="0" spc="-40" noProof="0" dirty="0">
                <a:solidFill>
                  <a:srgbClr val="231F20"/>
                </a:solidFill>
                <a:latin typeface="Calibri"/>
                <a:cs typeface="Calibri"/>
              </a:rPr>
              <a:t> </a:t>
            </a:r>
            <a:r>
              <a:rPr lang="fr-CA" b="0" noProof="0" dirty="0">
                <a:solidFill>
                  <a:srgbClr val="231F20"/>
                </a:solidFill>
                <a:latin typeface="Calibri"/>
                <a:cs typeface="Calibri"/>
              </a:rPr>
              <a:t>avec</a:t>
            </a:r>
            <a:r>
              <a:rPr lang="fr-CA" b="0" spc="-40" noProof="0" dirty="0">
                <a:solidFill>
                  <a:srgbClr val="231F20"/>
                </a:solidFill>
                <a:latin typeface="Calibri"/>
                <a:cs typeface="Calibri"/>
              </a:rPr>
              <a:t> </a:t>
            </a:r>
            <a:r>
              <a:rPr lang="fr-CA" b="0" noProof="0" dirty="0">
                <a:solidFill>
                  <a:srgbClr val="231F20"/>
                </a:solidFill>
                <a:latin typeface="Calibri"/>
                <a:cs typeface="Calibri"/>
              </a:rPr>
              <a:t>ses</a:t>
            </a:r>
            <a:r>
              <a:rPr lang="fr-CA" b="0" spc="-40" noProof="0" dirty="0">
                <a:solidFill>
                  <a:srgbClr val="231F20"/>
                </a:solidFill>
                <a:latin typeface="Calibri"/>
                <a:cs typeface="Calibri"/>
              </a:rPr>
              <a:t> </a:t>
            </a:r>
            <a:r>
              <a:rPr lang="fr-CA" b="0" spc="-10" noProof="0" dirty="0">
                <a:solidFill>
                  <a:srgbClr val="231F20"/>
                </a:solidFill>
                <a:latin typeface="Calibri"/>
                <a:cs typeface="Calibri"/>
              </a:rPr>
              <a:t>supérieures</a:t>
            </a:r>
            <a:r>
              <a:rPr lang="fr-CA" b="0" spc="-40" noProof="0" dirty="0">
                <a:solidFill>
                  <a:srgbClr val="231F20"/>
                </a:solidFill>
                <a:latin typeface="Calibri"/>
                <a:cs typeface="Calibri"/>
              </a:rPr>
              <a:t> </a:t>
            </a:r>
            <a:r>
              <a:rPr lang="fr-CA" b="0" noProof="0" dirty="0">
                <a:solidFill>
                  <a:srgbClr val="231F20"/>
                </a:solidFill>
                <a:latin typeface="Calibri"/>
                <a:cs typeface="Calibri"/>
              </a:rPr>
              <a:t>et</a:t>
            </a:r>
            <a:r>
              <a:rPr lang="fr-CA" b="0" spc="-45" noProof="0" dirty="0">
                <a:solidFill>
                  <a:srgbClr val="231F20"/>
                </a:solidFill>
                <a:latin typeface="Calibri"/>
                <a:cs typeface="Calibri"/>
              </a:rPr>
              <a:t> </a:t>
            </a:r>
            <a:r>
              <a:rPr lang="fr-CA" b="0" spc="-10" noProof="0" dirty="0">
                <a:solidFill>
                  <a:srgbClr val="231F20"/>
                </a:solidFill>
                <a:latin typeface="Calibri"/>
                <a:cs typeface="Calibri"/>
              </a:rPr>
              <a:t>supérieurs</a:t>
            </a:r>
            <a:r>
              <a:rPr lang="fr-CA" b="0" spc="-40" noProof="0" dirty="0">
                <a:solidFill>
                  <a:srgbClr val="231F20"/>
                </a:solidFill>
                <a:latin typeface="Calibri"/>
                <a:cs typeface="Calibri"/>
              </a:rPr>
              <a:t> </a:t>
            </a:r>
            <a:r>
              <a:rPr lang="fr-CA" b="0" noProof="0" dirty="0">
                <a:solidFill>
                  <a:srgbClr val="231F20"/>
                </a:solidFill>
                <a:latin typeface="Calibri"/>
                <a:cs typeface="Calibri"/>
              </a:rPr>
              <a:t>pour obtenir</a:t>
            </a:r>
            <a:r>
              <a:rPr lang="fr-CA" b="0" spc="-35" noProof="0" dirty="0">
                <a:solidFill>
                  <a:srgbClr val="231F20"/>
                </a:solidFill>
                <a:latin typeface="Calibri"/>
                <a:cs typeface="Calibri"/>
              </a:rPr>
              <a:t> </a:t>
            </a:r>
            <a:r>
              <a:rPr lang="fr-CA" b="0" spc="-25" noProof="0" dirty="0">
                <a:solidFill>
                  <a:srgbClr val="231F20"/>
                </a:solidFill>
                <a:latin typeface="Calibri"/>
                <a:cs typeface="Calibri"/>
              </a:rPr>
              <a:t>des </a:t>
            </a:r>
            <a:r>
              <a:rPr lang="fr-CA" b="0" spc="-10" noProof="0" dirty="0">
                <a:solidFill>
                  <a:srgbClr val="231F20"/>
                </a:solidFill>
                <a:latin typeface="Calibri"/>
                <a:cs typeface="Calibri"/>
              </a:rPr>
              <a:t>informations</a:t>
            </a:r>
            <a:r>
              <a:rPr lang="fr-CA" b="0" spc="-35" noProof="0" dirty="0">
                <a:solidFill>
                  <a:srgbClr val="231F20"/>
                </a:solidFill>
                <a:latin typeface="Calibri"/>
                <a:cs typeface="Calibri"/>
              </a:rPr>
              <a:t> </a:t>
            </a:r>
            <a:r>
              <a:rPr lang="fr-CA" b="0" spc="-10" noProof="0" dirty="0">
                <a:solidFill>
                  <a:srgbClr val="231F20"/>
                </a:solidFill>
                <a:latin typeface="Calibri"/>
                <a:cs typeface="Calibri"/>
              </a:rPr>
              <a:t>détaillées</a:t>
            </a:r>
            <a:r>
              <a:rPr lang="fr-CA" b="0" spc="-35" noProof="0" dirty="0">
                <a:solidFill>
                  <a:srgbClr val="231F20"/>
                </a:solidFill>
                <a:latin typeface="Calibri"/>
                <a:cs typeface="Calibri"/>
              </a:rPr>
              <a:t> </a:t>
            </a:r>
            <a:r>
              <a:rPr lang="fr-CA" b="0" noProof="0" dirty="0">
                <a:solidFill>
                  <a:srgbClr val="231F20"/>
                </a:solidFill>
                <a:latin typeface="Calibri"/>
                <a:cs typeface="Calibri"/>
              </a:rPr>
              <a:t>sur</a:t>
            </a:r>
            <a:r>
              <a:rPr lang="fr-CA" b="0" spc="-25" noProof="0" dirty="0">
                <a:solidFill>
                  <a:srgbClr val="231F20"/>
                </a:solidFill>
                <a:latin typeface="Calibri"/>
                <a:cs typeface="Calibri"/>
              </a:rPr>
              <a:t> </a:t>
            </a:r>
            <a:r>
              <a:rPr lang="fr-CA" b="0" noProof="0" dirty="0">
                <a:solidFill>
                  <a:srgbClr val="231F20"/>
                </a:solidFill>
                <a:latin typeface="Calibri"/>
                <a:cs typeface="Calibri"/>
              </a:rPr>
              <a:t>des</a:t>
            </a:r>
            <a:r>
              <a:rPr lang="fr-CA" b="0" spc="-35" noProof="0" dirty="0">
                <a:solidFill>
                  <a:srgbClr val="231F20"/>
                </a:solidFill>
                <a:latin typeface="Calibri"/>
                <a:cs typeface="Calibri"/>
              </a:rPr>
              <a:t> </a:t>
            </a:r>
            <a:r>
              <a:rPr lang="fr-CA" b="0" noProof="0" dirty="0">
                <a:solidFill>
                  <a:srgbClr val="231F20"/>
                </a:solidFill>
                <a:latin typeface="Calibri"/>
                <a:cs typeface="Calibri"/>
              </a:rPr>
              <a:t>tâches</a:t>
            </a:r>
            <a:r>
              <a:rPr lang="fr-CA" b="0" spc="-35" noProof="0" dirty="0">
                <a:solidFill>
                  <a:srgbClr val="231F20"/>
                </a:solidFill>
                <a:latin typeface="Calibri"/>
                <a:cs typeface="Calibri"/>
              </a:rPr>
              <a:t> </a:t>
            </a:r>
            <a:r>
              <a:rPr lang="fr-CA" b="0" spc="-10" noProof="0" dirty="0">
                <a:solidFill>
                  <a:srgbClr val="231F20"/>
                </a:solidFill>
                <a:latin typeface="Calibri"/>
                <a:cs typeface="Calibri"/>
              </a:rPr>
              <a:t>professionnelles.</a:t>
            </a:r>
          </a:p>
          <a:p>
            <a:pPr marL="400050" marR="358775" indent="-285750">
              <a:lnSpc>
                <a:spcPts val="2000"/>
              </a:lnSpc>
              <a:spcBef>
                <a:spcPts val="290"/>
              </a:spcBef>
              <a:buFont typeface="Arial" panose="020B0604020202020204" pitchFamily="34" charset="0"/>
              <a:buChar char="•"/>
            </a:pPr>
            <a:r>
              <a:rPr lang="fr-CA" b="0" noProof="0" dirty="0">
                <a:solidFill>
                  <a:srgbClr val="231F20"/>
                </a:solidFill>
                <a:latin typeface="Calibri"/>
                <a:cs typeface="Calibri"/>
              </a:rPr>
              <a:t>Décrire</a:t>
            </a:r>
            <a:r>
              <a:rPr lang="fr-CA" b="0" spc="-45" noProof="0" dirty="0">
                <a:solidFill>
                  <a:srgbClr val="231F20"/>
                </a:solidFill>
                <a:latin typeface="Calibri"/>
                <a:cs typeface="Calibri"/>
              </a:rPr>
              <a:t> </a:t>
            </a:r>
            <a:r>
              <a:rPr lang="fr-CA" b="0" noProof="0" dirty="0">
                <a:solidFill>
                  <a:srgbClr val="231F20"/>
                </a:solidFill>
                <a:latin typeface="Calibri"/>
                <a:cs typeface="Calibri"/>
              </a:rPr>
              <a:t>de</a:t>
            </a:r>
            <a:r>
              <a:rPr lang="fr-CA" b="0" spc="-45" noProof="0" dirty="0">
                <a:solidFill>
                  <a:srgbClr val="231F20"/>
                </a:solidFill>
                <a:latin typeface="Calibri"/>
                <a:cs typeface="Calibri"/>
              </a:rPr>
              <a:t> </a:t>
            </a:r>
            <a:r>
              <a:rPr lang="fr-CA" b="0" noProof="0" dirty="0">
                <a:solidFill>
                  <a:srgbClr val="231F20"/>
                </a:solidFill>
                <a:latin typeface="Calibri"/>
                <a:cs typeface="Calibri"/>
              </a:rPr>
              <a:t>manière</a:t>
            </a:r>
            <a:r>
              <a:rPr lang="fr-CA" b="0" spc="-45" noProof="0" dirty="0">
                <a:solidFill>
                  <a:srgbClr val="231F20"/>
                </a:solidFill>
                <a:latin typeface="Calibri"/>
                <a:cs typeface="Calibri"/>
              </a:rPr>
              <a:t> </a:t>
            </a:r>
            <a:r>
              <a:rPr lang="fr-CA" b="0" noProof="0" dirty="0">
                <a:solidFill>
                  <a:srgbClr val="231F20"/>
                </a:solidFill>
                <a:latin typeface="Calibri"/>
                <a:cs typeface="Calibri"/>
              </a:rPr>
              <a:t>détaillée</a:t>
            </a:r>
            <a:r>
              <a:rPr lang="fr-CA" b="0" spc="-45" noProof="0" dirty="0">
                <a:solidFill>
                  <a:srgbClr val="231F20"/>
                </a:solidFill>
                <a:latin typeface="Calibri"/>
                <a:cs typeface="Calibri"/>
              </a:rPr>
              <a:t> </a:t>
            </a:r>
            <a:r>
              <a:rPr lang="fr-CA" b="0" noProof="0" dirty="0">
                <a:solidFill>
                  <a:srgbClr val="231F20"/>
                </a:solidFill>
                <a:latin typeface="Calibri"/>
                <a:cs typeface="Calibri"/>
              </a:rPr>
              <a:t>ses</a:t>
            </a:r>
            <a:r>
              <a:rPr lang="fr-CA" b="0" spc="-50" noProof="0" dirty="0">
                <a:solidFill>
                  <a:srgbClr val="231F20"/>
                </a:solidFill>
                <a:latin typeface="Calibri"/>
                <a:cs typeface="Calibri"/>
              </a:rPr>
              <a:t> </a:t>
            </a:r>
            <a:r>
              <a:rPr lang="fr-CA" b="0" noProof="0" dirty="0">
                <a:solidFill>
                  <a:srgbClr val="231F20"/>
                </a:solidFill>
                <a:latin typeface="Calibri"/>
                <a:cs typeface="Calibri"/>
              </a:rPr>
              <a:t>tâches</a:t>
            </a:r>
            <a:r>
              <a:rPr lang="fr-CA" b="0" spc="-50" noProof="0" dirty="0">
                <a:solidFill>
                  <a:srgbClr val="231F20"/>
                </a:solidFill>
                <a:latin typeface="Calibri"/>
                <a:cs typeface="Calibri"/>
              </a:rPr>
              <a:t> </a:t>
            </a:r>
            <a:r>
              <a:rPr lang="fr-CA" b="0" spc="-20" noProof="0" dirty="0">
                <a:solidFill>
                  <a:srgbClr val="231F20"/>
                </a:solidFill>
                <a:latin typeface="Calibri"/>
                <a:cs typeface="Calibri"/>
              </a:rPr>
              <a:t>professionnelles</a:t>
            </a:r>
            <a:r>
              <a:rPr lang="fr-CA" b="0" spc="-50" noProof="0" dirty="0">
                <a:solidFill>
                  <a:srgbClr val="231F20"/>
                </a:solidFill>
                <a:latin typeface="Calibri"/>
                <a:cs typeface="Calibri"/>
              </a:rPr>
              <a:t> </a:t>
            </a:r>
            <a:r>
              <a:rPr lang="fr-CA" b="0" noProof="0" dirty="0">
                <a:solidFill>
                  <a:srgbClr val="231F20"/>
                </a:solidFill>
                <a:latin typeface="Calibri"/>
                <a:cs typeface="Calibri"/>
              </a:rPr>
              <a:t>dans</a:t>
            </a:r>
            <a:r>
              <a:rPr lang="fr-CA" b="0" spc="-50" noProof="0" dirty="0">
                <a:solidFill>
                  <a:srgbClr val="231F20"/>
                </a:solidFill>
                <a:latin typeface="Calibri"/>
                <a:cs typeface="Calibri"/>
              </a:rPr>
              <a:t> </a:t>
            </a:r>
            <a:r>
              <a:rPr lang="fr-CA" b="0" spc="-25" noProof="0" dirty="0">
                <a:solidFill>
                  <a:srgbClr val="231F20"/>
                </a:solidFill>
                <a:latin typeface="Calibri"/>
                <a:cs typeface="Calibri"/>
              </a:rPr>
              <a:t>des </a:t>
            </a:r>
            <a:r>
              <a:rPr lang="fr-CA" b="0" noProof="0" dirty="0">
                <a:solidFill>
                  <a:srgbClr val="231F20"/>
                </a:solidFill>
                <a:latin typeface="Calibri"/>
                <a:cs typeface="Calibri"/>
              </a:rPr>
              <a:t>échanges</a:t>
            </a:r>
            <a:r>
              <a:rPr lang="fr-CA" b="0" spc="-75" noProof="0" dirty="0">
                <a:solidFill>
                  <a:srgbClr val="231F20"/>
                </a:solidFill>
                <a:latin typeface="Calibri"/>
                <a:cs typeface="Calibri"/>
              </a:rPr>
              <a:t> </a:t>
            </a:r>
            <a:r>
              <a:rPr lang="fr-CA" b="0" noProof="0" dirty="0">
                <a:solidFill>
                  <a:srgbClr val="231F20"/>
                </a:solidFill>
                <a:latin typeface="Calibri"/>
                <a:cs typeface="Calibri"/>
              </a:rPr>
              <a:t>avec</a:t>
            </a:r>
            <a:r>
              <a:rPr lang="fr-CA" b="0" spc="-70" noProof="0" dirty="0">
                <a:solidFill>
                  <a:srgbClr val="231F20"/>
                </a:solidFill>
                <a:latin typeface="Calibri"/>
                <a:cs typeface="Calibri"/>
              </a:rPr>
              <a:t> </a:t>
            </a:r>
            <a:r>
              <a:rPr lang="fr-CA" b="0" noProof="0" dirty="0">
                <a:solidFill>
                  <a:srgbClr val="231F20"/>
                </a:solidFill>
                <a:latin typeface="Calibri"/>
                <a:cs typeface="Calibri"/>
              </a:rPr>
              <a:t>des</a:t>
            </a:r>
            <a:r>
              <a:rPr lang="fr-CA" b="0" spc="-70" noProof="0" dirty="0">
                <a:solidFill>
                  <a:srgbClr val="231F20"/>
                </a:solidFill>
                <a:latin typeface="Calibri"/>
                <a:cs typeface="Calibri"/>
              </a:rPr>
              <a:t> </a:t>
            </a:r>
            <a:r>
              <a:rPr lang="fr-CA" b="0" spc="-10" noProof="0" dirty="0">
                <a:solidFill>
                  <a:srgbClr val="231F20"/>
                </a:solidFill>
                <a:latin typeface="Calibri"/>
                <a:cs typeface="Calibri"/>
              </a:rPr>
              <a:t>collègues.</a:t>
            </a:r>
          </a:p>
          <a:p>
            <a:pPr marL="12700">
              <a:lnSpc>
                <a:spcPct val="100000"/>
              </a:lnSpc>
              <a:spcBef>
                <a:spcPts val="700"/>
              </a:spcBef>
            </a:pPr>
            <a:r>
              <a:rPr lang="fr-CA" noProof="0" dirty="0"/>
              <a:t>Compréhension</a:t>
            </a:r>
            <a:r>
              <a:rPr lang="fr-CA" spc="-20" noProof="0" dirty="0"/>
              <a:t> </a:t>
            </a:r>
            <a:r>
              <a:rPr lang="fr-CA" noProof="0" dirty="0"/>
              <a:t>écrite </a:t>
            </a:r>
            <a:r>
              <a:rPr lang="fr-CA" spc="375" noProof="0" dirty="0"/>
              <a:t> </a:t>
            </a:r>
            <a:r>
              <a:rPr lang="fr-CA" noProof="0" dirty="0"/>
              <a:t>̶</a:t>
            </a:r>
            <a:r>
              <a:rPr lang="fr-CA" spc="370" noProof="0" dirty="0"/>
              <a:t> </a:t>
            </a:r>
            <a:r>
              <a:rPr lang="fr-CA" noProof="0" dirty="0"/>
              <a:t>niveau</a:t>
            </a:r>
            <a:r>
              <a:rPr lang="fr-CA" spc="-15" noProof="0" dirty="0"/>
              <a:t> </a:t>
            </a:r>
            <a:r>
              <a:rPr lang="fr-CA" spc="-50" noProof="0" dirty="0"/>
              <a:t>7</a:t>
            </a:r>
          </a:p>
          <a:p>
            <a:pPr marL="400685" indent="-285750">
              <a:lnSpc>
                <a:spcPct val="100000"/>
              </a:lnSpc>
              <a:spcBef>
                <a:spcPts val="125"/>
              </a:spcBef>
              <a:buFont typeface="Arial" panose="020B0604020202020204" pitchFamily="34" charset="0"/>
              <a:buChar char="•"/>
            </a:pPr>
            <a:r>
              <a:rPr lang="fr-CA" b="0" noProof="0" dirty="0">
                <a:solidFill>
                  <a:srgbClr val="231F20"/>
                </a:solidFill>
                <a:latin typeface="Calibri"/>
                <a:cs typeface="Calibri"/>
              </a:rPr>
              <a:t>Lire</a:t>
            </a:r>
            <a:r>
              <a:rPr lang="fr-CA" b="0" spc="-35" noProof="0" dirty="0">
                <a:solidFill>
                  <a:srgbClr val="231F20"/>
                </a:solidFill>
                <a:latin typeface="Calibri"/>
                <a:cs typeface="Calibri"/>
              </a:rPr>
              <a:t> </a:t>
            </a:r>
            <a:r>
              <a:rPr lang="fr-CA" b="0" noProof="0" dirty="0">
                <a:solidFill>
                  <a:srgbClr val="231F20"/>
                </a:solidFill>
                <a:latin typeface="Calibri"/>
                <a:cs typeface="Calibri"/>
              </a:rPr>
              <a:t>des</a:t>
            </a:r>
            <a:r>
              <a:rPr lang="fr-CA" b="0" spc="-40" noProof="0" dirty="0">
                <a:solidFill>
                  <a:srgbClr val="231F20"/>
                </a:solidFill>
                <a:latin typeface="Calibri"/>
                <a:cs typeface="Calibri"/>
              </a:rPr>
              <a:t> </a:t>
            </a:r>
            <a:r>
              <a:rPr lang="fr-CA" b="0" spc="-10" noProof="0" dirty="0">
                <a:solidFill>
                  <a:srgbClr val="231F20"/>
                </a:solidFill>
                <a:latin typeface="Calibri"/>
                <a:cs typeface="Calibri"/>
              </a:rPr>
              <a:t>descriptions</a:t>
            </a:r>
            <a:r>
              <a:rPr lang="fr-CA" b="0" spc="-40" noProof="0" dirty="0">
                <a:solidFill>
                  <a:srgbClr val="231F20"/>
                </a:solidFill>
                <a:latin typeface="Calibri"/>
                <a:cs typeface="Calibri"/>
              </a:rPr>
              <a:t> </a:t>
            </a:r>
            <a:r>
              <a:rPr lang="fr-CA" b="0" noProof="0" dirty="0">
                <a:solidFill>
                  <a:srgbClr val="231F20"/>
                </a:solidFill>
                <a:latin typeface="Calibri"/>
                <a:cs typeface="Calibri"/>
              </a:rPr>
              <a:t>de</a:t>
            </a:r>
            <a:r>
              <a:rPr lang="fr-CA" b="0" spc="-35" noProof="0" dirty="0">
                <a:solidFill>
                  <a:srgbClr val="231F20"/>
                </a:solidFill>
                <a:latin typeface="Calibri"/>
                <a:cs typeface="Calibri"/>
              </a:rPr>
              <a:t> </a:t>
            </a:r>
            <a:r>
              <a:rPr lang="fr-CA" b="0" spc="-10" noProof="0" dirty="0">
                <a:solidFill>
                  <a:srgbClr val="231F20"/>
                </a:solidFill>
                <a:latin typeface="Calibri"/>
                <a:cs typeface="Calibri"/>
              </a:rPr>
              <a:t>tâches.</a:t>
            </a:r>
          </a:p>
          <a:p>
            <a:pPr marL="400050" marR="5080" indent="-285750">
              <a:lnSpc>
                <a:spcPts val="2000"/>
              </a:lnSpc>
              <a:spcBef>
                <a:spcPts val="330"/>
              </a:spcBef>
              <a:buFont typeface="Arial" panose="020B0604020202020204" pitchFamily="34" charset="0"/>
              <a:buChar char="•"/>
            </a:pPr>
            <a:r>
              <a:rPr lang="fr-CA" b="0" noProof="0" dirty="0">
                <a:solidFill>
                  <a:srgbClr val="231F20"/>
                </a:solidFill>
                <a:latin typeface="Calibri"/>
                <a:cs typeface="Calibri"/>
              </a:rPr>
              <a:t>Consulter</a:t>
            </a:r>
            <a:r>
              <a:rPr lang="fr-CA" b="0" spc="-45" noProof="0" dirty="0">
                <a:solidFill>
                  <a:srgbClr val="231F20"/>
                </a:solidFill>
                <a:latin typeface="Calibri"/>
                <a:cs typeface="Calibri"/>
              </a:rPr>
              <a:t> </a:t>
            </a:r>
            <a:r>
              <a:rPr lang="fr-CA" b="0" noProof="0" dirty="0">
                <a:solidFill>
                  <a:srgbClr val="231F20"/>
                </a:solidFill>
                <a:latin typeface="Calibri"/>
                <a:cs typeface="Calibri"/>
              </a:rPr>
              <a:t>des</a:t>
            </a:r>
            <a:r>
              <a:rPr lang="fr-CA" b="0" spc="-50" noProof="0" dirty="0">
                <a:solidFill>
                  <a:srgbClr val="231F20"/>
                </a:solidFill>
                <a:latin typeface="Calibri"/>
                <a:cs typeface="Calibri"/>
              </a:rPr>
              <a:t> </a:t>
            </a:r>
            <a:r>
              <a:rPr lang="fr-CA" b="0" noProof="0" dirty="0">
                <a:solidFill>
                  <a:srgbClr val="231F20"/>
                </a:solidFill>
                <a:latin typeface="Calibri"/>
                <a:cs typeface="Calibri"/>
              </a:rPr>
              <a:t>sites</a:t>
            </a:r>
            <a:r>
              <a:rPr lang="fr-CA" b="0" spc="-50" noProof="0" dirty="0">
                <a:solidFill>
                  <a:srgbClr val="231F20"/>
                </a:solidFill>
                <a:latin typeface="Calibri"/>
                <a:cs typeface="Calibri"/>
              </a:rPr>
              <a:t> </a:t>
            </a:r>
            <a:r>
              <a:rPr lang="fr-CA" b="0" spc="-10" noProof="0" dirty="0">
                <a:solidFill>
                  <a:srgbClr val="231F20"/>
                </a:solidFill>
                <a:latin typeface="Calibri"/>
                <a:cs typeface="Calibri"/>
              </a:rPr>
              <a:t>Internet</a:t>
            </a:r>
            <a:r>
              <a:rPr lang="fr-CA" b="0" spc="-50" noProof="0" dirty="0">
                <a:solidFill>
                  <a:srgbClr val="231F20"/>
                </a:solidFill>
                <a:latin typeface="Calibri"/>
                <a:cs typeface="Calibri"/>
              </a:rPr>
              <a:t> </a:t>
            </a:r>
            <a:r>
              <a:rPr lang="fr-CA" b="0" spc="-10" noProof="0" dirty="0">
                <a:solidFill>
                  <a:srgbClr val="231F20"/>
                </a:solidFill>
                <a:latin typeface="Calibri"/>
                <a:cs typeface="Calibri"/>
              </a:rPr>
              <a:t>spécialisés</a:t>
            </a:r>
            <a:r>
              <a:rPr lang="fr-CA" b="0" spc="-50" noProof="0" dirty="0">
                <a:solidFill>
                  <a:srgbClr val="231F20"/>
                </a:solidFill>
                <a:latin typeface="Calibri"/>
                <a:cs typeface="Calibri"/>
              </a:rPr>
              <a:t> </a:t>
            </a:r>
            <a:r>
              <a:rPr lang="fr-CA" b="0" noProof="0" dirty="0">
                <a:solidFill>
                  <a:srgbClr val="231F20"/>
                </a:solidFill>
                <a:latin typeface="Calibri"/>
                <a:cs typeface="Calibri"/>
              </a:rPr>
              <a:t>dans</a:t>
            </a:r>
            <a:r>
              <a:rPr lang="fr-CA" b="0" spc="-50" noProof="0" dirty="0">
                <a:solidFill>
                  <a:srgbClr val="231F20"/>
                </a:solidFill>
                <a:latin typeface="Calibri"/>
                <a:cs typeface="Calibri"/>
              </a:rPr>
              <a:t> </a:t>
            </a:r>
            <a:r>
              <a:rPr lang="fr-CA" b="0" noProof="0" dirty="0">
                <a:solidFill>
                  <a:srgbClr val="231F20"/>
                </a:solidFill>
                <a:latin typeface="Calibri"/>
                <a:cs typeface="Calibri"/>
              </a:rPr>
              <a:t>son</a:t>
            </a:r>
            <a:r>
              <a:rPr lang="fr-CA" b="0" spc="-50" noProof="0" dirty="0">
                <a:solidFill>
                  <a:srgbClr val="231F20"/>
                </a:solidFill>
                <a:latin typeface="Calibri"/>
                <a:cs typeface="Calibri"/>
              </a:rPr>
              <a:t> </a:t>
            </a:r>
            <a:r>
              <a:rPr lang="fr-CA" b="0" noProof="0" dirty="0">
                <a:solidFill>
                  <a:srgbClr val="231F20"/>
                </a:solidFill>
                <a:latin typeface="Calibri"/>
                <a:cs typeface="Calibri"/>
              </a:rPr>
              <a:t>domaine</a:t>
            </a:r>
            <a:r>
              <a:rPr lang="fr-CA" b="0" spc="-45" noProof="0" dirty="0">
                <a:solidFill>
                  <a:srgbClr val="231F20"/>
                </a:solidFill>
                <a:latin typeface="Calibri"/>
                <a:cs typeface="Calibri"/>
              </a:rPr>
              <a:t> </a:t>
            </a:r>
            <a:r>
              <a:rPr lang="fr-CA" b="0" spc="-20" noProof="0" dirty="0">
                <a:solidFill>
                  <a:srgbClr val="231F20"/>
                </a:solidFill>
                <a:latin typeface="Calibri"/>
                <a:cs typeface="Calibri"/>
              </a:rPr>
              <a:t>pour </a:t>
            </a:r>
            <a:r>
              <a:rPr lang="fr-CA" b="0" noProof="0" dirty="0">
                <a:solidFill>
                  <a:srgbClr val="231F20"/>
                </a:solidFill>
                <a:latin typeface="Calibri"/>
                <a:cs typeface="Calibri"/>
              </a:rPr>
              <a:t>s’informer</a:t>
            </a:r>
            <a:r>
              <a:rPr lang="fr-CA" b="0" spc="-30" noProof="0" dirty="0">
                <a:solidFill>
                  <a:srgbClr val="231F20"/>
                </a:solidFill>
                <a:latin typeface="Calibri"/>
                <a:cs typeface="Calibri"/>
              </a:rPr>
              <a:t> </a:t>
            </a:r>
            <a:r>
              <a:rPr lang="fr-CA" b="0" noProof="0" dirty="0">
                <a:solidFill>
                  <a:srgbClr val="231F20"/>
                </a:solidFill>
                <a:latin typeface="Calibri"/>
                <a:cs typeface="Calibri"/>
              </a:rPr>
              <a:t>sur</a:t>
            </a:r>
            <a:r>
              <a:rPr lang="fr-CA" b="0" spc="-30" noProof="0" dirty="0">
                <a:solidFill>
                  <a:srgbClr val="231F20"/>
                </a:solidFill>
                <a:latin typeface="Calibri"/>
                <a:cs typeface="Calibri"/>
              </a:rPr>
              <a:t> </a:t>
            </a:r>
            <a:r>
              <a:rPr lang="fr-CA" b="0" noProof="0" dirty="0">
                <a:solidFill>
                  <a:srgbClr val="231F20"/>
                </a:solidFill>
                <a:latin typeface="Calibri"/>
                <a:cs typeface="Calibri"/>
              </a:rPr>
              <a:t>sa</a:t>
            </a:r>
            <a:r>
              <a:rPr lang="fr-CA" b="0" spc="-35" noProof="0" dirty="0">
                <a:solidFill>
                  <a:srgbClr val="231F20"/>
                </a:solidFill>
                <a:latin typeface="Calibri"/>
                <a:cs typeface="Calibri"/>
              </a:rPr>
              <a:t> </a:t>
            </a:r>
            <a:r>
              <a:rPr lang="fr-CA" b="0" spc="-10" noProof="0" dirty="0">
                <a:solidFill>
                  <a:srgbClr val="231F20"/>
                </a:solidFill>
                <a:latin typeface="Calibri"/>
                <a:cs typeface="Calibri"/>
              </a:rPr>
              <a:t>profession,</a:t>
            </a:r>
            <a:r>
              <a:rPr lang="fr-CA" b="0" spc="-30" noProof="0" dirty="0">
                <a:solidFill>
                  <a:srgbClr val="231F20"/>
                </a:solidFill>
                <a:latin typeface="Calibri"/>
                <a:cs typeface="Calibri"/>
              </a:rPr>
              <a:t> </a:t>
            </a:r>
            <a:r>
              <a:rPr lang="fr-CA" b="0" noProof="0" dirty="0">
                <a:solidFill>
                  <a:srgbClr val="231F20"/>
                </a:solidFill>
                <a:latin typeface="Calibri"/>
                <a:cs typeface="Calibri"/>
              </a:rPr>
              <a:t>sur</a:t>
            </a:r>
            <a:r>
              <a:rPr lang="fr-CA" b="0" spc="-30" noProof="0" dirty="0">
                <a:solidFill>
                  <a:srgbClr val="231F20"/>
                </a:solidFill>
                <a:latin typeface="Calibri"/>
                <a:cs typeface="Calibri"/>
              </a:rPr>
              <a:t> </a:t>
            </a:r>
            <a:r>
              <a:rPr lang="fr-CA" b="0" noProof="0" dirty="0">
                <a:solidFill>
                  <a:srgbClr val="231F20"/>
                </a:solidFill>
                <a:latin typeface="Calibri"/>
                <a:cs typeface="Calibri"/>
              </a:rPr>
              <a:t>son</a:t>
            </a:r>
            <a:r>
              <a:rPr lang="fr-CA" b="0" spc="-35" noProof="0" dirty="0">
                <a:solidFill>
                  <a:srgbClr val="231F20"/>
                </a:solidFill>
                <a:latin typeface="Calibri"/>
                <a:cs typeface="Calibri"/>
              </a:rPr>
              <a:t> </a:t>
            </a:r>
            <a:r>
              <a:rPr lang="fr-CA" b="0" noProof="0" dirty="0">
                <a:solidFill>
                  <a:srgbClr val="231F20"/>
                </a:solidFill>
                <a:latin typeface="Calibri"/>
                <a:cs typeface="Calibri"/>
              </a:rPr>
              <a:t>secteur</a:t>
            </a:r>
            <a:r>
              <a:rPr lang="fr-CA" b="0" spc="-30" noProof="0" dirty="0">
                <a:solidFill>
                  <a:srgbClr val="231F20"/>
                </a:solidFill>
                <a:latin typeface="Calibri"/>
                <a:cs typeface="Calibri"/>
              </a:rPr>
              <a:t> </a:t>
            </a:r>
            <a:r>
              <a:rPr lang="fr-CA" b="0" spc="-20" noProof="0" dirty="0">
                <a:solidFill>
                  <a:srgbClr val="231F20"/>
                </a:solidFill>
                <a:latin typeface="Calibri"/>
                <a:cs typeface="Calibri"/>
              </a:rPr>
              <a:t>d’activités</a:t>
            </a:r>
            <a:r>
              <a:rPr lang="fr-CA" b="0" spc="-35" noProof="0" dirty="0">
                <a:solidFill>
                  <a:srgbClr val="231F20"/>
                </a:solidFill>
                <a:latin typeface="Calibri"/>
                <a:cs typeface="Calibri"/>
              </a:rPr>
              <a:t> </a:t>
            </a:r>
            <a:r>
              <a:rPr lang="fr-CA" b="0" noProof="0" dirty="0">
                <a:solidFill>
                  <a:srgbClr val="231F20"/>
                </a:solidFill>
                <a:latin typeface="Calibri"/>
                <a:cs typeface="Calibri"/>
              </a:rPr>
              <a:t>au</a:t>
            </a:r>
            <a:r>
              <a:rPr lang="fr-CA" b="0" spc="-35" noProof="0" dirty="0">
                <a:solidFill>
                  <a:srgbClr val="231F20"/>
                </a:solidFill>
                <a:latin typeface="Calibri"/>
                <a:cs typeface="Calibri"/>
              </a:rPr>
              <a:t> </a:t>
            </a:r>
            <a:r>
              <a:rPr lang="fr-CA" b="0" noProof="0" dirty="0">
                <a:solidFill>
                  <a:srgbClr val="231F20"/>
                </a:solidFill>
                <a:latin typeface="Calibri"/>
                <a:cs typeface="Calibri"/>
              </a:rPr>
              <a:t>Québec</a:t>
            </a:r>
            <a:r>
              <a:rPr lang="fr-CA" b="0" spc="-30" noProof="0" dirty="0">
                <a:solidFill>
                  <a:srgbClr val="231F20"/>
                </a:solidFill>
                <a:latin typeface="Calibri"/>
                <a:cs typeface="Calibri"/>
              </a:rPr>
              <a:t> </a:t>
            </a:r>
            <a:r>
              <a:rPr lang="fr-CA" b="0" spc="-25" noProof="0" dirty="0">
                <a:solidFill>
                  <a:srgbClr val="231F20"/>
                </a:solidFill>
                <a:latin typeface="Calibri"/>
                <a:cs typeface="Calibri"/>
              </a:rPr>
              <a:t>ou </a:t>
            </a:r>
            <a:r>
              <a:rPr lang="fr-CA" b="0" noProof="0" dirty="0">
                <a:solidFill>
                  <a:srgbClr val="231F20"/>
                </a:solidFill>
                <a:latin typeface="Calibri"/>
                <a:cs typeface="Calibri"/>
              </a:rPr>
              <a:t>sur</a:t>
            </a:r>
            <a:r>
              <a:rPr lang="fr-CA" b="0" spc="-15" noProof="0" dirty="0">
                <a:solidFill>
                  <a:srgbClr val="231F20"/>
                </a:solidFill>
                <a:latin typeface="Calibri"/>
                <a:cs typeface="Calibri"/>
              </a:rPr>
              <a:t> </a:t>
            </a:r>
            <a:r>
              <a:rPr lang="fr-CA" b="0" noProof="0" dirty="0">
                <a:solidFill>
                  <a:srgbClr val="231F20"/>
                </a:solidFill>
                <a:latin typeface="Calibri"/>
                <a:cs typeface="Calibri"/>
              </a:rPr>
              <a:t>les</a:t>
            </a:r>
            <a:r>
              <a:rPr lang="fr-CA" b="0" spc="-20" noProof="0" dirty="0">
                <a:solidFill>
                  <a:srgbClr val="231F20"/>
                </a:solidFill>
                <a:latin typeface="Calibri"/>
                <a:cs typeface="Calibri"/>
              </a:rPr>
              <a:t> </a:t>
            </a:r>
            <a:r>
              <a:rPr lang="fr-CA" b="0" spc="-10" noProof="0" dirty="0">
                <a:solidFill>
                  <a:srgbClr val="231F20"/>
                </a:solidFill>
                <a:latin typeface="Calibri"/>
                <a:cs typeface="Calibri"/>
              </a:rPr>
              <a:t>perspectives</a:t>
            </a:r>
            <a:r>
              <a:rPr lang="fr-CA" b="0" spc="-20" noProof="0" dirty="0">
                <a:solidFill>
                  <a:srgbClr val="231F20"/>
                </a:solidFill>
                <a:latin typeface="Calibri"/>
                <a:cs typeface="Calibri"/>
              </a:rPr>
              <a:t> </a:t>
            </a:r>
            <a:r>
              <a:rPr lang="fr-CA" b="0" spc="-10" noProof="0" dirty="0">
                <a:solidFill>
                  <a:srgbClr val="231F20"/>
                </a:solidFill>
                <a:latin typeface="Calibri"/>
                <a:cs typeface="Calibri"/>
              </a:rPr>
              <a:t>d’emploi.</a:t>
            </a:r>
          </a:p>
          <a:p>
            <a:pPr marL="12700" algn="just">
              <a:lnSpc>
                <a:spcPct val="100000"/>
              </a:lnSpc>
              <a:spcBef>
                <a:spcPts val="700"/>
              </a:spcBef>
            </a:pPr>
            <a:r>
              <a:rPr lang="fr-CA" noProof="0" dirty="0"/>
              <a:t>Production</a:t>
            </a:r>
            <a:r>
              <a:rPr lang="fr-CA" spc="-20" noProof="0" dirty="0"/>
              <a:t> </a:t>
            </a:r>
            <a:r>
              <a:rPr lang="fr-CA" noProof="0" dirty="0"/>
              <a:t>écrite </a:t>
            </a:r>
            <a:r>
              <a:rPr lang="fr-CA" spc="370" noProof="0" dirty="0"/>
              <a:t> </a:t>
            </a:r>
            <a:r>
              <a:rPr lang="fr-CA" noProof="0" dirty="0"/>
              <a:t>̶</a:t>
            </a:r>
            <a:r>
              <a:rPr lang="fr-CA" spc="375" noProof="0" dirty="0"/>
              <a:t> </a:t>
            </a:r>
            <a:r>
              <a:rPr lang="fr-CA" noProof="0" dirty="0"/>
              <a:t>niveau</a:t>
            </a:r>
            <a:r>
              <a:rPr lang="fr-CA" spc="-20" noProof="0" dirty="0"/>
              <a:t> </a:t>
            </a:r>
            <a:r>
              <a:rPr lang="fr-CA" spc="-50" noProof="0" dirty="0"/>
              <a:t>7</a:t>
            </a:r>
          </a:p>
          <a:p>
            <a:pPr marL="400050" marR="1567180" indent="-285750" algn="just">
              <a:lnSpc>
                <a:spcPts val="2000"/>
              </a:lnSpc>
              <a:spcBef>
                <a:spcPts val="325"/>
              </a:spcBef>
              <a:buFont typeface="Arial" panose="020B0604020202020204" pitchFamily="34" charset="0"/>
              <a:buChar char="•"/>
            </a:pPr>
            <a:r>
              <a:rPr lang="fr-CA" b="0" noProof="0" dirty="0">
                <a:solidFill>
                  <a:srgbClr val="231F20"/>
                </a:solidFill>
                <a:latin typeface="Calibri"/>
                <a:cs typeface="Calibri"/>
              </a:rPr>
              <a:t>Rédiger</a:t>
            </a:r>
            <a:r>
              <a:rPr lang="fr-CA" b="0" spc="-35" noProof="0" dirty="0">
                <a:solidFill>
                  <a:srgbClr val="231F20"/>
                </a:solidFill>
                <a:latin typeface="Calibri"/>
                <a:cs typeface="Calibri"/>
              </a:rPr>
              <a:t> </a:t>
            </a:r>
            <a:r>
              <a:rPr lang="fr-CA" b="0" noProof="0" dirty="0">
                <a:solidFill>
                  <a:srgbClr val="231F20"/>
                </a:solidFill>
                <a:latin typeface="Calibri"/>
                <a:cs typeface="Calibri"/>
              </a:rPr>
              <a:t>des</a:t>
            </a:r>
            <a:r>
              <a:rPr lang="fr-CA" b="0" spc="-40" noProof="0" dirty="0">
                <a:solidFill>
                  <a:srgbClr val="231F20"/>
                </a:solidFill>
                <a:latin typeface="Calibri"/>
                <a:cs typeface="Calibri"/>
              </a:rPr>
              <a:t> </a:t>
            </a:r>
            <a:r>
              <a:rPr lang="fr-CA" b="0" noProof="0" dirty="0">
                <a:solidFill>
                  <a:srgbClr val="231F20"/>
                </a:solidFill>
                <a:latin typeface="Calibri"/>
                <a:cs typeface="Calibri"/>
              </a:rPr>
              <a:t>courriels</a:t>
            </a:r>
            <a:r>
              <a:rPr lang="fr-CA" b="0" spc="-40" noProof="0" dirty="0">
                <a:solidFill>
                  <a:srgbClr val="231F20"/>
                </a:solidFill>
                <a:latin typeface="Calibri"/>
                <a:cs typeface="Calibri"/>
              </a:rPr>
              <a:t> </a:t>
            </a:r>
            <a:r>
              <a:rPr lang="fr-CA" b="0" noProof="0" dirty="0">
                <a:solidFill>
                  <a:srgbClr val="231F20"/>
                </a:solidFill>
                <a:latin typeface="Calibri"/>
                <a:cs typeface="Calibri"/>
              </a:rPr>
              <a:t>à</a:t>
            </a:r>
            <a:r>
              <a:rPr lang="fr-CA" b="0" spc="-40" noProof="0" dirty="0">
                <a:solidFill>
                  <a:srgbClr val="231F20"/>
                </a:solidFill>
                <a:latin typeface="Calibri"/>
                <a:cs typeface="Calibri"/>
              </a:rPr>
              <a:t> </a:t>
            </a:r>
            <a:r>
              <a:rPr lang="fr-CA" b="0" noProof="0" dirty="0">
                <a:solidFill>
                  <a:srgbClr val="231F20"/>
                </a:solidFill>
                <a:latin typeface="Calibri"/>
                <a:cs typeface="Calibri"/>
              </a:rPr>
              <a:t>ses</a:t>
            </a:r>
            <a:r>
              <a:rPr lang="fr-CA" b="0" spc="-40" noProof="0" dirty="0">
                <a:solidFill>
                  <a:srgbClr val="231F20"/>
                </a:solidFill>
                <a:latin typeface="Calibri"/>
                <a:cs typeface="Calibri"/>
              </a:rPr>
              <a:t> </a:t>
            </a:r>
            <a:r>
              <a:rPr lang="fr-CA" b="0" spc="-10" noProof="0" dirty="0">
                <a:solidFill>
                  <a:srgbClr val="231F20"/>
                </a:solidFill>
                <a:latin typeface="Calibri"/>
                <a:cs typeface="Calibri"/>
              </a:rPr>
              <a:t>supérieures</a:t>
            </a:r>
            <a:r>
              <a:rPr lang="fr-CA" b="0" spc="-35" noProof="0" dirty="0">
                <a:solidFill>
                  <a:srgbClr val="231F20"/>
                </a:solidFill>
                <a:latin typeface="Calibri"/>
                <a:cs typeface="Calibri"/>
              </a:rPr>
              <a:t> </a:t>
            </a:r>
            <a:r>
              <a:rPr lang="fr-CA" b="0" noProof="0" dirty="0">
                <a:solidFill>
                  <a:srgbClr val="231F20"/>
                </a:solidFill>
                <a:latin typeface="Calibri"/>
                <a:cs typeface="Calibri"/>
              </a:rPr>
              <a:t>et</a:t>
            </a:r>
            <a:r>
              <a:rPr lang="fr-CA" b="0" spc="-40" noProof="0" dirty="0">
                <a:solidFill>
                  <a:srgbClr val="231F20"/>
                </a:solidFill>
                <a:latin typeface="Calibri"/>
                <a:cs typeface="Calibri"/>
              </a:rPr>
              <a:t> </a:t>
            </a:r>
            <a:r>
              <a:rPr lang="fr-CA" b="0" spc="-10" noProof="0" dirty="0">
                <a:solidFill>
                  <a:srgbClr val="231F20"/>
                </a:solidFill>
                <a:latin typeface="Calibri"/>
                <a:cs typeface="Calibri"/>
              </a:rPr>
              <a:t>supérieurs </a:t>
            </a:r>
            <a:r>
              <a:rPr lang="fr-CA" b="0" noProof="0" dirty="0">
                <a:solidFill>
                  <a:srgbClr val="231F20"/>
                </a:solidFill>
                <a:latin typeface="Calibri"/>
                <a:cs typeface="Calibri"/>
              </a:rPr>
              <a:t>pour</a:t>
            </a:r>
            <a:r>
              <a:rPr lang="fr-CA" b="0" spc="-35" noProof="0" dirty="0">
                <a:solidFill>
                  <a:srgbClr val="231F20"/>
                </a:solidFill>
                <a:latin typeface="Calibri"/>
                <a:cs typeface="Calibri"/>
              </a:rPr>
              <a:t> </a:t>
            </a:r>
            <a:r>
              <a:rPr lang="fr-CA" b="0" noProof="0" dirty="0">
                <a:solidFill>
                  <a:srgbClr val="231F20"/>
                </a:solidFill>
                <a:latin typeface="Calibri"/>
                <a:cs typeface="Calibri"/>
              </a:rPr>
              <a:t>demander</a:t>
            </a:r>
            <a:r>
              <a:rPr lang="fr-CA" b="0" spc="-35" noProof="0" dirty="0">
                <a:solidFill>
                  <a:srgbClr val="231F20"/>
                </a:solidFill>
                <a:latin typeface="Calibri"/>
                <a:cs typeface="Calibri"/>
              </a:rPr>
              <a:t> </a:t>
            </a:r>
            <a:r>
              <a:rPr lang="fr-CA" b="0" noProof="0" dirty="0">
                <a:solidFill>
                  <a:srgbClr val="231F20"/>
                </a:solidFill>
                <a:latin typeface="Calibri"/>
                <a:cs typeface="Calibri"/>
              </a:rPr>
              <a:t>des</a:t>
            </a:r>
            <a:r>
              <a:rPr lang="fr-CA" b="0" spc="-40" noProof="0" dirty="0">
                <a:solidFill>
                  <a:srgbClr val="231F20"/>
                </a:solidFill>
                <a:latin typeface="Calibri"/>
                <a:cs typeface="Calibri"/>
              </a:rPr>
              <a:t> </a:t>
            </a:r>
            <a:r>
              <a:rPr lang="fr-CA" b="0" spc="-10" noProof="0" dirty="0">
                <a:solidFill>
                  <a:srgbClr val="231F20"/>
                </a:solidFill>
                <a:latin typeface="Calibri"/>
                <a:cs typeface="Calibri"/>
              </a:rPr>
              <a:t>précisions</a:t>
            </a:r>
            <a:r>
              <a:rPr lang="fr-CA" b="0" spc="-35" noProof="0" dirty="0">
                <a:solidFill>
                  <a:srgbClr val="231F20"/>
                </a:solidFill>
                <a:latin typeface="Calibri"/>
                <a:cs typeface="Calibri"/>
              </a:rPr>
              <a:t> </a:t>
            </a:r>
            <a:r>
              <a:rPr lang="fr-CA" b="0" spc="-10" noProof="0" dirty="0">
                <a:solidFill>
                  <a:srgbClr val="231F20"/>
                </a:solidFill>
                <a:latin typeface="Calibri"/>
                <a:cs typeface="Calibri"/>
              </a:rPr>
              <a:t>relatives</a:t>
            </a:r>
            <a:r>
              <a:rPr lang="fr-CA" b="0" spc="-40" noProof="0" dirty="0">
                <a:solidFill>
                  <a:srgbClr val="231F20"/>
                </a:solidFill>
                <a:latin typeface="Calibri"/>
                <a:cs typeface="Calibri"/>
              </a:rPr>
              <a:t> </a:t>
            </a:r>
            <a:r>
              <a:rPr lang="fr-CA" b="0" noProof="0" dirty="0">
                <a:solidFill>
                  <a:srgbClr val="231F20"/>
                </a:solidFill>
                <a:latin typeface="Calibri"/>
                <a:cs typeface="Calibri"/>
              </a:rPr>
              <a:t>à</a:t>
            </a:r>
            <a:r>
              <a:rPr lang="fr-CA" b="0" spc="-40" noProof="0" dirty="0">
                <a:solidFill>
                  <a:srgbClr val="231F20"/>
                </a:solidFill>
                <a:latin typeface="Calibri"/>
                <a:cs typeface="Calibri"/>
              </a:rPr>
              <a:t> </a:t>
            </a:r>
            <a:r>
              <a:rPr lang="fr-CA" b="0" noProof="0" dirty="0">
                <a:solidFill>
                  <a:srgbClr val="231F20"/>
                </a:solidFill>
                <a:latin typeface="Calibri"/>
                <a:cs typeface="Calibri"/>
              </a:rPr>
              <a:t>ses</a:t>
            </a:r>
            <a:r>
              <a:rPr lang="fr-CA" b="0" spc="-35" noProof="0" dirty="0">
                <a:solidFill>
                  <a:srgbClr val="231F20"/>
                </a:solidFill>
                <a:latin typeface="Calibri"/>
                <a:cs typeface="Calibri"/>
              </a:rPr>
              <a:t> </a:t>
            </a:r>
            <a:r>
              <a:rPr lang="fr-CA" b="0" spc="-10" noProof="0" dirty="0">
                <a:solidFill>
                  <a:srgbClr val="231F20"/>
                </a:solidFill>
                <a:latin typeface="Calibri"/>
                <a:cs typeface="Calibri"/>
              </a:rPr>
              <a:t>tâches </a:t>
            </a:r>
            <a:r>
              <a:rPr lang="fr-CA" b="0" noProof="0" dirty="0">
                <a:solidFill>
                  <a:srgbClr val="231F20"/>
                </a:solidFill>
                <a:latin typeface="Calibri"/>
                <a:cs typeface="Calibri"/>
              </a:rPr>
              <a:t>et</a:t>
            </a:r>
            <a:r>
              <a:rPr lang="fr-CA" b="0" spc="-25" noProof="0" dirty="0">
                <a:solidFill>
                  <a:srgbClr val="231F20"/>
                </a:solidFill>
                <a:latin typeface="Calibri"/>
                <a:cs typeface="Calibri"/>
              </a:rPr>
              <a:t> </a:t>
            </a:r>
            <a:r>
              <a:rPr lang="fr-CA" b="0" spc="-10" noProof="0" dirty="0">
                <a:solidFill>
                  <a:srgbClr val="231F20"/>
                </a:solidFill>
                <a:latin typeface="Calibri"/>
                <a:cs typeface="Calibri"/>
              </a:rPr>
              <a:t>responsabilités.</a:t>
            </a:r>
          </a:p>
        </p:txBody>
      </p:sp>
      <p:sp>
        <p:nvSpPr>
          <p:cNvPr id="62" name="object 62"/>
          <p:cNvSpPr/>
          <p:nvPr/>
        </p:nvSpPr>
        <p:spPr>
          <a:xfrm>
            <a:off x="1376725" y="2516169"/>
            <a:ext cx="6965667" cy="464820"/>
          </a:xfrm>
          <a:custGeom>
            <a:avLst/>
            <a:gdLst/>
            <a:ahLst/>
            <a:cxnLst/>
            <a:rect l="l" t="t" r="r" b="b"/>
            <a:pathLst>
              <a:path w="7216775" h="464819">
                <a:moveTo>
                  <a:pt x="7216267" y="0"/>
                </a:moveTo>
                <a:lnTo>
                  <a:pt x="0" y="0"/>
                </a:lnTo>
                <a:lnTo>
                  <a:pt x="0" y="464426"/>
                </a:lnTo>
                <a:lnTo>
                  <a:pt x="7216267" y="464426"/>
                </a:lnTo>
                <a:lnTo>
                  <a:pt x="7216267" y="0"/>
                </a:lnTo>
                <a:close/>
              </a:path>
            </a:pathLst>
          </a:custGeom>
          <a:solidFill>
            <a:schemeClr val="accent3">
              <a:lumMod val="75000"/>
            </a:schemeClr>
          </a:solidFill>
        </p:spPr>
        <p:txBody>
          <a:bodyPr wrap="square" lIns="0" tIns="0" rIns="0" bIns="0" rtlCol="0"/>
          <a:lstStyle/>
          <a:p>
            <a:endParaRPr lang="fr-CA" b="1" noProof="0" dirty="0"/>
          </a:p>
        </p:txBody>
      </p:sp>
      <p:sp>
        <p:nvSpPr>
          <p:cNvPr id="63" name="object 63"/>
          <p:cNvSpPr txBox="1"/>
          <p:nvPr/>
        </p:nvSpPr>
        <p:spPr>
          <a:xfrm>
            <a:off x="3535196" y="2601930"/>
            <a:ext cx="3075003" cy="289823"/>
          </a:xfrm>
          <a:prstGeom prst="rect">
            <a:avLst/>
          </a:prstGeom>
        </p:spPr>
        <p:txBody>
          <a:bodyPr vert="horz" wrap="square" lIns="0" tIns="12700" rIns="0" bIns="0" rtlCol="0">
            <a:spAutoFit/>
          </a:bodyPr>
          <a:lstStyle/>
          <a:p>
            <a:pPr marL="12700" algn="ctr">
              <a:lnSpc>
                <a:spcPct val="100000"/>
              </a:lnSpc>
              <a:spcBef>
                <a:spcPts val="100"/>
              </a:spcBef>
            </a:pPr>
            <a:r>
              <a:rPr lang="fr-CA" sz="1800" b="1" spc="-10" noProof="0" dirty="0">
                <a:solidFill>
                  <a:srgbClr val="FFFFFF"/>
                </a:solidFill>
                <a:latin typeface="Calibri"/>
                <a:cs typeface="Calibri"/>
              </a:rPr>
              <a:t>Intentions</a:t>
            </a:r>
            <a:r>
              <a:rPr lang="fr-CA" sz="1800" b="1" spc="-45" noProof="0" dirty="0">
                <a:solidFill>
                  <a:srgbClr val="FFFFFF"/>
                </a:solidFill>
                <a:latin typeface="Calibri"/>
                <a:cs typeface="Calibri"/>
              </a:rPr>
              <a:t> </a:t>
            </a:r>
            <a:r>
              <a:rPr lang="fr-CA" sz="1800" b="1" noProof="0" dirty="0">
                <a:solidFill>
                  <a:srgbClr val="FFFFFF"/>
                </a:solidFill>
                <a:latin typeface="Calibri"/>
                <a:cs typeface="Calibri"/>
              </a:rPr>
              <a:t>de</a:t>
            </a:r>
            <a:r>
              <a:rPr lang="fr-CA" sz="1800" b="1" spc="-40" noProof="0" dirty="0">
                <a:solidFill>
                  <a:srgbClr val="FFFFFF"/>
                </a:solidFill>
                <a:latin typeface="Calibri"/>
                <a:cs typeface="Calibri"/>
              </a:rPr>
              <a:t> </a:t>
            </a:r>
            <a:r>
              <a:rPr lang="fr-CA" sz="1800" b="1" spc="-10" noProof="0" dirty="0">
                <a:solidFill>
                  <a:srgbClr val="FFFFFF"/>
                </a:solidFill>
                <a:latin typeface="Calibri"/>
                <a:cs typeface="Calibri"/>
              </a:rPr>
              <a:t>communication</a:t>
            </a:r>
            <a:endParaRPr lang="fr-CA" sz="1800" b="1" noProof="0" dirty="0">
              <a:latin typeface="Calibri"/>
              <a:cs typeface="Calibri"/>
            </a:endParaRPr>
          </a:p>
        </p:txBody>
      </p:sp>
      <p:sp>
        <p:nvSpPr>
          <p:cNvPr id="66" name="object 66"/>
          <p:cNvSpPr/>
          <p:nvPr/>
        </p:nvSpPr>
        <p:spPr>
          <a:xfrm>
            <a:off x="7162800" y="6485890"/>
            <a:ext cx="758825" cy="753110"/>
          </a:xfrm>
          <a:custGeom>
            <a:avLst/>
            <a:gdLst/>
            <a:ahLst/>
            <a:cxnLst/>
            <a:rect l="l" t="t" r="r" b="b"/>
            <a:pathLst>
              <a:path w="758825" h="753109">
                <a:moveTo>
                  <a:pt x="608837" y="0"/>
                </a:moveTo>
                <a:lnTo>
                  <a:pt x="149720" y="0"/>
                </a:lnTo>
                <a:lnTo>
                  <a:pt x="125814" y="2038"/>
                </a:lnTo>
                <a:lnTo>
                  <a:pt x="80997" y="18018"/>
                </a:lnTo>
                <a:lnTo>
                  <a:pt x="54584" y="43510"/>
                </a:lnTo>
                <a:lnTo>
                  <a:pt x="58331" y="48971"/>
                </a:lnTo>
                <a:lnTo>
                  <a:pt x="62064" y="54444"/>
                </a:lnTo>
                <a:lnTo>
                  <a:pt x="69202" y="55587"/>
                </a:lnTo>
                <a:lnTo>
                  <a:pt x="74244" y="51536"/>
                </a:lnTo>
                <a:lnTo>
                  <a:pt x="91445" y="39913"/>
                </a:lnTo>
                <a:lnTo>
                  <a:pt x="109934" y="31491"/>
                </a:lnTo>
                <a:lnTo>
                  <a:pt x="129447" y="26367"/>
                </a:lnTo>
                <a:lnTo>
                  <a:pt x="149720" y="24638"/>
                </a:lnTo>
                <a:lnTo>
                  <a:pt x="608837" y="24638"/>
                </a:lnTo>
                <a:lnTo>
                  <a:pt x="648921" y="31655"/>
                </a:lnTo>
                <a:lnTo>
                  <a:pt x="683765" y="51186"/>
                </a:lnTo>
                <a:lnTo>
                  <a:pt x="711261" y="80950"/>
                </a:lnTo>
                <a:lnTo>
                  <a:pt x="729304" y="118665"/>
                </a:lnTo>
                <a:lnTo>
                  <a:pt x="735787" y="162052"/>
                </a:lnTo>
                <a:lnTo>
                  <a:pt x="735787" y="402513"/>
                </a:lnTo>
                <a:lnTo>
                  <a:pt x="729304" y="445899"/>
                </a:lnTo>
                <a:lnTo>
                  <a:pt x="711261" y="483615"/>
                </a:lnTo>
                <a:lnTo>
                  <a:pt x="683765" y="513379"/>
                </a:lnTo>
                <a:lnTo>
                  <a:pt x="648921" y="532910"/>
                </a:lnTo>
                <a:lnTo>
                  <a:pt x="608837" y="539927"/>
                </a:lnTo>
                <a:lnTo>
                  <a:pt x="414781" y="539927"/>
                </a:lnTo>
                <a:lnTo>
                  <a:pt x="410095" y="539927"/>
                </a:lnTo>
                <a:lnTo>
                  <a:pt x="405561" y="542048"/>
                </a:lnTo>
                <a:lnTo>
                  <a:pt x="402361" y="545731"/>
                </a:lnTo>
                <a:lnTo>
                  <a:pt x="246506" y="725093"/>
                </a:lnTo>
                <a:lnTo>
                  <a:pt x="243141" y="728967"/>
                </a:lnTo>
                <a:lnTo>
                  <a:pt x="239242" y="727862"/>
                </a:lnTo>
                <a:lnTo>
                  <a:pt x="237718" y="727214"/>
                </a:lnTo>
                <a:lnTo>
                  <a:pt x="236207" y="726567"/>
                </a:lnTo>
                <a:lnTo>
                  <a:pt x="232663" y="724471"/>
                </a:lnTo>
                <a:lnTo>
                  <a:pt x="232663" y="719162"/>
                </a:lnTo>
                <a:lnTo>
                  <a:pt x="232663" y="558380"/>
                </a:lnTo>
                <a:lnTo>
                  <a:pt x="232663" y="548208"/>
                </a:lnTo>
                <a:lnTo>
                  <a:pt x="225018" y="539927"/>
                </a:lnTo>
                <a:lnTo>
                  <a:pt x="215607" y="539927"/>
                </a:lnTo>
                <a:lnTo>
                  <a:pt x="149720" y="539927"/>
                </a:lnTo>
                <a:lnTo>
                  <a:pt x="109635" y="532910"/>
                </a:lnTo>
                <a:lnTo>
                  <a:pt x="74788" y="513379"/>
                </a:lnTo>
                <a:lnTo>
                  <a:pt x="47288" y="483615"/>
                </a:lnTo>
                <a:lnTo>
                  <a:pt x="29242" y="445899"/>
                </a:lnTo>
                <a:lnTo>
                  <a:pt x="22758" y="402513"/>
                </a:lnTo>
                <a:lnTo>
                  <a:pt x="22758" y="162052"/>
                </a:lnTo>
                <a:lnTo>
                  <a:pt x="28406" y="121380"/>
                </a:lnTo>
                <a:lnTo>
                  <a:pt x="44932" y="84442"/>
                </a:lnTo>
                <a:lnTo>
                  <a:pt x="48488" y="78828"/>
                </a:lnTo>
                <a:lnTo>
                  <a:pt x="47167" y="71170"/>
                </a:lnTo>
                <a:lnTo>
                  <a:pt x="41973" y="67322"/>
                </a:lnTo>
                <a:lnTo>
                  <a:pt x="36791" y="63474"/>
                </a:lnTo>
                <a:lnTo>
                  <a:pt x="29705" y="64909"/>
                </a:lnTo>
                <a:lnTo>
                  <a:pt x="6661" y="114085"/>
                </a:lnTo>
                <a:lnTo>
                  <a:pt x="0" y="162052"/>
                </a:lnTo>
                <a:lnTo>
                  <a:pt x="0" y="402513"/>
                </a:lnTo>
                <a:lnTo>
                  <a:pt x="7646" y="453675"/>
                </a:lnTo>
                <a:lnTo>
                  <a:pt x="28927" y="498152"/>
                </a:lnTo>
                <a:lnTo>
                  <a:pt x="61357" y="533254"/>
                </a:lnTo>
                <a:lnTo>
                  <a:pt x="102450" y="556289"/>
                </a:lnTo>
                <a:lnTo>
                  <a:pt x="149720" y="564565"/>
                </a:lnTo>
                <a:lnTo>
                  <a:pt x="209905" y="564565"/>
                </a:lnTo>
                <a:lnTo>
                  <a:pt x="209905" y="719162"/>
                </a:lnTo>
                <a:lnTo>
                  <a:pt x="233057" y="751713"/>
                </a:lnTo>
                <a:lnTo>
                  <a:pt x="236918" y="752487"/>
                </a:lnTo>
                <a:lnTo>
                  <a:pt x="240741" y="752487"/>
                </a:lnTo>
                <a:lnTo>
                  <a:pt x="249046" y="752487"/>
                </a:lnTo>
                <a:lnTo>
                  <a:pt x="257136" y="748830"/>
                </a:lnTo>
                <a:lnTo>
                  <a:pt x="263093" y="741972"/>
                </a:lnTo>
                <a:lnTo>
                  <a:pt x="417245" y="564565"/>
                </a:lnTo>
                <a:lnTo>
                  <a:pt x="608837" y="564565"/>
                </a:lnTo>
                <a:lnTo>
                  <a:pt x="656108" y="556290"/>
                </a:lnTo>
                <a:lnTo>
                  <a:pt x="697201" y="533258"/>
                </a:lnTo>
                <a:lnTo>
                  <a:pt x="729631" y="498158"/>
                </a:lnTo>
                <a:lnTo>
                  <a:pt x="750912" y="453680"/>
                </a:lnTo>
                <a:lnTo>
                  <a:pt x="758558" y="402513"/>
                </a:lnTo>
                <a:lnTo>
                  <a:pt x="758558" y="162052"/>
                </a:lnTo>
                <a:lnTo>
                  <a:pt x="750912" y="110885"/>
                </a:lnTo>
                <a:lnTo>
                  <a:pt x="729631" y="66407"/>
                </a:lnTo>
                <a:lnTo>
                  <a:pt x="697201" y="31307"/>
                </a:lnTo>
                <a:lnTo>
                  <a:pt x="656108" y="8275"/>
                </a:lnTo>
                <a:lnTo>
                  <a:pt x="608837" y="0"/>
                </a:lnTo>
                <a:close/>
              </a:path>
            </a:pathLst>
          </a:custGeom>
          <a:solidFill>
            <a:srgbClr val="007569"/>
          </a:solidFill>
          <a:ln w="11709">
            <a:solidFill>
              <a:srgbClr val="007569"/>
            </a:solidFill>
          </a:ln>
        </p:spPr>
        <p:txBody>
          <a:bodyPr wrap="square" lIns="0" tIns="0" rIns="0" bIns="0" rtlCol="0"/>
          <a:lstStyle/>
          <a:p>
            <a:endParaRPr lang="fr-CA" noProof="0" dirty="0"/>
          </a:p>
        </p:txBody>
      </p:sp>
      <p:sp>
        <p:nvSpPr>
          <p:cNvPr id="106" name="object 106" descr="$PPTXTitle"/>
          <p:cNvSpPr txBox="1">
            <a:spLocks noGrp="1"/>
          </p:cNvSpPr>
          <p:nvPr>
            <p:ph type="title"/>
          </p:nvPr>
        </p:nvSpPr>
        <p:spPr>
          <a:xfrm>
            <a:off x="3206750" y="616394"/>
            <a:ext cx="8216900" cy="406400"/>
          </a:xfrm>
          <a:prstGeom prst="rect">
            <a:avLst/>
          </a:prstGeom>
        </p:spPr>
        <p:txBody>
          <a:bodyPr vert="horz" wrap="square" lIns="0" tIns="12700" rIns="0" bIns="0" rtlCol="0">
            <a:spAutoFit/>
          </a:bodyPr>
          <a:lstStyle/>
          <a:p>
            <a:pPr marL="1920239">
              <a:lnSpc>
                <a:spcPct val="100000"/>
              </a:lnSpc>
              <a:spcBef>
                <a:spcPts val="100"/>
              </a:spcBef>
            </a:pPr>
            <a:r>
              <a:rPr lang="fr-CA" spc="65" noProof="0" dirty="0">
                <a:solidFill>
                  <a:schemeClr val="bg1"/>
                </a:solidFill>
              </a:rPr>
              <a:t>COMPÉTENCES</a:t>
            </a:r>
            <a:r>
              <a:rPr lang="fr-CA" spc="110" noProof="0" dirty="0">
                <a:solidFill>
                  <a:schemeClr val="bg1"/>
                </a:solidFill>
              </a:rPr>
              <a:t> </a:t>
            </a:r>
            <a:r>
              <a:rPr lang="fr-CA" noProof="0" dirty="0">
                <a:solidFill>
                  <a:schemeClr val="bg1"/>
                </a:solidFill>
              </a:rPr>
              <a:t>À</a:t>
            </a:r>
            <a:r>
              <a:rPr lang="fr-CA" spc="110" noProof="0" dirty="0">
                <a:solidFill>
                  <a:schemeClr val="bg1"/>
                </a:solidFill>
              </a:rPr>
              <a:t> </a:t>
            </a:r>
            <a:r>
              <a:rPr lang="fr-CA" spc="70" noProof="0" dirty="0">
                <a:solidFill>
                  <a:schemeClr val="bg1"/>
                </a:solidFill>
              </a:rPr>
              <a:t>DÉVELOPPER</a:t>
            </a:r>
          </a:p>
        </p:txBody>
      </p:sp>
      <p:sp>
        <p:nvSpPr>
          <p:cNvPr id="109" name="object 108"/>
          <p:cNvSpPr txBox="1"/>
          <p:nvPr/>
        </p:nvSpPr>
        <p:spPr>
          <a:xfrm>
            <a:off x="8941001" y="3120534"/>
            <a:ext cx="3887268" cy="960519"/>
          </a:xfrm>
          <a:prstGeom prst="rect">
            <a:avLst/>
          </a:prstGeom>
        </p:spPr>
        <p:txBody>
          <a:bodyPr vert="horz" wrap="square" lIns="0" tIns="189230" rIns="0" bIns="0" rtlCol="0">
            <a:spAutoFit/>
          </a:bodyPr>
          <a:lstStyle/>
          <a:p>
            <a:pPr marL="446088" marR="503555" indent="-36513" algn="ctr">
              <a:lnSpc>
                <a:spcPts val="2000"/>
              </a:lnSpc>
              <a:spcBef>
                <a:spcPts val="1490"/>
              </a:spcBef>
            </a:pPr>
            <a:r>
              <a:rPr lang="fr-CA" sz="1800" spc="-10" noProof="0" dirty="0">
                <a:solidFill>
                  <a:srgbClr val="231F20"/>
                </a:solidFill>
                <a:latin typeface="Calibri"/>
                <a:cs typeface="Calibri"/>
              </a:rPr>
              <a:t>Connecteurs</a:t>
            </a:r>
            <a:r>
              <a:rPr lang="fr-CA" sz="1800" spc="-60" noProof="0" dirty="0">
                <a:solidFill>
                  <a:srgbClr val="231F20"/>
                </a:solidFill>
                <a:latin typeface="Calibri"/>
                <a:cs typeface="Calibri"/>
              </a:rPr>
              <a:t> </a:t>
            </a:r>
            <a:r>
              <a:rPr lang="fr-CA" sz="1800" noProof="0" dirty="0">
                <a:solidFill>
                  <a:srgbClr val="231F20"/>
                </a:solidFill>
                <a:latin typeface="Calibri"/>
                <a:cs typeface="Calibri"/>
              </a:rPr>
              <a:t>logiques</a:t>
            </a:r>
            <a:r>
              <a:rPr lang="fr-CA" sz="1800" spc="-60" noProof="0" dirty="0">
                <a:solidFill>
                  <a:srgbClr val="231F20"/>
                </a:solidFill>
                <a:latin typeface="Calibri"/>
                <a:cs typeface="Calibri"/>
              </a:rPr>
              <a:t> </a:t>
            </a:r>
            <a:r>
              <a:rPr lang="fr-CA" sz="1800" noProof="0" dirty="0">
                <a:solidFill>
                  <a:srgbClr val="231F20"/>
                </a:solidFill>
                <a:latin typeface="Calibri"/>
                <a:cs typeface="Calibri"/>
              </a:rPr>
              <a:t>pour</a:t>
            </a:r>
            <a:r>
              <a:rPr lang="fr-CA" sz="1800" spc="-55" noProof="0" dirty="0">
                <a:solidFill>
                  <a:srgbClr val="231F20"/>
                </a:solidFill>
                <a:latin typeface="Calibri"/>
                <a:cs typeface="Calibri"/>
              </a:rPr>
              <a:t> </a:t>
            </a:r>
            <a:r>
              <a:rPr lang="fr-CA" sz="1800" spc="-20" noProof="0" dirty="0">
                <a:solidFill>
                  <a:srgbClr val="231F20"/>
                </a:solidFill>
                <a:latin typeface="Calibri"/>
                <a:cs typeface="Calibri"/>
              </a:rPr>
              <a:t>expliquer,</a:t>
            </a:r>
            <a:r>
              <a:rPr lang="fr-CA" sz="1800" spc="-50" noProof="0" dirty="0">
                <a:solidFill>
                  <a:srgbClr val="231F20"/>
                </a:solidFill>
                <a:latin typeface="Calibri"/>
                <a:cs typeface="Calibri"/>
              </a:rPr>
              <a:t> </a:t>
            </a:r>
            <a:r>
              <a:rPr lang="fr-CA" sz="1800" noProof="0" dirty="0">
                <a:solidFill>
                  <a:srgbClr val="231F20"/>
                </a:solidFill>
                <a:latin typeface="Calibri"/>
                <a:cs typeface="Calibri"/>
              </a:rPr>
              <a:t>opposer</a:t>
            </a:r>
            <a:r>
              <a:rPr lang="fr-CA" sz="1800" spc="-55" noProof="0" dirty="0">
                <a:solidFill>
                  <a:srgbClr val="231F20"/>
                </a:solidFill>
                <a:latin typeface="Calibri"/>
                <a:cs typeface="Calibri"/>
              </a:rPr>
              <a:t> </a:t>
            </a:r>
            <a:r>
              <a:rPr lang="fr-CA" sz="1800" spc="-25" noProof="0" dirty="0">
                <a:solidFill>
                  <a:srgbClr val="231F20"/>
                </a:solidFill>
                <a:latin typeface="Calibri"/>
                <a:cs typeface="Calibri"/>
              </a:rPr>
              <a:t>et </a:t>
            </a:r>
            <a:r>
              <a:rPr lang="fr-CA" sz="1800" noProof="0" dirty="0">
                <a:solidFill>
                  <a:srgbClr val="231F20"/>
                </a:solidFill>
                <a:latin typeface="Calibri"/>
                <a:cs typeface="Calibri"/>
              </a:rPr>
              <a:t>clarifier</a:t>
            </a:r>
            <a:r>
              <a:rPr lang="fr-CA" sz="1800" spc="-20" noProof="0" dirty="0">
                <a:solidFill>
                  <a:srgbClr val="231F20"/>
                </a:solidFill>
                <a:latin typeface="Calibri"/>
                <a:cs typeface="Calibri"/>
              </a:rPr>
              <a:t> </a:t>
            </a:r>
            <a:r>
              <a:rPr lang="fr-CA" sz="1800" noProof="0" dirty="0">
                <a:solidFill>
                  <a:srgbClr val="231F20"/>
                </a:solidFill>
                <a:latin typeface="Calibri"/>
                <a:cs typeface="Calibri"/>
              </a:rPr>
              <a:t>des</a:t>
            </a:r>
            <a:r>
              <a:rPr lang="fr-CA" sz="1800" spc="-25" noProof="0" dirty="0">
                <a:solidFill>
                  <a:srgbClr val="231F20"/>
                </a:solidFill>
                <a:latin typeface="Calibri"/>
                <a:cs typeface="Calibri"/>
              </a:rPr>
              <a:t> </a:t>
            </a:r>
            <a:r>
              <a:rPr lang="fr-CA" sz="1800" spc="-10" noProof="0" dirty="0">
                <a:solidFill>
                  <a:srgbClr val="231F20"/>
                </a:solidFill>
                <a:latin typeface="Calibri"/>
                <a:cs typeface="Calibri"/>
              </a:rPr>
              <a:t>informations</a:t>
            </a:r>
            <a:endParaRPr lang="fr-CA" sz="1800" noProof="0" dirty="0">
              <a:latin typeface="Calibri"/>
              <a:cs typeface="Calibri"/>
            </a:endParaRPr>
          </a:p>
        </p:txBody>
      </p:sp>
      <p:sp>
        <p:nvSpPr>
          <p:cNvPr id="110" name="object 109"/>
          <p:cNvSpPr txBox="1"/>
          <p:nvPr/>
        </p:nvSpPr>
        <p:spPr>
          <a:xfrm>
            <a:off x="8610600" y="2536613"/>
            <a:ext cx="4717161" cy="446276"/>
          </a:xfrm>
          <a:prstGeom prst="rect">
            <a:avLst/>
          </a:prstGeom>
          <a:solidFill>
            <a:schemeClr val="accent3">
              <a:lumMod val="75000"/>
            </a:schemeClr>
          </a:solidFill>
        </p:spPr>
        <p:txBody>
          <a:bodyPr vert="horz" wrap="square" lIns="0" tIns="76200" rIns="0" bIns="0" rtlCol="0">
            <a:spAutoFit/>
          </a:bodyPr>
          <a:lstStyle/>
          <a:p>
            <a:pPr algn="ctr">
              <a:lnSpc>
                <a:spcPct val="100000"/>
              </a:lnSpc>
              <a:spcBef>
                <a:spcPts val="600"/>
              </a:spcBef>
              <a:spcAft>
                <a:spcPts val="600"/>
              </a:spcAft>
            </a:pPr>
            <a:endParaRPr lang="fr-CA" sz="2400" b="1" noProof="0" dirty="0">
              <a:latin typeface="Calibri"/>
              <a:cs typeface="Calibri"/>
            </a:endParaRPr>
          </a:p>
        </p:txBody>
      </p:sp>
      <p:sp>
        <p:nvSpPr>
          <p:cNvPr id="112" name="object 111"/>
          <p:cNvSpPr/>
          <p:nvPr/>
        </p:nvSpPr>
        <p:spPr>
          <a:xfrm>
            <a:off x="10896600" y="2973367"/>
            <a:ext cx="192709" cy="150833"/>
          </a:xfrm>
          <a:custGeom>
            <a:avLst/>
            <a:gdLst/>
            <a:ahLst/>
            <a:cxnLst/>
            <a:rect l="l" t="t" r="r" b="b"/>
            <a:pathLst>
              <a:path w="251459" h="125729">
                <a:moveTo>
                  <a:pt x="251421" y="0"/>
                </a:moveTo>
                <a:lnTo>
                  <a:pt x="0" y="0"/>
                </a:lnTo>
                <a:lnTo>
                  <a:pt x="125717" y="125704"/>
                </a:lnTo>
                <a:lnTo>
                  <a:pt x="251421" y="0"/>
                </a:lnTo>
                <a:close/>
              </a:path>
            </a:pathLst>
          </a:custGeom>
          <a:solidFill>
            <a:srgbClr val="007569"/>
          </a:solidFill>
        </p:spPr>
        <p:txBody>
          <a:bodyPr wrap="square" lIns="0" tIns="0" rIns="0" bIns="0" rtlCol="0"/>
          <a:lstStyle/>
          <a:p>
            <a:endParaRPr lang="fr-CA" noProof="0" dirty="0"/>
          </a:p>
        </p:txBody>
      </p:sp>
      <p:pic>
        <p:nvPicPr>
          <p:cNvPr id="113" name="object 112"/>
          <p:cNvPicPr/>
          <p:nvPr/>
        </p:nvPicPr>
        <p:blipFill>
          <a:blip r:embed="rId2" cstate="print"/>
          <a:stretch>
            <a:fillRect/>
          </a:stretch>
        </p:blipFill>
        <p:spPr>
          <a:xfrm>
            <a:off x="12535534" y="3258928"/>
            <a:ext cx="585470" cy="879866"/>
          </a:xfrm>
          <a:prstGeom prst="rect">
            <a:avLst/>
          </a:prstGeom>
        </p:spPr>
      </p:pic>
      <p:sp>
        <p:nvSpPr>
          <p:cNvPr id="114" name="object 113"/>
          <p:cNvSpPr/>
          <p:nvPr/>
        </p:nvSpPr>
        <p:spPr>
          <a:xfrm>
            <a:off x="8608739" y="4527867"/>
            <a:ext cx="4717161" cy="1224425"/>
          </a:xfrm>
          <a:custGeom>
            <a:avLst/>
            <a:gdLst/>
            <a:ahLst/>
            <a:cxnLst/>
            <a:rect l="l" t="t" r="r" b="b"/>
            <a:pathLst>
              <a:path w="5757544" h="1123315">
                <a:moveTo>
                  <a:pt x="0" y="1122959"/>
                </a:moveTo>
                <a:lnTo>
                  <a:pt x="5757291" y="1122959"/>
                </a:lnTo>
                <a:lnTo>
                  <a:pt x="5757291" y="0"/>
                </a:lnTo>
                <a:lnTo>
                  <a:pt x="0" y="0"/>
                </a:lnTo>
                <a:lnTo>
                  <a:pt x="0" y="1122959"/>
                </a:lnTo>
                <a:close/>
              </a:path>
            </a:pathLst>
          </a:custGeom>
          <a:solidFill>
            <a:srgbClr val="F4F2ED"/>
          </a:solidFill>
        </p:spPr>
        <p:txBody>
          <a:bodyPr wrap="square" lIns="0" tIns="0" rIns="0" bIns="0" rtlCol="0"/>
          <a:lstStyle/>
          <a:p>
            <a:endParaRPr lang="fr-CA" noProof="0" dirty="0"/>
          </a:p>
        </p:txBody>
      </p:sp>
      <p:sp>
        <p:nvSpPr>
          <p:cNvPr id="115" name="object 114"/>
          <p:cNvSpPr txBox="1"/>
          <p:nvPr/>
        </p:nvSpPr>
        <p:spPr>
          <a:xfrm>
            <a:off x="8608741" y="4837892"/>
            <a:ext cx="4412361" cy="719428"/>
          </a:xfrm>
          <a:prstGeom prst="rect">
            <a:avLst/>
          </a:prstGeom>
        </p:spPr>
        <p:txBody>
          <a:bodyPr vert="horz" wrap="square" lIns="0" tIns="163830" rIns="0" bIns="0" rtlCol="0">
            <a:spAutoFit/>
          </a:bodyPr>
          <a:lstStyle/>
          <a:p>
            <a:pPr marL="635" algn="ctr">
              <a:lnSpc>
                <a:spcPct val="100000"/>
              </a:lnSpc>
              <a:spcBef>
                <a:spcPts val="1290"/>
              </a:spcBef>
            </a:pPr>
            <a:r>
              <a:rPr lang="fr-CA" sz="1800" spc="-20" noProof="0" dirty="0">
                <a:solidFill>
                  <a:srgbClr val="231F20"/>
                </a:solidFill>
                <a:latin typeface="Calibri"/>
                <a:cs typeface="Calibri"/>
              </a:rPr>
              <a:t>Valeurs</a:t>
            </a:r>
            <a:r>
              <a:rPr lang="fr-CA" sz="1800" spc="-50" noProof="0" dirty="0">
                <a:solidFill>
                  <a:srgbClr val="231F20"/>
                </a:solidFill>
                <a:latin typeface="Calibri"/>
                <a:cs typeface="Calibri"/>
              </a:rPr>
              <a:t> </a:t>
            </a:r>
            <a:r>
              <a:rPr lang="fr-CA" sz="1800" noProof="0" dirty="0">
                <a:solidFill>
                  <a:srgbClr val="231F20"/>
                </a:solidFill>
                <a:latin typeface="Calibri"/>
                <a:cs typeface="Calibri"/>
              </a:rPr>
              <a:t>prisées</a:t>
            </a:r>
            <a:r>
              <a:rPr lang="fr-CA" sz="1800" spc="-50" noProof="0" dirty="0">
                <a:solidFill>
                  <a:srgbClr val="231F20"/>
                </a:solidFill>
                <a:latin typeface="Calibri"/>
                <a:cs typeface="Calibri"/>
              </a:rPr>
              <a:t> </a:t>
            </a:r>
            <a:r>
              <a:rPr lang="fr-CA" sz="1800" noProof="0" dirty="0">
                <a:solidFill>
                  <a:srgbClr val="231F20"/>
                </a:solidFill>
                <a:latin typeface="Calibri"/>
                <a:cs typeface="Calibri"/>
              </a:rPr>
              <a:t>en emploi au</a:t>
            </a:r>
            <a:br>
              <a:rPr lang="fr-CA" sz="1800" spc="-50" noProof="0" dirty="0">
                <a:solidFill>
                  <a:srgbClr val="231F20"/>
                </a:solidFill>
                <a:latin typeface="Calibri"/>
                <a:cs typeface="Calibri"/>
              </a:rPr>
            </a:br>
            <a:r>
              <a:rPr lang="fr-CA" spc="-10" dirty="0">
                <a:solidFill>
                  <a:srgbClr val="231F20"/>
                </a:solidFill>
                <a:latin typeface="Calibri"/>
                <a:cs typeface="Calibri"/>
              </a:rPr>
              <a:t>Québec</a:t>
            </a:r>
            <a:endParaRPr lang="fr-CA" sz="1800" noProof="0" dirty="0">
              <a:latin typeface="Calibri"/>
              <a:cs typeface="Calibri"/>
            </a:endParaRPr>
          </a:p>
        </p:txBody>
      </p:sp>
      <p:sp>
        <p:nvSpPr>
          <p:cNvPr id="116" name="object 115"/>
          <p:cNvSpPr/>
          <p:nvPr/>
        </p:nvSpPr>
        <p:spPr>
          <a:xfrm>
            <a:off x="12649200" y="4982914"/>
            <a:ext cx="473279" cy="627909"/>
          </a:xfrm>
          <a:custGeom>
            <a:avLst/>
            <a:gdLst/>
            <a:ahLst/>
            <a:cxnLst/>
            <a:rect l="l" t="t" r="r" b="b"/>
            <a:pathLst>
              <a:path w="578484" h="789940">
                <a:moveTo>
                  <a:pt x="287807" y="0"/>
                </a:moveTo>
                <a:lnTo>
                  <a:pt x="288683" y="0"/>
                </a:lnTo>
                <a:lnTo>
                  <a:pt x="290449" y="1765"/>
                </a:lnTo>
                <a:lnTo>
                  <a:pt x="290449" y="2641"/>
                </a:lnTo>
                <a:lnTo>
                  <a:pt x="319010" y="36956"/>
                </a:lnTo>
                <a:lnTo>
                  <a:pt x="345503" y="74255"/>
                </a:lnTo>
                <a:lnTo>
                  <a:pt x="367486" y="115256"/>
                </a:lnTo>
                <a:lnTo>
                  <a:pt x="382516" y="160677"/>
                </a:lnTo>
                <a:lnTo>
                  <a:pt x="388150" y="211239"/>
                </a:lnTo>
                <a:lnTo>
                  <a:pt x="383242" y="257104"/>
                </a:lnTo>
                <a:lnTo>
                  <a:pt x="370600" y="301205"/>
                </a:lnTo>
                <a:lnTo>
                  <a:pt x="353659" y="344707"/>
                </a:lnTo>
                <a:lnTo>
                  <a:pt x="335852" y="388775"/>
                </a:lnTo>
                <a:lnTo>
                  <a:pt x="320612" y="434573"/>
                </a:lnTo>
                <a:lnTo>
                  <a:pt x="311373" y="483265"/>
                </a:lnTo>
                <a:lnTo>
                  <a:pt x="311569" y="536016"/>
                </a:lnTo>
                <a:lnTo>
                  <a:pt x="317420" y="538748"/>
                </a:lnTo>
                <a:lnTo>
                  <a:pt x="325774" y="538980"/>
                </a:lnTo>
                <a:lnTo>
                  <a:pt x="334947" y="538389"/>
                </a:lnTo>
                <a:lnTo>
                  <a:pt x="343255" y="538657"/>
                </a:lnTo>
                <a:lnTo>
                  <a:pt x="349567" y="492392"/>
                </a:lnTo>
                <a:lnTo>
                  <a:pt x="359768" y="445934"/>
                </a:lnTo>
                <a:lnTo>
                  <a:pt x="375121" y="402613"/>
                </a:lnTo>
                <a:lnTo>
                  <a:pt x="396889" y="365760"/>
                </a:lnTo>
                <a:lnTo>
                  <a:pt x="426333" y="338705"/>
                </a:lnTo>
                <a:lnTo>
                  <a:pt x="464718" y="324777"/>
                </a:lnTo>
                <a:lnTo>
                  <a:pt x="507281" y="327876"/>
                </a:lnTo>
                <a:lnTo>
                  <a:pt x="540523" y="347775"/>
                </a:lnTo>
                <a:lnTo>
                  <a:pt x="564246" y="379939"/>
                </a:lnTo>
                <a:lnTo>
                  <a:pt x="578256" y="419836"/>
                </a:lnTo>
                <a:lnTo>
                  <a:pt x="578256" y="448881"/>
                </a:lnTo>
                <a:lnTo>
                  <a:pt x="546352" y="508065"/>
                </a:lnTo>
                <a:lnTo>
                  <a:pt x="483196" y="536016"/>
                </a:lnTo>
                <a:lnTo>
                  <a:pt x="490369" y="498390"/>
                </a:lnTo>
                <a:lnTo>
                  <a:pt x="479737" y="473555"/>
                </a:lnTo>
                <a:lnTo>
                  <a:pt x="457757" y="461361"/>
                </a:lnTo>
                <a:lnTo>
                  <a:pt x="430887" y="461660"/>
                </a:lnTo>
                <a:lnTo>
                  <a:pt x="405583" y="474301"/>
                </a:lnTo>
                <a:lnTo>
                  <a:pt x="388305" y="499136"/>
                </a:lnTo>
                <a:lnTo>
                  <a:pt x="385508" y="536016"/>
                </a:lnTo>
                <a:lnTo>
                  <a:pt x="397276" y="538768"/>
                </a:lnTo>
                <a:lnTo>
                  <a:pt x="411584" y="538984"/>
                </a:lnTo>
                <a:lnTo>
                  <a:pt x="426717" y="538377"/>
                </a:lnTo>
                <a:lnTo>
                  <a:pt x="440956" y="538657"/>
                </a:lnTo>
                <a:lnTo>
                  <a:pt x="440956" y="602030"/>
                </a:lnTo>
                <a:lnTo>
                  <a:pt x="324777" y="602030"/>
                </a:lnTo>
                <a:lnTo>
                  <a:pt x="328645" y="629185"/>
                </a:lnTo>
                <a:lnTo>
                  <a:pt x="339405" y="649449"/>
                </a:lnTo>
                <a:lnTo>
                  <a:pt x="355393" y="664488"/>
                </a:lnTo>
                <a:lnTo>
                  <a:pt x="374942" y="675970"/>
                </a:lnTo>
                <a:lnTo>
                  <a:pt x="367671" y="691140"/>
                </a:lnTo>
                <a:lnTo>
                  <a:pt x="357336" y="703246"/>
                </a:lnTo>
                <a:lnTo>
                  <a:pt x="343263" y="711613"/>
                </a:lnTo>
                <a:lnTo>
                  <a:pt x="324777" y="715568"/>
                </a:lnTo>
                <a:lnTo>
                  <a:pt x="319561" y="737421"/>
                </a:lnTo>
                <a:lnTo>
                  <a:pt x="311789" y="756715"/>
                </a:lnTo>
                <a:lnTo>
                  <a:pt x="301929" y="773920"/>
                </a:lnTo>
                <a:lnTo>
                  <a:pt x="290449" y="789508"/>
                </a:lnTo>
                <a:lnTo>
                  <a:pt x="287807" y="789508"/>
                </a:lnTo>
                <a:lnTo>
                  <a:pt x="277262" y="774308"/>
                </a:lnTo>
                <a:lnTo>
                  <a:pt x="267125" y="758702"/>
                </a:lnTo>
                <a:lnTo>
                  <a:pt x="259407" y="740675"/>
                </a:lnTo>
                <a:lnTo>
                  <a:pt x="256120" y="718210"/>
                </a:lnTo>
                <a:lnTo>
                  <a:pt x="237729" y="712837"/>
                </a:lnTo>
                <a:lnTo>
                  <a:pt x="222554" y="704248"/>
                </a:lnTo>
                <a:lnTo>
                  <a:pt x="210961" y="692080"/>
                </a:lnTo>
                <a:lnTo>
                  <a:pt x="203314" y="675970"/>
                </a:lnTo>
                <a:lnTo>
                  <a:pt x="222482" y="664772"/>
                </a:lnTo>
                <a:lnTo>
                  <a:pt x="238150" y="650074"/>
                </a:lnTo>
                <a:lnTo>
                  <a:pt x="248941" y="630500"/>
                </a:lnTo>
                <a:lnTo>
                  <a:pt x="253479" y="604672"/>
                </a:lnTo>
                <a:lnTo>
                  <a:pt x="226537" y="601907"/>
                </a:lnTo>
                <a:lnTo>
                  <a:pt x="197042" y="601699"/>
                </a:lnTo>
                <a:lnTo>
                  <a:pt x="166720" y="602316"/>
                </a:lnTo>
                <a:lnTo>
                  <a:pt x="137299" y="602030"/>
                </a:lnTo>
                <a:lnTo>
                  <a:pt x="137299" y="538657"/>
                </a:lnTo>
                <a:lnTo>
                  <a:pt x="192747" y="538657"/>
                </a:lnTo>
                <a:lnTo>
                  <a:pt x="190146" y="501090"/>
                </a:lnTo>
                <a:lnTo>
                  <a:pt x="172965" y="475509"/>
                </a:lnTo>
                <a:lnTo>
                  <a:pt x="147681" y="462086"/>
                </a:lnTo>
                <a:lnTo>
                  <a:pt x="120770" y="460991"/>
                </a:lnTo>
                <a:lnTo>
                  <a:pt x="98710" y="472394"/>
                </a:lnTo>
                <a:lnTo>
                  <a:pt x="87977" y="496465"/>
                </a:lnTo>
                <a:lnTo>
                  <a:pt x="95046" y="533374"/>
                </a:lnTo>
                <a:lnTo>
                  <a:pt x="60945" y="526798"/>
                </a:lnTo>
                <a:lnTo>
                  <a:pt x="32831" y="509120"/>
                </a:lnTo>
                <a:lnTo>
                  <a:pt x="12063" y="482446"/>
                </a:lnTo>
                <a:lnTo>
                  <a:pt x="0" y="448881"/>
                </a:lnTo>
                <a:lnTo>
                  <a:pt x="0" y="419836"/>
                </a:lnTo>
                <a:lnTo>
                  <a:pt x="14436" y="379003"/>
                </a:lnTo>
                <a:lnTo>
                  <a:pt x="39376" y="347127"/>
                </a:lnTo>
                <a:lnTo>
                  <a:pt x="73012" y="327841"/>
                </a:lnTo>
                <a:lnTo>
                  <a:pt x="113538" y="324777"/>
                </a:lnTo>
                <a:lnTo>
                  <a:pt x="151021" y="338637"/>
                </a:lnTo>
                <a:lnTo>
                  <a:pt x="180786" y="365890"/>
                </a:lnTo>
                <a:lnTo>
                  <a:pt x="203319" y="403028"/>
                </a:lnTo>
                <a:lnTo>
                  <a:pt x="219102" y="446540"/>
                </a:lnTo>
                <a:lnTo>
                  <a:pt x="228620" y="492920"/>
                </a:lnTo>
                <a:lnTo>
                  <a:pt x="232359" y="538657"/>
                </a:lnTo>
                <a:lnTo>
                  <a:pt x="266687" y="538657"/>
                </a:lnTo>
                <a:lnTo>
                  <a:pt x="266751" y="485529"/>
                </a:lnTo>
                <a:lnTo>
                  <a:pt x="257751" y="436676"/>
                </a:lnTo>
                <a:lnTo>
                  <a:pt x="242922" y="390955"/>
                </a:lnTo>
                <a:lnTo>
                  <a:pt x="225505" y="347223"/>
                </a:lnTo>
                <a:lnTo>
                  <a:pt x="208738" y="304336"/>
                </a:lnTo>
                <a:lnTo>
                  <a:pt x="195859" y="261150"/>
                </a:lnTo>
                <a:lnTo>
                  <a:pt x="190106" y="216522"/>
                </a:lnTo>
                <a:lnTo>
                  <a:pt x="194927" y="163406"/>
                </a:lnTo>
                <a:lnTo>
                  <a:pt x="210122" y="116610"/>
                </a:lnTo>
                <a:lnTo>
                  <a:pt x="232678" y="74719"/>
                </a:lnTo>
                <a:lnTo>
                  <a:pt x="259577" y="36320"/>
                </a:lnTo>
                <a:lnTo>
                  <a:pt x="287807" y="0"/>
                </a:lnTo>
                <a:close/>
              </a:path>
            </a:pathLst>
          </a:custGeom>
          <a:ln w="21374">
            <a:solidFill>
              <a:srgbClr val="007569"/>
            </a:solidFill>
          </a:ln>
        </p:spPr>
        <p:txBody>
          <a:bodyPr wrap="square" lIns="0" tIns="0" rIns="0" bIns="0" rtlCol="0"/>
          <a:lstStyle/>
          <a:p>
            <a:endParaRPr lang="fr-CA" noProof="0" dirty="0"/>
          </a:p>
        </p:txBody>
      </p:sp>
      <p:sp>
        <p:nvSpPr>
          <p:cNvPr id="117" name="object 116"/>
          <p:cNvSpPr txBox="1"/>
          <p:nvPr/>
        </p:nvSpPr>
        <p:spPr>
          <a:xfrm>
            <a:off x="8608739" y="4343400"/>
            <a:ext cx="4717161" cy="446276"/>
          </a:xfrm>
          <a:prstGeom prst="rect">
            <a:avLst/>
          </a:prstGeom>
          <a:solidFill>
            <a:schemeClr val="accent3">
              <a:lumMod val="75000"/>
            </a:schemeClr>
          </a:solidFill>
        </p:spPr>
        <p:txBody>
          <a:bodyPr vert="horz" wrap="square" lIns="0" tIns="76200" rIns="0" bIns="0" rtlCol="0">
            <a:spAutoFit/>
          </a:bodyPr>
          <a:lstStyle/>
          <a:p>
            <a:pPr marL="1270" algn="ctr">
              <a:lnSpc>
                <a:spcPct val="100000"/>
              </a:lnSpc>
              <a:spcBef>
                <a:spcPts val="600"/>
              </a:spcBef>
            </a:pPr>
            <a:endParaRPr lang="fr-CA" sz="2400" b="1" noProof="0" dirty="0">
              <a:latin typeface="Calibri"/>
              <a:cs typeface="Calibri"/>
            </a:endParaRPr>
          </a:p>
        </p:txBody>
      </p:sp>
      <p:sp>
        <p:nvSpPr>
          <p:cNvPr id="118" name="object 117"/>
          <p:cNvSpPr/>
          <p:nvPr/>
        </p:nvSpPr>
        <p:spPr>
          <a:xfrm>
            <a:off x="10972800" y="4774164"/>
            <a:ext cx="192709" cy="125730"/>
          </a:xfrm>
          <a:custGeom>
            <a:avLst/>
            <a:gdLst/>
            <a:ahLst/>
            <a:cxnLst/>
            <a:rect l="l" t="t" r="r" b="b"/>
            <a:pathLst>
              <a:path w="251459" h="125729">
                <a:moveTo>
                  <a:pt x="251421" y="0"/>
                </a:moveTo>
                <a:lnTo>
                  <a:pt x="0" y="0"/>
                </a:lnTo>
                <a:lnTo>
                  <a:pt x="125717" y="125704"/>
                </a:lnTo>
                <a:lnTo>
                  <a:pt x="251421" y="0"/>
                </a:lnTo>
                <a:close/>
              </a:path>
            </a:pathLst>
          </a:custGeom>
          <a:solidFill>
            <a:srgbClr val="007569"/>
          </a:solidFill>
        </p:spPr>
        <p:txBody>
          <a:bodyPr wrap="square" lIns="0" tIns="0" rIns="0" bIns="0" rtlCol="0"/>
          <a:lstStyle/>
          <a:p>
            <a:endParaRPr lang="fr-CA" noProof="0" dirty="0"/>
          </a:p>
        </p:txBody>
      </p:sp>
      <p:sp>
        <p:nvSpPr>
          <p:cNvPr id="133" name="object 63">
            <a:extLst>
              <a:ext uri="{FF2B5EF4-FFF2-40B4-BE49-F238E27FC236}">
                <a16:creationId xmlns:a16="http://schemas.microsoft.com/office/drawing/2014/main" id="{C82CC517-DD93-BE5A-A57E-FE52C366D69B}"/>
              </a:ext>
            </a:extLst>
          </p:cNvPr>
          <p:cNvSpPr txBox="1"/>
          <p:nvPr/>
        </p:nvSpPr>
        <p:spPr>
          <a:xfrm>
            <a:off x="9431678" y="2605219"/>
            <a:ext cx="3075003" cy="289823"/>
          </a:xfrm>
          <a:prstGeom prst="rect">
            <a:avLst/>
          </a:prstGeom>
        </p:spPr>
        <p:txBody>
          <a:bodyPr vert="horz" wrap="square" lIns="0" tIns="12700" rIns="0" bIns="0" rtlCol="0">
            <a:spAutoFit/>
          </a:bodyPr>
          <a:lstStyle/>
          <a:p>
            <a:pPr algn="ctr">
              <a:lnSpc>
                <a:spcPct val="100000"/>
              </a:lnSpc>
              <a:spcBef>
                <a:spcPts val="600"/>
              </a:spcBef>
              <a:spcAft>
                <a:spcPts val="600"/>
              </a:spcAft>
            </a:pPr>
            <a:r>
              <a:rPr lang="fr-CA" sz="1800" b="1" spc="-10" noProof="0" dirty="0">
                <a:solidFill>
                  <a:srgbClr val="FFFFFF"/>
                </a:solidFill>
                <a:latin typeface="Calibri"/>
                <a:cs typeface="Calibri"/>
              </a:rPr>
              <a:t>Éléments</a:t>
            </a:r>
            <a:r>
              <a:rPr lang="fr-CA" sz="1800" b="1" spc="-30" noProof="0" dirty="0">
                <a:solidFill>
                  <a:srgbClr val="FFFFFF"/>
                </a:solidFill>
                <a:latin typeface="Calibri"/>
                <a:cs typeface="Calibri"/>
              </a:rPr>
              <a:t> </a:t>
            </a:r>
            <a:r>
              <a:rPr lang="fr-CA" sz="1800" b="1" spc="-10" noProof="0" dirty="0">
                <a:solidFill>
                  <a:srgbClr val="FFFFFF"/>
                </a:solidFill>
                <a:latin typeface="Calibri"/>
                <a:cs typeface="Calibri"/>
              </a:rPr>
              <a:t>langagiers</a:t>
            </a:r>
            <a:endParaRPr lang="fr-CA" sz="1800" b="1" noProof="0" dirty="0">
              <a:latin typeface="Calibri"/>
              <a:cs typeface="Calibri"/>
            </a:endParaRPr>
          </a:p>
        </p:txBody>
      </p:sp>
      <p:sp>
        <p:nvSpPr>
          <p:cNvPr id="134" name="object 63">
            <a:extLst>
              <a:ext uri="{FF2B5EF4-FFF2-40B4-BE49-F238E27FC236}">
                <a16:creationId xmlns:a16="http://schemas.microsoft.com/office/drawing/2014/main" id="{3385FC34-1501-403A-AB3C-A972BFEAD4B2}"/>
              </a:ext>
            </a:extLst>
          </p:cNvPr>
          <p:cNvSpPr txBox="1"/>
          <p:nvPr/>
        </p:nvSpPr>
        <p:spPr>
          <a:xfrm>
            <a:off x="9725385" y="4385778"/>
            <a:ext cx="3075003" cy="289823"/>
          </a:xfrm>
          <a:prstGeom prst="rect">
            <a:avLst/>
          </a:prstGeom>
        </p:spPr>
        <p:txBody>
          <a:bodyPr vert="horz" wrap="square" lIns="0" tIns="12700" rIns="0" bIns="0" rtlCol="0">
            <a:spAutoFit/>
          </a:bodyPr>
          <a:lstStyle/>
          <a:p>
            <a:pPr marL="1270" algn="ctr">
              <a:lnSpc>
                <a:spcPct val="100000"/>
              </a:lnSpc>
              <a:spcBef>
                <a:spcPts val="600"/>
              </a:spcBef>
            </a:pPr>
            <a:r>
              <a:rPr lang="fr-CA" sz="1800" b="1" spc="-10" noProof="0" dirty="0">
                <a:solidFill>
                  <a:srgbClr val="FFFFFF"/>
                </a:solidFill>
                <a:latin typeface="Calibri"/>
                <a:cs typeface="Calibri"/>
              </a:rPr>
              <a:t>Repères</a:t>
            </a:r>
            <a:r>
              <a:rPr lang="fr-CA" sz="1800" b="1" spc="-50" noProof="0" dirty="0">
                <a:solidFill>
                  <a:srgbClr val="FFFFFF"/>
                </a:solidFill>
                <a:latin typeface="Calibri"/>
                <a:cs typeface="Calibri"/>
              </a:rPr>
              <a:t> </a:t>
            </a:r>
            <a:r>
              <a:rPr lang="fr-CA" sz="1800" b="1" spc="-10" noProof="0" dirty="0">
                <a:solidFill>
                  <a:srgbClr val="FFFFFF"/>
                </a:solidFill>
                <a:latin typeface="Calibri"/>
                <a:cs typeface="Calibri"/>
              </a:rPr>
              <a:t>socioculturels</a:t>
            </a:r>
            <a:endParaRPr lang="fr-CA" sz="1800" b="1" noProof="0" dirty="0">
              <a:latin typeface="Calibri"/>
              <a:cs typeface="Calibri"/>
            </a:endParaRPr>
          </a:p>
        </p:txBody>
      </p:sp>
      <p:sp>
        <p:nvSpPr>
          <p:cNvPr id="135" name="object 131">
            <a:extLst>
              <a:ext uri="{FF2B5EF4-FFF2-40B4-BE49-F238E27FC236}">
                <a16:creationId xmlns:a16="http://schemas.microsoft.com/office/drawing/2014/main" id="{9F1BB87E-C3EB-D359-D402-47699DDAFE5C}"/>
              </a:ext>
            </a:extLst>
          </p:cNvPr>
          <p:cNvSpPr/>
          <p:nvPr/>
        </p:nvSpPr>
        <p:spPr>
          <a:xfrm>
            <a:off x="8610597" y="5867399"/>
            <a:ext cx="4717162" cy="1488970"/>
          </a:xfrm>
          <a:custGeom>
            <a:avLst/>
            <a:gdLst/>
            <a:ahLst/>
            <a:cxnLst/>
            <a:rect l="l" t="t" r="r" b="b"/>
            <a:pathLst>
              <a:path w="5757545" h="3686810">
                <a:moveTo>
                  <a:pt x="5757291" y="465074"/>
                </a:moveTo>
                <a:lnTo>
                  <a:pt x="0" y="465074"/>
                </a:lnTo>
                <a:lnTo>
                  <a:pt x="0" y="3686784"/>
                </a:lnTo>
                <a:lnTo>
                  <a:pt x="5757291" y="3686784"/>
                </a:lnTo>
                <a:lnTo>
                  <a:pt x="5757291" y="465074"/>
                </a:lnTo>
                <a:close/>
              </a:path>
              <a:path w="5757545" h="3686810">
                <a:moveTo>
                  <a:pt x="5757291" y="0"/>
                </a:moveTo>
                <a:lnTo>
                  <a:pt x="0" y="0"/>
                </a:lnTo>
                <a:lnTo>
                  <a:pt x="0" y="647"/>
                </a:lnTo>
                <a:lnTo>
                  <a:pt x="5757291" y="647"/>
                </a:lnTo>
                <a:lnTo>
                  <a:pt x="5757291" y="0"/>
                </a:lnTo>
                <a:close/>
              </a:path>
            </a:pathLst>
          </a:custGeom>
          <a:solidFill>
            <a:srgbClr val="F4F2ED"/>
          </a:solidFill>
        </p:spPr>
        <p:txBody>
          <a:bodyPr wrap="square" lIns="0" tIns="0" rIns="0" bIns="0" rtlCol="0"/>
          <a:lstStyle/>
          <a:p>
            <a:endParaRPr lang="fr-CA" noProof="0" dirty="0"/>
          </a:p>
        </p:txBody>
      </p:sp>
      <p:sp>
        <p:nvSpPr>
          <p:cNvPr id="136" name="object 134">
            <a:extLst>
              <a:ext uri="{FF2B5EF4-FFF2-40B4-BE49-F238E27FC236}">
                <a16:creationId xmlns:a16="http://schemas.microsoft.com/office/drawing/2014/main" id="{DB194A1F-83C6-83FF-3307-B88E76B49172}"/>
              </a:ext>
            </a:extLst>
          </p:cNvPr>
          <p:cNvSpPr/>
          <p:nvPr/>
        </p:nvSpPr>
        <p:spPr>
          <a:xfrm>
            <a:off x="8610597" y="5868047"/>
            <a:ext cx="4717162" cy="464820"/>
          </a:xfrm>
          <a:custGeom>
            <a:avLst/>
            <a:gdLst/>
            <a:ahLst/>
            <a:cxnLst/>
            <a:rect l="l" t="t" r="r" b="b"/>
            <a:pathLst>
              <a:path w="5757545" h="464819">
                <a:moveTo>
                  <a:pt x="5757291" y="0"/>
                </a:moveTo>
                <a:lnTo>
                  <a:pt x="0" y="0"/>
                </a:lnTo>
                <a:lnTo>
                  <a:pt x="0" y="464426"/>
                </a:lnTo>
                <a:lnTo>
                  <a:pt x="5757291" y="464426"/>
                </a:lnTo>
                <a:lnTo>
                  <a:pt x="5757291" y="0"/>
                </a:lnTo>
                <a:close/>
              </a:path>
            </a:pathLst>
          </a:custGeom>
          <a:solidFill>
            <a:schemeClr val="accent3">
              <a:lumMod val="75000"/>
            </a:schemeClr>
          </a:solidFill>
        </p:spPr>
        <p:txBody>
          <a:bodyPr wrap="square" lIns="0" tIns="0" rIns="0" bIns="0" rtlCol="0"/>
          <a:lstStyle/>
          <a:p>
            <a:endParaRPr lang="fr-CA" noProof="0" dirty="0"/>
          </a:p>
        </p:txBody>
      </p:sp>
      <p:sp>
        <p:nvSpPr>
          <p:cNvPr id="137" name="object 135">
            <a:extLst>
              <a:ext uri="{FF2B5EF4-FFF2-40B4-BE49-F238E27FC236}">
                <a16:creationId xmlns:a16="http://schemas.microsoft.com/office/drawing/2014/main" id="{3BA26E02-E2F5-0757-67BE-06743767BA10}"/>
              </a:ext>
            </a:extLst>
          </p:cNvPr>
          <p:cNvSpPr txBox="1"/>
          <p:nvPr/>
        </p:nvSpPr>
        <p:spPr>
          <a:xfrm>
            <a:off x="9790816" y="5931516"/>
            <a:ext cx="2705984" cy="289823"/>
          </a:xfrm>
          <a:prstGeom prst="rect">
            <a:avLst/>
          </a:prstGeom>
        </p:spPr>
        <p:txBody>
          <a:bodyPr vert="horz" wrap="square" lIns="0" tIns="12700" rIns="0" bIns="0" rtlCol="0">
            <a:spAutoFit/>
          </a:bodyPr>
          <a:lstStyle/>
          <a:p>
            <a:pPr marL="12700" algn="ctr">
              <a:lnSpc>
                <a:spcPct val="100000"/>
              </a:lnSpc>
              <a:spcBef>
                <a:spcPts val="100"/>
              </a:spcBef>
            </a:pPr>
            <a:r>
              <a:rPr lang="fr-CA" sz="1800" b="1" noProof="0" dirty="0">
                <a:solidFill>
                  <a:srgbClr val="FFFFFF"/>
                </a:solidFill>
                <a:latin typeface="Calibri"/>
                <a:cs typeface="Calibri"/>
              </a:rPr>
              <a:t>Matériel</a:t>
            </a:r>
            <a:r>
              <a:rPr lang="fr-CA" sz="1800" b="1" spc="-100" noProof="0" dirty="0">
                <a:solidFill>
                  <a:srgbClr val="FFFFFF"/>
                </a:solidFill>
                <a:latin typeface="Calibri"/>
                <a:cs typeface="Calibri"/>
              </a:rPr>
              <a:t> </a:t>
            </a:r>
            <a:r>
              <a:rPr lang="fr-CA" sz="1800" b="1" spc="-10" noProof="0" dirty="0">
                <a:solidFill>
                  <a:srgbClr val="FFFFFF"/>
                </a:solidFill>
                <a:latin typeface="Calibri"/>
                <a:cs typeface="Calibri"/>
              </a:rPr>
              <a:t>d’apprentissage</a:t>
            </a:r>
            <a:endParaRPr lang="fr-CA" sz="1800" b="1" noProof="0" dirty="0">
              <a:latin typeface="Calibri"/>
              <a:cs typeface="Calibri"/>
            </a:endParaRPr>
          </a:p>
        </p:txBody>
      </p:sp>
      <p:sp>
        <p:nvSpPr>
          <p:cNvPr id="138" name="object 166">
            <a:extLst>
              <a:ext uri="{FF2B5EF4-FFF2-40B4-BE49-F238E27FC236}">
                <a16:creationId xmlns:a16="http://schemas.microsoft.com/office/drawing/2014/main" id="{2834EDFF-85EB-5CAC-A1A4-F22A04634DB1}"/>
              </a:ext>
            </a:extLst>
          </p:cNvPr>
          <p:cNvSpPr/>
          <p:nvPr/>
        </p:nvSpPr>
        <p:spPr>
          <a:xfrm>
            <a:off x="10992240" y="6317806"/>
            <a:ext cx="209160" cy="125730"/>
          </a:xfrm>
          <a:custGeom>
            <a:avLst/>
            <a:gdLst/>
            <a:ahLst/>
            <a:cxnLst/>
            <a:rect l="l" t="t" r="r" b="b"/>
            <a:pathLst>
              <a:path w="251459" h="125729">
                <a:moveTo>
                  <a:pt x="251421" y="0"/>
                </a:moveTo>
                <a:lnTo>
                  <a:pt x="0" y="0"/>
                </a:lnTo>
                <a:lnTo>
                  <a:pt x="125717" y="125704"/>
                </a:lnTo>
                <a:lnTo>
                  <a:pt x="251421" y="0"/>
                </a:lnTo>
                <a:close/>
              </a:path>
            </a:pathLst>
          </a:custGeom>
          <a:solidFill>
            <a:srgbClr val="007569"/>
          </a:solidFill>
        </p:spPr>
        <p:txBody>
          <a:bodyPr wrap="square" lIns="0" tIns="0" rIns="0" bIns="0" rtlCol="0"/>
          <a:lstStyle/>
          <a:p>
            <a:endParaRPr lang="fr-CA" noProof="0" dirty="0"/>
          </a:p>
        </p:txBody>
      </p:sp>
      <p:sp>
        <p:nvSpPr>
          <p:cNvPr id="139" name="ZoneTexte 138">
            <a:extLst>
              <a:ext uri="{FF2B5EF4-FFF2-40B4-BE49-F238E27FC236}">
                <a16:creationId xmlns:a16="http://schemas.microsoft.com/office/drawing/2014/main" id="{D8F5D9A0-4C73-1E87-9112-D10A0F054D4D}"/>
              </a:ext>
            </a:extLst>
          </p:cNvPr>
          <p:cNvSpPr txBox="1"/>
          <p:nvPr/>
        </p:nvSpPr>
        <p:spPr>
          <a:xfrm>
            <a:off x="8767798" y="6356197"/>
            <a:ext cx="4559961" cy="923330"/>
          </a:xfrm>
          <a:prstGeom prst="rect">
            <a:avLst/>
          </a:prstGeom>
          <a:noFill/>
        </p:spPr>
        <p:txBody>
          <a:bodyPr wrap="square" rtlCol="0">
            <a:spAutoFit/>
          </a:bodyPr>
          <a:lstStyle/>
          <a:p>
            <a:pPr marL="285750" indent="-285750">
              <a:buFont typeface="Arial" panose="020B0604020202020204" pitchFamily="34" charset="0"/>
              <a:buChar char="•"/>
            </a:pPr>
            <a:r>
              <a:rPr lang="fr-CA" b="1" dirty="0">
                <a:solidFill>
                  <a:srgbClr val="5FA056"/>
                </a:solidFill>
                <a:latin typeface="+mj-lt"/>
              </a:rPr>
              <a:t>Cahier de l’élève</a:t>
            </a:r>
          </a:p>
          <a:p>
            <a:pPr marL="285750" indent="-285750">
              <a:buFont typeface="Arial" panose="020B0604020202020204" pitchFamily="34" charset="0"/>
              <a:buChar char="•"/>
            </a:pPr>
            <a:r>
              <a:rPr lang="fr-CA" b="1" dirty="0">
                <a:solidFill>
                  <a:srgbClr val="5FA056"/>
                </a:solidFill>
                <a:latin typeface="+mj-lt"/>
              </a:rPr>
              <a:t>Activité d’autoapprentissage sur Références francisation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DC788-0881-11A6-2D6C-3626A4641541}"/>
            </a:ext>
          </a:extLst>
        </p:cNvPr>
        <p:cNvGrpSpPr/>
        <p:nvPr/>
      </p:nvGrpSpPr>
      <p:grpSpPr>
        <a:xfrm>
          <a:off x="0" y="0"/>
          <a:ext cx="0" cy="0"/>
          <a:chOff x="0" y="0"/>
          <a:chExt cx="0" cy="0"/>
        </a:xfrm>
      </p:grpSpPr>
      <p:sp>
        <p:nvSpPr>
          <p:cNvPr id="13" name="object 13" descr="$PPTXTitle">
            <a:extLst>
              <a:ext uri="{FF2B5EF4-FFF2-40B4-BE49-F238E27FC236}">
                <a16:creationId xmlns:a16="http://schemas.microsoft.com/office/drawing/2014/main" id="{3A99BD86-5986-0FB7-88FD-F675DA9B24FE}"/>
              </a:ext>
            </a:extLst>
          </p:cNvPr>
          <p:cNvSpPr txBox="1">
            <a:spLocks noGrp="1"/>
          </p:cNvSpPr>
          <p:nvPr>
            <p:ph type="title"/>
          </p:nvPr>
        </p:nvSpPr>
        <p:spPr>
          <a:xfrm>
            <a:off x="3206750" y="757900"/>
            <a:ext cx="8216900" cy="397545"/>
          </a:xfrm>
          <a:prstGeom prst="rect">
            <a:avLst/>
          </a:prstGeom>
        </p:spPr>
        <p:txBody>
          <a:bodyPr vert="horz" wrap="square" lIns="0" tIns="12700" rIns="0" bIns="0" rtlCol="0">
            <a:spAutoFit/>
          </a:bodyPr>
          <a:lstStyle/>
          <a:p>
            <a:pPr marL="12700" algn="ctr">
              <a:lnSpc>
                <a:spcPct val="100000"/>
              </a:lnSpc>
              <a:spcBef>
                <a:spcPts val="100"/>
              </a:spcBef>
            </a:pPr>
            <a:r>
              <a:rPr lang="fr-CA" noProof="0" dirty="0"/>
              <a:t>SE</a:t>
            </a:r>
            <a:r>
              <a:rPr lang="fr-CA" spc="165" noProof="0" dirty="0"/>
              <a:t> </a:t>
            </a:r>
            <a:r>
              <a:rPr lang="fr-CA" spc="50" noProof="0" dirty="0"/>
              <a:t>PRÉPARER</a:t>
            </a:r>
            <a:r>
              <a:rPr lang="fr-CA" spc="170" noProof="0" dirty="0"/>
              <a:t> </a:t>
            </a:r>
            <a:r>
              <a:rPr lang="fr-CA" noProof="0" dirty="0"/>
              <a:t>À</a:t>
            </a:r>
            <a:r>
              <a:rPr lang="fr-CA" spc="170" noProof="0" dirty="0"/>
              <a:t> </a:t>
            </a:r>
            <a:r>
              <a:rPr lang="fr-CA" noProof="0" dirty="0"/>
              <a:t>LA</a:t>
            </a:r>
            <a:r>
              <a:rPr lang="fr-CA" spc="165" noProof="0" dirty="0"/>
              <a:t> </a:t>
            </a:r>
            <a:r>
              <a:rPr lang="fr-CA" spc="65" noProof="0" dirty="0"/>
              <a:t>JOURNÉE</a:t>
            </a:r>
            <a:r>
              <a:rPr lang="fr-CA" spc="170" noProof="0" dirty="0"/>
              <a:t> </a:t>
            </a:r>
            <a:r>
              <a:rPr lang="fr-CA" noProof="0" dirty="0"/>
              <a:t>D’ACCUEIL</a:t>
            </a:r>
            <a:r>
              <a:rPr lang="fr-CA" spc="170" noProof="0" dirty="0"/>
              <a:t> </a:t>
            </a:r>
            <a:r>
              <a:rPr lang="fr-CA" noProof="0" dirty="0"/>
              <a:t>ET</a:t>
            </a:r>
            <a:r>
              <a:rPr lang="fr-CA" spc="165" noProof="0" dirty="0"/>
              <a:t> </a:t>
            </a:r>
            <a:r>
              <a:rPr lang="fr-CA" spc="55" noProof="0" dirty="0"/>
              <a:t>D’INTÉGRATION</a:t>
            </a:r>
            <a:endParaRPr lang="fr-CA" spc="55" noProof="0" dirty="0">
              <a:solidFill>
                <a:srgbClr val="007569"/>
              </a:solidFill>
            </a:endParaRPr>
          </a:p>
        </p:txBody>
      </p:sp>
      <p:sp>
        <p:nvSpPr>
          <p:cNvPr id="2" name="object 93">
            <a:extLst>
              <a:ext uri="{FF2B5EF4-FFF2-40B4-BE49-F238E27FC236}">
                <a16:creationId xmlns:a16="http://schemas.microsoft.com/office/drawing/2014/main" id="{339DCF3F-1FAD-B7DD-6C82-7E914D69F663}"/>
              </a:ext>
            </a:extLst>
          </p:cNvPr>
          <p:cNvSpPr/>
          <p:nvPr/>
        </p:nvSpPr>
        <p:spPr>
          <a:xfrm>
            <a:off x="1253025" y="6027776"/>
            <a:ext cx="1121410" cy="1121410"/>
          </a:xfrm>
          <a:custGeom>
            <a:avLst/>
            <a:gdLst/>
            <a:ahLst/>
            <a:cxnLst/>
            <a:rect l="l" t="t" r="r" b="b"/>
            <a:pathLst>
              <a:path w="1121410" h="1121409">
                <a:moveTo>
                  <a:pt x="1121219" y="0"/>
                </a:moveTo>
                <a:lnTo>
                  <a:pt x="0" y="1121181"/>
                </a:lnTo>
                <a:lnTo>
                  <a:pt x="1121219" y="0"/>
                </a:lnTo>
                <a:close/>
              </a:path>
            </a:pathLst>
          </a:custGeom>
          <a:ln w="9448">
            <a:solidFill>
              <a:srgbClr val="71BC68"/>
            </a:solidFill>
          </a:ln>
        </p:spPr>
        <p:txBody>
          <a:bodyPr wrap="square" lIns="0" tIns="0" rIns="0" bIns="0" rtlCol="0"/>
          <a:lstStyle/>
          <a:p>
            <a:endParaRPr lang="fr-CA" noProof="0" dirty="0"/>
          </a:p>
        </p:txBody>
      </p:sp>
      <p:sp>
        <p:nvSpPr>
          <p:cNvPr id="3" name="object 94">
            <a:extLst>
              <a:ext uri="{FF2B5EF4-FFF2-40B4-BE49-F238E27FC236}">
                <a16:creationId xmlns:a16="http://schemas.microsoft.com/office/drawing/2014/main" id="{52FB9D90-FE9A-76A9-11E3-91E871CA8148}"/>
              </a:ext>
            </a:extLst>
          </p:cNvPr>
          <p:cNvSpPr/>
          <p:nvPr/>
        </p:nvSpPr>
        <p:spPr>
          <a:xfrm>
            <a:off x="1983197" y="5916374"/>
            <a:ext cx="0" cy="1344295"/>
          </a:xfrm>
          <a:custGeom>
            <a:avLst/>
            <a:gdLst/>
            <a:ahLst/>
            <a:cxnLst/>
            <a:rect l="l" t="t" r="r" b="b"/>
            <a:pathLst>
              <a:path h="1344295">
                <a:moveTo>
                  <a:pt x="0" y="1343990"/>
                </a:moveTo>
                <a:lnTo>
                  <a:pt x="0" y="0"/>
                </a:lnTo>
                <a:lnTo>
                  <a:pt x="0" y="1343990"/>
                </a:lnTo>
                <a:close/>
              </a:path>
            </a:pathLst>
          </a:custGeom>
          <a:ln w="9448">
            <a:solidFill>
              <a:srgbClr val="71BC68"/>
            </a:solidFill>
          </a:ln>
        </p:spPr>
        <p:txBody>
          <a:bodyPr wrap="square" lIns="0" tIns="0" rIns="0" bIns="0" rtlCol="0"/>
          <a:lstStyle/>
          <a:p>
            <a:endParaRPr lang="fr-CA" noProof="0" dirty="0"/>
          </a:p>
        </p:txBody>
      </p:sp>
      <p:sp>
        <p:nvSpPr>
          <p:cNvPr id="4" name="object 95">
            <a:extLst>
              <a:ext uri="{FF2B5EF4-FFF2-40B4-BE49-F238E27FC236}">
                <a16:creationId xmlns:a16="http://schemas.microsoft.com/office/drawing/2014/main" id="{7E1E4407-05BE-92B2-E848-1B6A496EE427}"/>
              </a:ext>
            </a:extLst>
          </p:cNvPr>
          <p:cNvSpPr/>
          <p:nvPr/>
        </p:nvSpPr>
        <p:spPr>
          <a:xfrm>
            <a:off x="1399099" y="6757929"/>
            <a:ext cx="829310" cy="0"/>
          </a:xfrm>
          <a:custGeom>
            <a:avLst/>
            <a:gdLst/>
            <a:ahLst/>
            <a:cxnLst/>
            <a:rect l="l" t="t" r="r" b="b"/>
            <a:pathLst>
              <a:path w="829310">
                <a:moveTo>
                  <a:pt x="0" y="0"/>
                </a:moveTo>
                <a:lnTo>
                  <a:pt x="829056" y="0"/>
                </a:lnTo>
                <a:lnTo>
                  <a:pt x="0" y="0"/>
                </a:lnTo>
                <a:close/>
              </a:path>
            </a:pathLst>
          </a:custGeom>
          <a:ln w="9448">
            <a:solidFill>
              <a:srgbClr val="71BC68"/>
            </a:solidFill>
          </a:ln>
        </p:spPr>
        <p:txBody>
          <a:bodyPr wrap="square" lIns="0" tIns="0" rIns="0" bIns="0" rtlCol="0"/>
          <a:lstStyle/>
          <a:p>
            <a:endParaRPr lang="fr-CA" noProof="0" dirty="0"/>
          </a:p>
        </p:txBody>
      </p:sp>
      <p:sp>
        <p:nvSpPr>
          <p:cNvPr id="5" name="object 96">
            <a:extLst>
              <a:ext uri="{FF2B5EF4-FFF2-40B4-BE49-F238E27FC236}">
                <a16:creationId xmlns:a16="http://schemas.microsoft.com/office/drawing/2014/main" id="{19686F69-AAD2-D851-05BA-695612097D35}"/>
              </a:ext>
            </a:extLst>
          </p:cNvPr>
          <p:cNvSpPr/>
          <p:nvPr/>
        </p:nvSpPr>
        <p:spPr>
          <a:xfrm>
            <a:off x="1253054" y="6365270"/>
            <a:ext cx="446405" cy="446405"/>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6" name="object 97">
            <a:extLst>
              <a:ext uri="{FF2B5EF4-FFF2-40B4-BE49-F238E27FC236}">
                <a16:creationId xmlns:a16="http://schemas.microsoft.com/office/drawing/2014/main" id="{66F04266-029A-4974-D0BA-566164F7BE47}"/>
              </a:ext>
            </a:extLst>
          </p:cNvPr>
          <p:cNvSpPr/>
          <p:nvPr/>
        </p:nvSpPr>
        <p:spPr>
          <a:xfrm>
            <a:off x="928430" y="6418811"/>
            <a:ext cx="1096010" cy="0"/>
          </a:xfrm>
          <a:custGeom>
            <a:avLst/>
            <a:gdLst/>
            <a:ahLst/>
            <a:cxnLst/>
            <a:rect l="l" t="t" r="r" b="b"/>
            <a:pathLst>
              <a:path w="1096010">
                <a:moveTo>
                  <a:pt x="1095438" y="0"/>
                </a:moveTo>
                <a:lnTo>
                  <a:pt x="0" y="0"/>
                </a:lnTo>
                <a:lnTo>
                  <a:pt x="1095438" y="0"/>
                </a:lnTo>
                <a:close/>
              </a:path>
            </a:pathLst>
          </a:custGeom>
          <a:ln w="9448">
            <a:solidFill>
              <a:srgbClr val="71BC68"/>
            </a:solidFill>
          </a:ln>
        </p:spPr>
        <p:txBody>
          <a:bodyPr wrap="square" lIns="0" tIns="0" rIns="0" bIns="0" rtlCol="0"/>
          <a:lstStyle/>
          <a:p>
            <a:endParaRPr lang="fr-CA" noProof="0" dirty="0"/>
          </a:p>
        </p:txBody>
      </p:sp>
      <p:sp>
        <p:nvSpPr>
          <p:cNvPr id="7" name="object 98">
            <a:extLst>
              <a:ext uri="{FF2B5EF4-FFF2-40B4-BE49-F238E27FC236}">
                <a16:creationId xmlns:a16="http://schemas.microsoft.com/office/drawing/2014/main" id="{6DD42122-0A67-EBE6-4504-280F99D76691}"/>
              </a:ext>
            </a:extLst>
          </p:cNvPr>
          <p:cNvSpPr/>
          <p:nvPr/>
        </p:nvSpPr>
        <p:spPr>
          <a:xfrm>
            <a:off x="676701" y="6126370"/>
            <a:ext cx="924560" cy="924560"/>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8" name="object 99">
            <a:extLst>
              <a:ext uri="{FF2B5EF4-FFF2-40B4-BE49-F238E27FC236}">
                <a16:creationId xmlns:a16="http://schemas.microsoft.com/office/drawing/2014/main" id="{16A1B4B7-6BE8-DB5E-8F7A-71B0D4ED4049}"/>
              </a:ext>
            </a:extLst>
          </p:cNvPr>
          <p:cNvSpPr/>
          <p:nvPr/>
        </p:nvSpPr>
        <p:spPr>
          <a:xfrm>
            <a:off x="849106" y="6418806"/>
            <a:ext cx="579755" cy="0"/>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9" name="object 100">
            <a:extLst>
              <a:ext uri="{FF2B5EF4-FFF2-40B4-BE49-F238E27FC236}">
                <a16:creationId xmlns:a16="http://schemas.microsoft.com/office/drawing/2014/main" id="{07DC6CA4-04C4-31E7-7F26-EB780CB6CDCC}"/>
              </a:ext>
            </a:extLst>
          </p:cNvPr>
          <p:cNvSpPr/>
          <p:nvPr/>
        </p:nvSpPr>
        <p:spPr>
          <a:xfrm>
            <a:off x="1308238" y="6360741"/>
            <a:ext cx="0" cy="4552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10" name="object 101">
            <a:extLst>
              <a:ext uri="{FF2B5EF4-FFF2-40B4-BE49-F238E27FC236}">
                <a16:creationId xmlns:a16="http://schemas.microsoft.com/office/drawing/2014/main" id="{5B4702A8-E85C-FDE4-0AF8-7AC4DE512F54}"/>
              </a:ext>
            </a:extLst>
          </p:cNvPr>
          <p:cNvSpPr/>
          <p:nvPr/>
        </p:nvSpPr>
        <p:spPr>
          <a:xfrm>
            <a:off x="425880" y="6213054"/>
            <a:ext cx="751205" cy="751205"/>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11" name="object 102">
            <a:extLst>
              <a:ext uri="{FF2B5EF4-FFF2-40B4-BE49-F238E27FC236}">
                <a16:creationId xmlns:a16="http://schemas.microsoft.com/office/drawing/2014/main" id="{4BDAA6E6-1AC7-33E0-3C24-6F688116868C}"/>
              </a:ext>
            </a:extLst>
          </p:cNvPr>
          <p:cNvSpPr/>
          <p:nvPr/>
        </p:nvSpPr>
        <p:spPr>
          <a:xfrm>
            <a:off x="970749" y="6307738"/>
            <a:ext cx="0" cy="561340"/>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12" name="object 103">
            <a:extLst>
              <a:ext uri="{FF2B5EF4-FFF2-40B4-BE49-F238E27FC236}">
                <a16:creationId xmlns:a16="http://schemas.microsoft.com/office/drawing/2014/main" id="{40BFF820-8C6D-5FFB-D15C-75CC592C0759}"/>
              </a:ext>
            </a:extLst>
          </p:cNvPr>
          <p:cNvSpPr/>
          <p:nvPr/>
        </p:nvSpPr>
        <p:spPr>
          <a:xfrm>
            <a:off x="393048" y="6757929"/>
            <a:ext cx="816610" cy="0"/>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140" name="object 104">
            <a:extLst>
              <a:ext uri="{FF2B5EF4-FFF2-40B4-BE49-F238E27FC236}">
                <a16:creationId xmlns:a16="http://schemas.microsoft.com/office/drawing/2014/main" id="{2DE29F45-6228-4089-604A-0C09BE1F9E82}"/>
              </a:ext>
            </a:extLst>
          </p:cNvPr>
          <p:cNvSpPr/>
          <p:nvPr/>
        </p:nvSpPr>
        <p:spPr>
          <a:xfrm>
            <a:off x="0" y="6124631"/>
            <a:ext cx="1006475" cy="1007110"/>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141" name="object 105">
            <a:extLst>
              <a:ext uri="{FF2B5EF4-FFF2-40B4-BE49-F238E27FC236}">
                <a16:creationId xmlns:a16="http://schemas.microsoft.com/office/drawing/2014/main" id="{BA5E40F7-BB6D-C5F1-BCA0-EF8D5BF487B4}"/>
              </a:ext>
            </a:extLst>
          </p:cNvPr>
          <p:cNvSpPr/>
          <p:nvPr/>
        </p:nvSpPr>
        <p:spPr>
          <a:xfrm>
            <a:off x="86878" y="6418806"/>
            <a:ext cx="753745" cy="0"/>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142" name="object 106">
            <a:extLst>
              <a:ext uri="{FF2B5EF4-FFF2-40B4-BE49-F238E27FC236}">
                <a16:creationId xmlns:a16="http://schemas.microsoft.com/office/drawing/2014/main" id="{C425E3EC-8A43-F5DA-D562-63F834D90ECB}"/>
              </a:ext>
            </a:extLst>
          </p:cNvPr>
          <p:cNvSpPr/>
          <p:nvPr/>
        </p:nvSpPr>
        <p:spPr>
          <a:xfrm>
            <a:off x="0" y="6757933"/>
            <a:ext cx="718185" cy="0"/>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143" name="object 107">
            <a:extLst>
              <a:ext uri="{FF2B5EF4-FFF2-40B4-BE49-F238E27FC236}">
                <a16:creationId xmlns:a16="http://schemas.microsoft.com/office/drawing/2014/main" id="{A0CA3DE1-4FAB-B833-749B-34CFAB32BFCF}"/>
              </a:ext>
            </a:extLst>
          </p:cNvPr>
          <p:cNvSpPr/>
          <p:nvPr/>
        </p:nvSpPr>
        <p:spPr>
          <a:xfrm>
            <a:off x="1521222" y="6756286"/>
            <a:ext cx="584835" cy="0"/>
          </a:xfrm>
          <a:custGeom>
            <a:avLst/>
            <a:gdLst/>
            <a:ahLst/>
            <a:cxnLst/>
            <a:rect l="l" t="t" r="r" b="b"/>
            <a:pathLst>
              <a:path w="584835">
                <a:moveTo>
                  <a:pt x="584822" y="0"/>
                </a:moveTo>
                <a:lnTo>
                  <a:pt x="0" y="0"/>
                </a:lnTo>
                <a:lnTo>
                  <a:pt x="584822" y="0"/>
                </a:lnTo>
                <a:close/>
              </a:path>
            </a:pathLst>
          </a:custGeom>
          <a:ln w="9448">
            <a:solidFill>
              <a:srgbClr val="71BC68"/>
            </a:solidFill>
          </a:ln>
        </p:spPr>
        <p:txBody>
          <a:bodyPr wrap="square" lIns="0" tIns="0" rIns="0" bIns="0" rtlCol="0"/>
          <a:lstStyle/>
          <a:p>
            <a:endParaRPr lang="fr-CA" noProof="0" dirty="0"/>
          </a:p>
        </p:txBody>
      </p:sp>
      <p:sp>
        <p:nvSpPr>
          <p:cNvPr id="144" name="object 108">
            <a:extLst>
              <a:ext uri="{FF2B5EF4-FFF2-40B4-BE49-F238E27FC236}">
                <a16:creationId xmlns:a16="http://schemas.microsoft.com/office/drawing/2014/main" id="{E58135B2-5362-5104-DA83-972100283BEB}"/>
              </a:ext>
            </a:extLst>
          </p:cNvPr>
          <p:cNvSpPr/>
          <p:nvPr/>
        </p:nvSpPr>
        <p:spPr>
          <a:xfrm>
            <a:off x="1645709" y="6600938"/>
            <a:ext cx="0" cy="650240"/>
          </a:xfrm>
          <a:custGeom>
            <a:avLst/>
            <a:gdLst/>
            <a:ahLst/>
            <a:cxnLst/>
            <a:rect l="l" t="t" r="r" b="b"/>
            <a:pathLst>
              <a:path h="650240">
                <a:moveTo>
                  <a:pt x="0" y="649808"/>
                </a:moveTo>
                <a:lnTo>
                  <a:pt x="0" y="0"/>
                </a:lnTo>
                <a:lnTo>
                  <a:pt x="0" y="649808"/>
                </a:lnTo>
                <a:close/>
              </a:path>
            </a:pathLst>
          </a:custGeom>
          <a:ln w="9448">
            <a:solidFill>
              <a:srgbClr val="71BC68"/>
            </a:solidFill>
          </a:ln>
        </p:spPr>
        <p:txBody>
          <a:bodyPr wrap="square" lIns="0" tIns="0" rIns="0" bIns="0" rtlCol="0"/>
          <a:lstStyle/>
          <a:p>
            <a:endParaRPr lang="fr-CA" noProof="0" dirty="0"/>
          </a:p>
        </p:txBody>
      </p:sp>
      <p:sp>
        <p:nvSpPr>
          <p:cNvPr id="145" name="object 109">
            <a:extLst>
              <a:ext uri="{FF2B5EF4-FFF2-40B4-BE49-F238E27FC236}">
                <a16:creationId xmlns:a16="http://schemas.microsoft.com/office/drawing/2014/main" id="{266244C5-A538-4709-A786-D39A7279CAD8}"/>
              </a:ext>
            </a:extLst>
          </p:cNvPr>
          <p:cNvSpPr/>
          <p:nvPr/>
        </p:nvSpPr>
        <p:spPr>
          <a:xfrm>
            <a:off x="1224890" y="7095400"/>
            <a:ext cx="502920" cy="0"/>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146" name="object 110">
            <a:extLst>
              <a:ext uri="{FF2B5EF4-FFF2-40B4-BE49-F238E27FC236}">
                <a16:creationId xmlns:a16="http://schemas.microsoft.com/office/drawing/2014/main" id="{CF2E389E-8BB9-FEC6-1BCD-CF047B08729A}"/>
              </a:ext>
            </a:extLst>
          </p:cNvPr>
          <p:cNvSpPr/>
          <p:nvPr/>
        </p:nvSpPr>
        <p:spPr>
          <a:xfrm>
            <a:off x="635330" y="6422476"/>
            <a:ext cx="1007110" cy="1007110"/>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147" name="object 111">
            <a:extLst>
              <a:ext uri="{FF2B5EF4-FFF2-40B4-BE49-F238E27FC236}">
                <a16:creationId xmlns:a16="http://schemas.microsoft.com/office/drawing/2014/main" id="{189B368D-356D-C84B-9D72-117C22B571C9}"/>
              </a:ext>
            </a:extLst>
          </p:cNvPr>
          <p:cNvSpPr/>
          <p:nvPr/>
        </p:nvSpPr>
        <p:spPr>
          <a:xfrm>
            <a:off x="969125" y="6611593"/>
            <a:ext cx="0" cy="628650"/>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148" name="object 112">
            <a:extLst>
              <a:ext uri="{FF2B5EF4-FFF2-40B4-BE49-F238E27FC236}">
                <a16:creationId xmlns:a16="http://schemas.microsoft.com/office/drawing/2014/main" id="{CD925388-F287-2AB8-D0AF-8046B26B86C8}"/>
              </a:ext>
            </a:extLst>
          </p:cNvPr>
          <p:cNvSpPr/>
          <p:nvPr/>
        </p:nvSpPr>
        <p:spPr>
          <a:xfrm>
            <a:off x="426383" y="6551017"/>
            <a:ext cx="749935" cy="749935"/>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149" name="object 113">
            <a:extLst>
              <a:ext uri="{FF2B5EF4-FFF2-40B4-BE49-F238E27FC236}">
                <a16:creationId xmlns:a16="http://schemas.microsoft.com/office/drawing/2014/main" id="{ABA05511-13DF-9377-8572-DCD60872B34F}"/>
              </a:ext>
            </a:extLst>
          </p:cNvPr>
          <p:cNvSpPr/>
          <p:nvPr/>
        </p:nvSpPr>
        <p:spPr>
          <a:xfrm>
            <a:off x="123098" y="6756282"/>
            <a:ext cx="1356360" cy="0"/>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150" name="object 114">
            <a:extLst>
              <a:ext uri="{FF2B5EF4-FFF2-40B4-BE49-F238E27FC236}">
                <a16:creationId xmlns:a16="http://schemas.microsoft.com/office/drawing/2014/main" id="{C7D3F106-CCCC-A245-756C-E8965D99C6B3}"/>
              </a:ext>
            </a:extLst>
          </p:cNvPr>
          <p:cNvSpPr/>
          <p:nvPr/>
        </p:nvSpPr>
        <p:spPr>
          <a:xfrm>
            <a:off x="0" y="6353086"/>
            <a:ext cx="1036955" cy="1036955"/>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151" name="object 115">
            <a:extLst>
              <a:ext uri="{FF2B5EF4-FFF2-40B4-BE49-F238E27FC236}">
                <a16:creationId xmlns:a16="http://schemas.microsoft.com/office/drawing/2014/main" id="{92AAA7DE-E30F-2889-8C08-355B0851F1F2}"/>
              </a:ext>
            </a:extLst>
          </p:cNvPr>
          <p:cNvSpPr/>
          <p:nvPr/>
        </p:nvSpPr>
        <p:spPr>
          <a:xfrm>
            <a:off x="0" y="6615595"/>
            <a:ext cx="436880" cy="43688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152" name="object 116">
            <a:extLst>
              <a:ext uri="{FF2B5EF4-FFF2-40B4-BE49-F238E27FC236}">
                <a16:creationId xmlns:a16="http://schemas.microsoft.com/office/drawing/2014/main" id="{E0B181C3-2EA5-6A2C-1F8B-51311E1CFF24}"/>
              </a:ext>
            </a:extLst>
          </p:cNvPr>
          <p:cNvSpPr/>
          <p:nvPr/>
        </p:nvSpPr>
        <p:spPr>
          <a:xfrm>
            <a:off x="1377812" y="6827518"/>
            <a:ext cx="871855" cy="8718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153" name="object 117">
            <a:extLst>
              <a:ext uri="{FF2B5EF4-FFF2-40B4-BE49-F238E27FC236}">
                <a16:creationId xmlns:a16="http://schemas.microsoft.com/office/drawing/2014/main" id="{32C1B0A4-1177-EBFC-ACB6-E181C710CB9E}"/>
              </a:ext>
            </a:extLst>
          </p:cNvPr>
          <p:cNvSpPr/>
          <p:nvPr/>
        </p:nvSpPr>
        <p:spPr>
          <a:xfrm>
            <a:off x="1170892" y="7093757"/>
            <a:ext cx="1285875" cy="0"/>
          </a:xfrm>
          <a:custGeom>
            <a:avLst/>
            <a:gdLst/>
            <a:ahLst/>
            <a:cxnLst/>
            <a:rect l="l" t="t" r="r" b="b"/>
            <a:pathLst>
              <a:path w="1285875">
                <a:moveTo>
                  <a:pt x="1285481" y="0"/>
                </a:moveTo>
                <a:lnTo>
                  <a:pt x="0" y="0"/>
                </a:lnTo>
                <a:lnTo>
                  <a:pt x="1285481" y="0"/>
                </a:lnTo>
                <a:close/>
              </a:path>
            </a:pathLst>
          </a:custGeom>
          <a:ln w="9359">
            <a:solidFill>
              <a:srgbClr val="71BC68"/>
            </a:solidFill>
          </a:ln>
        </p:spPr>
        <p:txBody>
          <a:bodyPr wrap="square" lIns="0" tIns="0" rIns="0" bIns="0" rtlCol="0"/>
          <a:lstStyle/>
          <a:p>
            <a:endParaRPr lang="fr-CA" noProof="0" dirty="0"/>
          </a:p>
        </p:txBody>
      </p:sp>
      <p:sp>
        <p:nvSpPr>
          <p:cNvPr id="154" name="object 118">
            <a:extLst>
              <a:ext uri="{FF2B5EF4-FFF2-40B4-BE49-F238E27FC236}">
                <a16:creationId xmlns:a16="http://schemas.microsoft.com/office/drawing/2014/main" id="{18993C57-E032-3A38-5206-068E71448E9A}"/>
              </a:ext>
            </a:extLst>
          </p:cNvPr>
          <p:cNvSpPr/>
          <p:nvPr/>
        </p:nvSpPr>
        <p:spPr>
          <a:xfrm>
            <a:off x="1983197" y="7034755"/>
            <a:ext cx="0" cy="457200"/>
          </a:xfrm>
          <a:custGeom>
            <a:avLst/>
            <a:gdLst/>
            <a:ahLst/>
            <a:cxnLst/>
            <a:rect l="l" t="t" r="r" b="b"/>
            <a:pathLst>
              <a:path h="457200">
                <a:moveTo>
                  <a:pt x="0" y="457123"/>
                </a:moveTo>
                <a:lnTo>
                  <a:pt x="0" y="0"/>
                </a:lnTo>
                <a:lnTo>
                  <a:pt x="0" y="457123"/>
                </a:lnTo>
                <a:close/>
              </a:path>
            </a:pathLst>
          </a:custGeom>
          <a:ln w="9359">
            <a:solidFill>
              <a:srgbClr val="71BC68"/>
            </a:solidFill>
          </a:ln>
        </p:spPr>
        <p:txBody>
          <a:bodyPr wrap="square" lIns="0" tIns="0" rIns="0" bIns="0" rtlCol="0"/>
          <a:lstStyle/>
          <a:p>
            <a:endParaRPr lang="fr-CA" noProof="0" dirty="0"/>
          </a:p>
        </p:txBody>
      </p:sp>
      <p:sp>
        <p:nvSpPr>
          <p:cNvPr id="155" name="object 119">
            <a:extLst>
              <a:ext uri="{FF2B5EF4-FFF2-40B4-BE49-F238E27FC236}">
                <a16:creationId xmlns:a16="http://schemas.microsoft.com/office/drawing/2014/main" id="{B9A32F83-CABB-D252-80D3-23C68DBFB2EF}"/>
              </a:ext>
            </a:extLst>
          </p:cNvPr>
          <p:cNvSpPr/>
          <p:nvPr/>
        </p:nvSpPr>
        <p:spPr>
          <a:xfrm>
            <a:off x="1229379" y="7016537"/>
            <a:ext cx="494030" cy="4940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156" name="object 120">
            <a:extLst>
              <a:ext uri="{FF2B5EF4-FFF2-40B4-BE49-F238E27FC236}">
                <a16:creationId xmlns:a16="http://schemas.microsoft.com/office/drawing/2014/main" id="{3272E553-8C5C-36F8-F97B-4E743E001C55}"/>
              </a:ext>
            </a:extLst>
          </p:cNvPr>
          <p:cNvSpPr/>
          <p:nvPr/>
        </p:nvSpPr>
        <p:spPr>
          <a:xfrm>
            <a:off x="1645709" y="6639321"/>
            <a:ext cx="0" cy="1248410"/>
          </a:xfrm>
          <a:custGeom>
            <a:avLst/>
            <a:gdLst/>
            <a:ahLst/>
            <a:cxnLst/>
            <a:rect l="l" t="t" r="r" b="b"/>
            <a:pathLst>
              <a:path h="1248409">
                <a:moveTo>
                  <a:pt x="0" y="1247990"/>
                </a:moveTo>
                <a:lnTo>
                  <a:pt x="0" y="0"/>
                </a:lnTo>
                <a:lnTo>
                  <a:pt x="0" y="1247990"/>
                </a:lnTo>
                <a:close/>
              </a:path>
            </a:pathLst>
          </a:custGeom>
          <a:ln w="9448">
            <a:solidFill>
              <a:srgbClr val="71BC68"/>
            </a:solidFill>
          </a:ln>
        </p:spPr>
        <p:txBody>
          <a:bodyPr wrap="square" lIns="0" tIns="0" rIns="0" bIns="0" rtlCol="0"/>
          <a:lstStyle/>
          <a:p>
            <a:endParaRPr lang="fr-CA" noProof="0" dirty="0"/>
          </a:p>
        </p:txBody>
      </p:sp>
      <p:sp>
        <p:nvSpPr>
          <p:cNvPr id="157" name="object 121">
            <a:extLst>
              <a:ext uri="{FF2B5EF4-FFF2-40B4-BE49-F238E27FC236}">
                <a16:creationId xmlns:a16="http://schemas.microsoft.com/office/drawing/2014/main" id="{3B29A024-B803-6CC9-84E9-62A131098123}"/>
              </a:ext>
            </a:extLst>
          </p:cNvPr>
          <p:cNvSpPr/>
          <p:nvPr/>
        </p:nvSpPr>
        <p:spPr>
          <a:xfrm>
            <a:off x="832236" y="6956862"/>
            <a:ext cx="613410" cy="613410"/>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158" name="object 122">
            <a:extLst>
              <a:ext uri="{FF2B5EF4-FFF2-40B4-BE49-F238E27FC236}">
                <a16:creationId xmlns:a16="http://schemas.microsoft.com/office/drawing/2014/main" id="{3C23FD36-8B85-0A83-6BD6-030C2876B7AF}"/>
              </a:ext>
            </a:extLst>
          </p:cNvPr>
          <p:cNvSpPr/>
          <p:nvPr/>
        </p:nvSpPr>
        <p:spPr>
          <a:xfrm>
            <a:off x="969125" y="6703110"/>
            <a:ext cx="0" cy="1120775"/>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159" name="object 123">
            <a:extLst>
              <a:ext uri="{FF2B5EF4-FFF2-40B4-BE49-F238E27FC236}">
                <a16:creationId xmlns:a16="http://schemas.microsoft.com/office/drawing/2014/main" id="{B1A3CE66-32FB-F338-4D27-07295A5D6071}"/>
              </a:ext>
            </a:extLst>
          </p:cNvPr>
          <p:cNvSpPr/>
          <p:nvPr/>
        </p:nvSpPr>
        <p:spPr>
          <a:xfrm>
            <a:off x="0" y="6599401"/>
            <a:ext cx="1127760" cy="1127760"/>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160" name="object 124">
            <a:extLst>
              <a:ext uri="{FF2B5EF4-FFF2-40B4-BE49-F238E27FC236}">
                <a16:creationId xmlns:a16="http://schemas.microsoft.com/office/drawing/2014/main" id="{EA3016B7-2F6D-887A-B89E-69DEF8263013}"/>
              </a:ext>
            </a:extLst>
          </p:cNvPr>
          <p:cNvSpPr/>
          <p:nvPr/>
        </p:nvSpPr>
        <p:spPr>
          <a:xfrm>
            <a:off x="0" y="7093752"/>
            <a:ext cx="779145" cy="0"/>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161" name="object 125">
            <a:extLst>
              <a:ext uri="{FF2B5EF4-FFF2-40B4-BE49-F238E27FC236}">
                <a16:creationId xmlns:a16="http://schemas.microsoft.com/office/drawing/2014/main" id="{9C62B9CA-01D4-6E5C-7E8F-A45A23565305}"/>
              </a:ext>
            </a:extLst>
          </p:cNvPr>
          <p:cNvSpPr/>
          <p:nvPr/>
        </p:nvSpPr>
        <p:spPr>
          <a:xfrm>
            <a:off x="295809" y="7030559"/>
            <a:ext cx="0" cy="466090"/>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162" name="object 126">
            <a:extLst>
              <a:ext uri="{FF2B5EF4-FFF2-40B4-BE49-F238E27FC236}">
                <a16:creationId xmlns:a16="http://schemas.microsoft.com/office/drawing/2014/main" id="{BD14155F-8341-1880-2561-CB51503F13EE}"/>
              </a:ext>
            </a:extLst>
          </p:cNvPr>
          <p:cNvSpPr/>
          <p:nvPr/>
        </p:nvSpPr>
        <p:spPr>
          <a:xfrm>
            <a:off x="1553328" y="7340499"/>
            <a:ext cx="520700" cy="520700"/>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163" name="object 127">
            <a:extLst>
              <a:ext uri="{FF2B5EF4-FFF2-40B4-BE49-F238E27FC236}">
                <a16:creationId xmlns:a16="http://schemas.microsoft.com/office/drawing/2014/main" id="{19D33859-17DA-9C80-6900-A4C7AEC7E2D5}"/>
              </a:ext>
            </a:extLst>
          </p:cNvPr>
          <p:cNvSpPr/>
          <p:nvPr/>
        </p:nvSpPr>
        <p:spPr>
          <a:xfrm>
            <a:off x="1983197" y="7253673"/>
            <a:ext cx="0" cy="694690"/>
          </a:xfrm>
          <a:custGeom>
            <a:avLst/>
            <a:gdLst/>
            <a:ahLst/>
            <a:cxnLst/>
            <a:rect l="l" t="t" r="r" b="b"/>
            <a:pathLst>
              <a:path h="694690">
                <a:moveTo>
                  <a:pt x="0" y="694245"/>
                </a:moveTo>
                <a:lnTo>
                  <a:pt x="0" y="0"/>
                </a:lnTo>
                <a:lnTo>
                  <a:pt x="0" y="694245"/>
                </a:lnTo>
                <a:close/>
              </a:path>
            </a:pathLst>
          </a:custGeom>
          <a:ln w="9448">
            <a:solidFill>
              <a:srgbClr val="71BC68"/>
            </a:solidFill>
          </a:ln>
        </p:spPr>
        <p:txBody>
          <a:bodyPr wrap="square" lIns="0" tIns="0" rIns="0" bIns="0" rtlCol="0"/>
          <a:lstStyle/>
          <a:p>
            <a:endParaRPr lang="fr-CA" noProof="0" dirty="0"/>
          </a:p>
        </p:txBody>
      </p:sp>
      <p:sp>
        <p:nvSpPr>
          <p:cNvPr id="164" name="object 128">
            <a:extLst>
              <a:ext uri="{FF2B5EF4-FFF2-40B4-BE49-F238E27FC236}">
                <a16:creationId xmlns:a16="http://schemas.microsoft.com/office/drawing/2014/main" id="{E10EC771-3F21-7A22-1FFF-0DD705E45B37}"/>
              </a:ext>
            </a:extLst>
          </p:cNvPr>
          <p:cNvSpPr/>
          <p:nvPr/>
        </p:nvSpPr>
        <p:spPr>
          <a:xfrm>
            <a:off x="692139" y="7431230"/>
            <a:ext cx="893444" cy="0"/>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165" name="object 129">
            <a:extLst>
              <a:ext uri="{FF2B5EF4-FFF2-40B4-BE49-F238E27FC236}">
                <a16:creationId xmlns:a16="http://schemas.microsoft.com/office/drawing/2014/main" id="{D2042183-BC36-69AA-E6F1-0A4F5F35B1A1}"/>
              </a:ext>
            </a:extLst>
          </p:cNvPr>
          <p:cNvSpPr/>
          <p:nvPr/>
        </p:nvSpPr>
        <p:spPr>
          <a:xfrm>
            <a:off x="1308238" y="7261899"/>
            <a:ext cx="0" cy="678180"/>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166" name="object 130">
            <a:extLst>
              <a:ext uri="{FF2B5EF4-FFF2-40B4-BE49-F238E27FC236}">
                <a16:creationId xmlns:a16="http://schemas.microsoft.com/office/drawing/2014/main" id="{701A8E78-A472-E930-39CF-36B7F530C68A}"/>
              </a:ext>
            </a:extLst>
          </p:cNvPr>
          <p:cNvSpPr/>
          <p:nvPr/>
        </p:nvSpPr>
        <p:spPr>
          <a:xfrm>
            <a:off x="438142" y="7237728"/>
            <a:ext cx="726440" cy="726440"/>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167" name="object 131">
            <a:extLst>
              <a:ext uri="{FF2B5EF4-FFF2-40B4-BE49-F238E27FC236}">
                <a16:creationId xmlns:a16="http://schemas.microsoft.com/office/drawing/2014/main" id="{DEC1ED6A-CB25-AF94-3E09-BFABCFD9CDB4}"/>
              </a:ext>
            </a:extLst>
          </p:cNvPr>
          <p:cNvSpPr/>
          <p:nvPr/>
        </p:nvSpPr>
        <p:spPr>
          <a:xfrm>
            <a:off x="259327" y="7770354"/>
            <a:ext cx="1083945" cy="0"/>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168" name="object 132">
            <a:extLst>
              <a:ext uri="{FF2B5EF4-FFF2-40B4-BE49-F238E27FC236}">
                <a16:creationId xmlns:a16="http://schemas.microsoft.com/office/drawing/2014/main" id="{ECF991A8-9C9B-18CF-CF46-C1CC0BE99135}"/>
              </a:ext>
            </a:extLst>
          </p:cNvPr>
          <p:cNvSpPr/>
          <p:nvPr/>
        </p:nvSpPr>
        <p:spPr>
          <a:xfrm>
            <a:off x="0" y="7094721"/>
            <a:ext cx="970280" cy="970280"/>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169" name="object 133">
            <a:extLst>
              <a:ext uri="{FF2B5EF4-FFF2-40B4-BE49-F238E27FC236}">
                <a16:creationId xmlns:a16="http://schemas.microsoft.com/office/drawing/2014/main" id="{E87B2DE4-382C-EF0F-37AA-40EB6758C925}"/>
              </a:ext>
            </a:extLst>
          </p:cNvPr>
          <p:cNvSpPr/>
          <p:nvPr/>
        </p:nvSpPr>
        <p:spPr>
          <a:xfrm>
            <a:off x="0" y="7770359"/>
            <a:ext cx="238125" cy="0"/>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170" name="object 134">
            <a:extLst>
              <a:ext uri="{FF2B5EF4-FFF2-40B4-BE49-F238E27FC236}">
                <a16:creationId xmlns:a16="http://schemas.microsoft.com/office/drawing/2014/main" id="{7BB193FC-0CFC-7001-0B1A-62B058C5CBBA}"/>
              </a:ext>
            </a:extLst>
          </p:cNvPr>
          <p:cNvSpPr/>
          <p:nvPr/>
        </p:nvSpPr>
        <p:spPr>
          <a:xfrm>
            <a:off x="808415" y="7608007"/>
            <a:ext cx="621665" cy="621665"/>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171" name="object 135">
            <a:extLst>
              <a:ext uri="{FF2B5EF4-FFF2-40B4-BE49-F238E27FC236}">
                <a16:creationId xmlns:a16="http://schemas.microsoft.com/office/drawing/2014/main" id="{7D8F2604-C995-545C-9A13-6031514590F3}"/>
              </a:ext>
            </a:extLst>
          </p:cNvPr>
          <p:cNvSpPr/>
          <p:nvPr/>
        </p:nvSpPr>
        <p:spPr>
          <a:xfrm>
            <a:off x="570997" y="8107837"/>
            <a:ext cx="1135380" cy="0"/>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172" name="object 136">
            <a:extLst>
              <a:ext uri="{FF2B5EF4-FFF2-40B4-BE49-F238E27FC236}">
                <a16:creationId xmlns:a16="http://schemas.microsoft.com/office/drawing/2014/main" id="{85EF92BC-2911-024B-DB40-7FFCC73D1C3A}"/>
              </a:ext>
            </a:extLst>
          </p:cNvPr>
          <p:cNvSpPr/>
          <p:nvPr/>
        </p:nvSpPr>
        <p:spPr>
          <a:xfrm>
            <a:off x="969125" y="7460378"/>
            <a:ext cx="0" cy="769620"/>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173" name="object 137">
            <a:extLst>
              <a:ext uri="{FF2B5EF4-FFF2-40B4-BE49-F238E27FC236}">
                <a16:creationId xmlns:a16="http://schemas.microsoft.com/office/drawing/2014/main" id="{EBBDE46E-0082-F5BC-D157-AB180EEE8694}"/>
              </a:ext>
            </a:extLst>
          </p:cNvPr>
          <p:cNvSpPr/>
          <p:nvPr/>
        </p:nvSpPr>
        <p:spPr>
          <a:xfrm>
            <a:off x="295809" y="7441473"/>
            <a:ext cx="0" cy="788670"/>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174" name="object 138">
            <a:extLst>
              <a:ext uri="{FF2B5EF4-FFF2-40B4-BE49-F238E27FC236}">
                <a16:creationId xmlns:a16="http://schemas.microsoft.com/office/drawing/2014/main" id="{77A180AF-436E-DC67-27E8-78C072ABDB26}"/>
              </a:ext>
            </a:extLst>
          </p:cNvPr>
          <p:cNvSpPr/>
          <p:nvPr/>
        </p:nvSpPr>
        <p:spPr>
          <a:xfrm>
            <a:off x="0" y="8107833"/>
            <a:ext cx="626110" cy="0"/>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175" name="object 139">
            <a:extLst>
              <a:ext uri="{FF2B5EF4-FFF2-40B4-BE49-F238E27FC236}">
                <a16:creationId xmlns:a16="http://schemas.microsoft.com/office/drawing/2014/main" id="{F21077B1-2C15-90EB-FDB5-00CDB8E55079}"/>
              </a:ext>
            </a:extLst>
          </p:cNvPr>
          <p:cNvSpPr/>
          <p:nvPr/>
        </p:nvSpPr>
        <p:spPr>
          <a:xfrm>
            <a:off x="0" y="8107833"/>
            <a:ext cx="97790" cy="0"/>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176" name="object 140">
            <a:extLst>
              <a:ext uri="{FF2B5EF4-FFF2-40B4-BE49-F238E27FC236}">
                <a16:creationId xmlns:a16="http://schemas.microsoft.com/office/drawing/2014/main" id="{144785DF-0557-7EEA-FDE2-004306C17523}"/>
              </a:ext>
            </a:extLst>
          </p:cNvPr>
          <p:cNvSpPr/>
          <p:nvPr/>
        </p:nvSpPr>
        <p:spPr>
          <a:xfrm>
            <a:off x="1201351" y="8000958"/>
            <a:ext cx="229235" cy="229235"/>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177" name="object 141">
            <a:extLst>
              <a:ext uri="{FF2B5EF4-FFF2-40B4-BE49-F238E27FC236}">
                <a16:creationId xmlns:a16="http://schemas.microsoft.com/office/drawing/2014/main" id="{0673471A-57A6-6F73-87AD-1D7635567B5C}"/>
              </a:ext>
            </a:extLst>
          </p:cNvPr>
          <p:cNvSpPr/>
          <p:nvPr/>
        </p:nvSpPr>
        <p:spPr>
          <a:xfrm>
            <a:off x="970749" y="8094706"/>
            <a:ext cx="0" cy="135255"/>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178" name="object 142">
            <a:extLst>
              <a:ext uri="{FF2B5EF4-FFF2-40B4-BE49-F238E27FC236}">
                <a16:creationId xmlns:a16="http://schemas.microsoft.com/office/drawing/2014/main" id="{B71812CE-BAAE-7769-B153-2A798FABABC9}"/>
              </a:ext>
            </a:extLst>
          </p:cNvPr>
          <p:cNvSpPr/>
          <p:nvPr/>
        </p:nvSpPr>
        <p:spPr>
          <a:xfrm>
            <a:off x="0" y="8106195"/>
            <a:ext cx="1024890" cy="0"/>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179" name="object 143">
            <a:extLst>
              <a:ext uri="{FF2B5EF4-FFF2-40B4-BE49-F238E27FC236}">
                <a16:creationId xmlns:a16="http://schemas.microsoft.com/office/drawing/2014/main" id="{66A3DBAA-ADEE-3046-13A8-200D74F2798D}"/>
              </a:ext>
            </a:extLst>
          </p:cNvPr>
          <p:cNvSpPr/>
          <p:nvPr/>
        </p:nvSpPr>
        <p:spPr>
          <a:xfrm>
            <a:off x="0" y="8149516"/>
            <a:ext cx="80645" cy="80645"/>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180" name="object 144">
            <a:extLst>
              <a:ext uri="{FF2B5EF4-FFF2-40B4-BE49-F238E27FC236}">
                <a16:creationId xmlns:a16="http://schemas.microsoft.com/office/drawing/2014/main" id="{9B609F0A-089A-BF2D-89A4-57F9B022FE8E}"/>
              </a:ext>
            </a:extLst>
          </p:cNvPr>
          <p:cNvSpPr/>
          <p:nvPr/>
        </p:nvSpPr>
        <p:spPr>
          <a:xfrm>
            <a:off x="295809" y="7638542"/>
            <a:ext cx="0" cy="591185"/>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181" name="object 145">
            <a:extLst>
              <a:ext uri="{FF2B5EF4-FFF2-40B4-BE49-F238E27FC236}">
                <a16:creationId xmlns:a16="http://schemas.microsoft.com/office/drawing/2014/main" id="{0903BEE1-C666-4957-2C64-EA53E7CCAC1D}"/>
              </a:ext>
            </a:extLst>
          </p:cNvPr>
          <p:cNvSpPr/>
          <p:nvPr/>
        </p:nvSpPr>
        <p:spPr>
          <a:xfrm>
            <a:off x="1644064" y="8072787"/>
            <a:ext cx="0" cy="156845"/>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182" name="object 146">
            <a:extLst>
              <a:ext uri="{FF2B5EF4-FFF2-40B4-BE49-F238E27FC236}">
                <a16:creationId xmlns:a16="http://schemas.microsoft.com/office/drawing/2014/main" id="{64970E71-51AD-244C-B39B-C72121ECF883}"/>
              </a:ext>
            </a:extLst>
          </p:cNvPr>
          <p:cNvSpPr/>
          <p:nvPr/>
        </p:nvSpPr>
        <p:spPr>
          <a:xfrm>
            <a:off x="1306595" y="7960347"/>
            <a:ext cx="0" cy="269875"/>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183" name="object 147">
            <a:extLst>
              <a:ext uri="{FF2B5EF4-FFF2-40B4-BE49-F238E27FC236}">
                <a16:creationId xmlns:a16="http://schemas.microsoft.com/office/drawing/2014/main" id="{E1C84659-D42C-EF07-D18B-2C77749D3163}"/>
              </a:ext>
            </a:extLst>
          </p:cNvPr>
          <p:cNvSpPr/>
          <p:nvPr/>
        </p:nvSpPr>
        <p:spPr>
          <a:xfrm>
            <a:off x="1522317" y="8056591"/>
            <a:ext cx="173355" cy="173355"/>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184" name="object 148">
            <a:extLst>
              <a:ext uri="{FF2B5EF4-FFF2-40B4-BE49-F238E27FC236}">
                <a16:creationId xmlns:a16="http://schemas.microsoft.com/office/drawing/2014/main" id="{53DCB3F8-8385-3722-F343-AFF8E913C910}"/>
              </a:ext>
            </a:extLst>
          </p:cNvPr>
          <p:cNvSpPr/>
          <p:nvPr/>
        </p:nvSpPr>
        <p:spPr>
          <a:xfrm>
            <a:off x="509895" y="8142954"/>
            <a:ext cx="86995" cy="86995"/>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185" name="object 149">
            <a:extLst>
              <a:ext uri="{FF2B5EF4-FFF2-40B4-BE49-F238E27FC236}">
                <a16:creationId xmlns:a16="http://schemas.microsoft.com/office/drawing/2014/main" id="{55F90DB3-B661-D4E2-191E-501B5FD170B1}"/>
              </a:ext>
            </a:extLst>
          </p:cNvPr>
          <p:cNvSpPr/>
          <p:nvPr/>
        </p:nvSpPr>
        <p:spPr>
          <a:xfrm>
            <a:off x="275259" y="6398780"/>
            <a:ext cx="1726564" cy="1728470"/>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sp>
        <p:nvSpPr>
          <p:cNvPr id="14" name="object 338">
            <a:extLst>
              <a:ext uri="{FF2B5EF4-FFF2-40B4-BE49-F238E27FC236}">
                <a16:creationId xmlns:a16="http://schemas.microsoft.com/office/drawing/2014/main" id="{1A5BE473-EFFB-85E6-73AE-BCBA7709CAC8}"/>
              </a:ext>
            </a:extLst>
          </p:cNvPr>
          <p:cNvSpPr/>
          <p:nvPr>
            <p:custDataLst>
              <p:tags r:id="rId1"/>
            </p:custDataLst>
          </p:nvPr>
        </p:nvSpPr>
        <p:spPr>
          <a:xfrm>
            <a:off x="7597397" y="3400353"/>
            <a:ext cx="3527803" cy="45719"/>
          </a:xfrm>
          <a:custGeom>
            <a:avLst/>
            <a:gdLst/>
            <a:ahLst/>
            <a:cxnLst/>
            <a:rect l="l" t="t" r="r" b="b"/>
            <a:pathLst>
              <a:path w="2741295">
                <a:moveTo>
                  <a:pt x="0" y="0"/>
                </a:moveTo>
                <a:lnTo>
                  <a:pt x="2741066" y="0"/>
                </a:lnTo>
              </a:path>
            </a:pathLst>
          </a:custGeom>
          <a:ln w="48450">
            <a:solidFill>
              <a:srgbClr val="007569"/>
            </a:solidFill>
          </a:ln>
        </p:spPr>
        <p:txBody>
          <a:bodyPr wrap="square" lIns="0" tIns="0" rIns="0" bIns="0" rtlCol="0"/>
          <a:lstStyle/>
          <a:p>
            <a:endParaRPr lang="fr-CA" noProof="0" dirty="0"/>
          </a:p>
        </p:txBody>
      </p:sp>
      <p:sp>
        <p:nvSpPr>
          <p:cNvPr id="15" name="object 339">
            <a:extLst>
              <a:ext uri="{FF2B5EF4-FFF2-40B4-BE49-F238E27FC236}">
                <a16:creationId xmlns:a16="http://schemas.microsoft.com/office/drawing/2014/main" id="{CAF646DC-2C38-3AA3-16F0-F42991BB0CDA}"/>
              </a:ext>
            </a:extLst>
          </p:cNvPr>
          <p:cNvSpPr txBox="1"/>
          <p:nvPr>
            <p:custDataLst>
              <p:tags r:id="rId2"/>
            </p:custDataLst>
          </p:nvPr>
        </p:nvSpPr>
        <p:spPr>
          <a:xfrm>
            <a:off x="7590155" y="2937505"/>
            <a:ext cx="3992245" cy="351378"/>
          </a:xfrm>
          <a:prstGeom prst="rect">
            <a:avLst/>
          </a:prstGeom>
        </p:spPr>
        <p:txBody>
          <a:bodyPr vert="horz" wrap="square" lIns="0" tIns="12700" rIns="0" bIns="0" rtlCol="0">
            <a:spAutoFit/>
          </a:bodyPr>
          <a:lstStyle/>
          <a:p>
            <a:pPr marL="12700">
              <a:lnSpc>
                <a:spcPct val="100000"/>
              </a:lnSpc>
              <a:spcBef>
                <a:spcPts val="100"/>
              </a:spcBef>
            </a:pPr>
            <a:r>
              <a:rPr lang="fr-CA" sz="2200" b="1" spc="55" noProof="0" dirty="0">
                <a:solidFill>
                  <a:srgbClr val="007569"/>
                </a:solidFill>
                <a:latin typeface="Calibri"/>
                <a:cs typeface="Calibri"/>
              </a:rPr>
              <a:t>Activité d’autoapprentissage</a:t>
            </a:r>
            <a:endParaRPr lang="fr-CA" sz="2200" noProof="0" dirty="0">
              <a:latin typeface="Calibri"/>
              <a:cs typeface="Calibri"/>
            </a:endParaRPr>
          </a:p>
        </p:txBody>
      </p:sp>
      <p:sp>
        <p:nvSpPr>
          <p:cNvPr id="16" name="object 340">
            <a:extLst>
              <a:ext uri="{FF2B5EF4-FFF2-40B4-BE49-F238E27FC236}">
                <a16:creationId xmlns:a16="http://schemas.microsoft.com/office/drawing/2014/main" id="{C5584875-B152-44DE-2AC4-40935FB68237}"/>
              </a:ext>
            </a:extLst>
          </p:cNvPr>
          <p:cNvSpPr txBox="1"/>
          <p:nvPr>
            <p:custDataLst>
              <p:tags r:id="rId3"/>
            </p:custDataLst>
          </p:nvPr>
        </p:nvSpPr>
        <p:spPr>
          <a:xfrm>
            <a:off x="7813296" y="3435555"/>
            <a:ext cx="3431580" cy="405239"/>
          </a:xfrm>
          <a:prstGeom prst="rect">
            <a:avLst/>
          </a:prstGeom>
        </p:spPr>
        <p:txBody>
          <a:bodyPr vert="horz" wrap="square" lIns="0" tIns="127000" rIns="0" bIns="0" rtlCol="0">
            <a:spAutoFit/>
          </a:bodyPr>
          <a:lstStyle/>
          <a:p>
            <a:pPr marL="241935" indent="-229235">
              <a:lnSpc>
                <a:spcPct val="100000"/>
              </a:lnSpc>
              <a:spcBef>
                <a:spcPts val="1000"/>
              </a:spcBef>
              <a:buChar char="•"/>
              <a:tabLst>
                <a:tab pos="241935" algn="l"/>
              </a:tabLst>
            </a:pPr>
            <a:r>
              <a:rPr lang="fr-CA" sz="1800" spc="-20" noProof="0" dirty="0">
                <a:solidFill>
                  <a:srgbClr val="007569"/>
                </a:solidFill>
                <a:latin typeface="Calibri"/>
                <a:cs typeface="Calibri"/>
              </a:rPr>
              <a:t>Connecteurs logiques d’explication</a:t>
            </a:r>
            <a:endParaRPr lang="fr-CA" sz="1800" noProof="0" dirty="0">
              <a:latin typeface="Calibri"/>
              <a:cs typeface="Calibri"/>
            </a:endParaRPr>
          </a:p>
        </p:txBody>
      </p:sp>
      <p:pic>
        <p:nvPicPr>
          <p:cNvPr id="17" name="Image 16">
            <a:extLst>
              <a:ext uri="{FF2B5EF4-FFF2-40B4-BE49-F238E27FC236}">
                <a16:creationId xmlns:a16="http://schemas.microsoft.com/office/drawing/2014/main" id="{0FAF8137-7D2E-31F9-8834-42BB75DC4CD9}"/>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a:stretch/>
        </p:blipFill>
        <p:spPr>
          <a:xfrm>
            <a:off x="2568826" y="2053674"/>
            <a:ext cx="4754422" cy="3677166"/>
          </a:xfrm>
          <a:prstGeom prst="rect">
            <a:avLst/>
          </a:prstGeom>
        </p:spPr>
      </p:pic>
      <p:cxnSp>
        <p:nvCxnSpPr>
          <p:cNvPr id="19" name="Connecteur : en angle 18">
            <a:extLst>
              <a:ext uri="{FF2B5EF4-FFF2-40B4-BE49-F238E27FC236}">
                <a16:creationId xmlns:a16="http://schemas.microsoft.com/office/drawing/2014/main" id="{FC387C7C-A0E3-B791-BFB1-BB4E6AAFDD5F}"/>
              </a:ext>
            </a:extLst>
          </p:cNvPr>
          <p:cNvCxnSpPr>
            <a:cxnSpLocks/>
            <a:stCxn id="17" idx="2"/>
          </p:cNvCxnSpPr>
          <p:nvPr>
            <p:custDataLst>
              <p:tags r:id="rId5"/>
            </p:custDataLst>
          </p:nvPr>
        </p:nvCxnSpPr>
        <p:spPr>
          <a:xfrm rot="16200000" flipH="1">
            <a:off x="4918030" y="5758847"/>
            <a:ext cx="554796" cy="498782"/>
          </a:xfrm>
          <a:prstGeom prst="bentConnector2">
            <a:avLst/>
          </a:prstGeom>
          <a:ln w="19050">
            <a:solidFill>
              <a:srgbClr val="007569"/>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e 19">
            <a:extLst>
              <a:ext uri="{FF2B5EF4-FFF2-40B4-BE49-F238E27FC236}">
                <a16:creationId xmlns:a16="http://schemas.microsoft.com/office/drawing/2014/main" id="{6AE4169D-3317-59FD-1BE2-44BD3F7AEF8A}"/>
              </a:ext>
            </a:extLst>
          </p:cNvPr>
          <p:cNvGrpSpPr/>
          <p:nvPr>
            <p:custDataLst>
              <p:tags r:id="rId6"/>
            </p:custDataLst>
          </p:nvPr>
        </p:nvGrpSpPr>
        <p:grpSpPr>
          <a:xfrm>
            <a:off x="11702076" y="2640799"/>
            <a:ext cx="1345987" cy="1296168"/>
            <a:chOff x="2123108" y="4734710"/>
            <a:chExt cx="1345987" cy="1296168"/>
          </a:xfrm>
        </p:grpSpPr>
        <p:sp>
          <p:nvSpPr>
            <p:cNvPr id="21" name="object 86">
              <a:extLst>
                <a:ext uri="{FF2B5EF4-FFF2-40B4-BE49-F238E27FC236}">
                  <a16:creationId xmlns:a16="http://schemas.microsoft.com/office/drawing/2014/main" id="{5A6868F9-AA8B-69CB-AE71-CD954F253B37}"/>
                </a:ext>
              </a:extLst>
            </p:cNvPr>
            <p:cNvSpPr/>
            <p:nvPr/>
          </p:nvSpPr>
          <p:spPr>
            <a:xfrm>
              <a:off x="2123108" y="4734710"/>
              <a:ext cx="1345987" cy="1296168"/>
            </a:xfrm>
            <a:custGeom>
              <a:avLst/>
              <a:gdLst/>
              <a:ahLst/>
              <a:cxnLst/>
              <a:rect l="l" t="t" r="r" b="b"/>
              <a:pathLst>
                <a:path w="1576070" h="1576070">
                  <a:moveTo>
                    <a:pt x="787755" y="0"/>
                  </a:moveTo>
                  <a:lnTo>
                    <a:pt x="739769" y="1437"/>
                  </a:lnTo>
                  <a:lnTo>
                    <a:pt x="692542" y="5696"/>
                  </a:lnTo>
                  <a:lnTo>
                    <a:pt x="646159" y="12693"/>
                  </a:lnTo>
                  <a:lnTo>
                    <a:pt x="600700" y="22345"/>
                  </a:lnTo>
                  <a:lnTo>
                    <a:pt x="556249" y="34571"/>
                  </a:lnTo>
                  <a:lnTo>
                    <a:pt x="512887" y="49288"/>
                  </a:lnTo>
                  <a:lnTo>
                    <a:pt x="470698" y="66414"/>
                  </a:lnTo>
                  <a:lnTo>
                    <a:pt x="429764" y="85866"/>
                  </a:lnTo>
                  <a:lnTo>
                    <a:pt x="390166" y="107561"/>
                  </a:lnTo>
                  <a:lnTo>
                    <a:pt x="351988" y="131418"/>
                  </a:lnTo>
                  <a:lnTo>
                    <a:pt x="315312" y="157354"/>
                  </a:lnTo>
                  <a:lnTo>
                    <a:pt x="280220" y="185286"/>
                  </a:lnTo>
                  <a:lnTo>
                    <a:pt x="246795" y="215132"/>
                  </a:lnTo>
                  <a:lnTo>
                    <a:pt x="215119" y="246810"/>
                  </a:lnTo>
                  <a:lnTo>
                    <a:pt x="185274" y="280237"/>
                  </a:lnTo>
                  <a:lnTo>
                    <a:pt x="157344" y="315331"/>
                  </a:lnTo>
                  <a:lnTo>
                    <a:pt x="131410" y="352009"/>
                  </a:lnTo>
                  <a:lnTo>
                    <a:pt x="107554" y="390189"/>
                  </a:lnTo>
                  <a:lnTo>
                    <a:pt x="85860" y="429788"/>
                  </a:lnTo>
                  <a:lnTo>
                    <a:pt x="66410" y="470724"/>
                  </a:lnTo>
                  <a:lnTo>
                    <a:pt x="49285" y="512916"/>
                  </a:lnTo>
                  <a:lnTo>
                    <a:pt x="34569" y="556279"/>
                  </a:lnTo>
                  <a:lnTo>
                    <a:pt x="22344" y="600732"/>
                  </a:lnTo>
                  <a:lnTo>
                    <a:pt x="12692" y="646192"/>
                  </a:lnTo>
                  <a:lnTo>
                    <a:pt x="5695" y="692578"/>
                  </a:lnTo>
                  <a:lnTo>
                    <a:pt x="1437" y="739805"/>
                  </a:lnTo>
                  <a:lnTo>
                    <a:pt x="0" y="787793"/>
                  </a:lnTo>
                  <a:lnTo>
                    <a:pt x="1437" y="835784"/>
                  </a:lnTo>
                  <a:lnTo>
                    <a:pt x="5695" y="883014"/>
                  </a:lnTo>
                  <a:lnTo>
                    <a:pt x="12692" y="929402"/>
                  </a:lnTo>
                  <a:lnTo>
                    <a:pt x="22344" y="974864"/>
                  </a:lnTo>
                  <a:lnTo>
                    <a:pt x="34569" y="1019319"/>
                  </a:lnTo>
                  <a:lnTo>
                    <a:pt x="49285" y="1062684"/>
                  </a:lnTo>
                  <a:lnTo>
                    <a:pt x="66410" y="1104877"/>
                  </a:lnTo>
                  <a:lnTo>
                    <a:pt x="85860" y="1145815"/>
                  </a:lnTo>
                  <a:lnTo>
                    <a:pt x="107554" y="1185416"/>
                  </a:lnTo>
                  <a:lnTo>
                    <a:pt x="131410" y="1223597"/>
                  </a:lnTo>
                  <a:lnTo>
                    <a:pt x="157344" y="1260276"/>
                  </a:lnTo>
                  <a:lnTo>
                    <a:pt x="185274" y="1295370"/>
                  </a:lnTo>
                  <a:lnTo>
                    <a:pt x="215119" y="1328798"/>
                  </a:lnTo>
                  <a:lnTo>
                    <a:pt x="246795" y="1360477"/>
                  </a:lnTo>
                  <a:lnTo>
                    <a:pt x="280220" y="1390323"/>
                  </a:lnTo>
                  <a:lnTo>
                    <a:pt x="315312" y="1418256"/>
                  </a:lnTo>
                  <a:lnTo>
                    <a:pt x="351988" y="1444192"/>
                  </a:lnTo>
                  <a:lnTo>
                    <a:pt x="390166" y="1468049"/>
                  </a:lnTo>
                  <a:lnTo>
                    <a:pt x="429764" y="1489745"/>
                  </a:lnTo>
                  <a:lnTo>
                    <a:pt x="470698" y="1509197"/>
                  </a:lnTo>
                  <a:lnTo>
                    <a:pt x="512887" y="1526323"/>
                  </a:lnTo>
                  <a:lnTo>
                    <a:pt x="556249" y="1541040"/>
                  </a:lnTo>
                  <a:lnTo>
                    <a:pt x="600700" y="1553266"/>
                  </a:lnTo>
                  <a:lnTo>
                    <a:pt x="646159" y="1562919"/>
                  </a:lnTo>
                  <a:lnTo>
                    <a:pt x="692542" y="1569916"/>
                  </a:lnTo>
                  <a:lnTo>
                    <a:pt x="739769" y="1574174"/>
                  </a:lnTo>
                  <a:lnTo>
                    <a:pt x="787755" y="1575612"/>
                  </a:lnTo>
                  <a:lnTo>
                    <a:pt x="835749" y="1574174"/>
                  </a:lnTo>
                  <a:lnTo>
                    <a:pt x="882983" y="1569916"/>
                  </a:lnTo>
                  <a:lnTo>
                    <a:pt x="929372" y="1562919"/>
                  </a:lnTo>
                  <a:lnTo>
                    <a:pt x="974836" y="1553266"/>
                  </a:lnTo>
                  <a:lnTo>
                    <a:pt x="1019292" y="1541040"/>
                  </a:lnTo>
                  <a:lnTo>
                    <a:pt x="1062657" y="1526323"/>
                  </a:lnTo>
                  <a:lnTo>
                    <a:pt x="1104849" y="1509197"/>
                  </a:lnTo>
                  <a:lnTo>
                    <a:pt x="1145786" y="1489745"/>
                  </a:lnTo>
                  <a:lnTo>
                    <a:pt x="1185385" y="1468049"/>
                  </a:lnTo>
                  <a:lnTo>
                    <a:pt x="1223564" y="1444192"/>
                  </a:lnTo>
                  <a:lnTo>
                    <a:pt x="1260240" y="1418256"/>
                  </a:lnTo>
                  <a:lnTo>
                    <a:pt x="1295332" y="1390323"/>
                  </a:lnTo>
                  <a:lnTo>
                    <a:pt x="1328757" y="1360477"/>
                  </a:lnTo>
                  <a:lnTo>
                    <a:pt x="1360432" y="1328798"/>
                  </a:lnTo>
                  <a:lnTo>
                    <a:pt x="1390276" y="1295370"/>
                  </a:lnTo>
                  <a:lnTo>
                    <a:pt x="1418205" y="1260276"/>
                  </a:lnTo>
                  <a:lnTo>
                    <a:pt x="1444138" y="1223597"/>
                  </a:lnTo>
                  <a:lnTo>
                    <a:pt x="1467992" y="1185416"/>
                  </a:lnTo>
                  <a:lnTo>
                    <a:pt x="1489684" y="1145815"/>
                  </a:lnTo>
                  <a:lnTo>
                    <a:pt x="1509133" y="1104877"/>
                  </a:lnTo>
                  <a:lnTo>
                    <a:pt x="1526256" y="1062684"/>
                  </a:lnTo>
                  <a:lnTo>
                    <a:pt x="1540971" y="1019319"/>
                  </a:lnTo>
                  <a:lnTo>
                    <a:pt x="1553195" y="974864"/>
                  </a:lnTo>
                  <a:lnTo>
                    <a:pt x="1562845" y="929402"/>
                  </a:lnTo>
                  <a:lnTo>
                    <a:pt x="1569841" y="883014"/>
                  </a:lnTo>
                  <a:lnTo>
                    <a:pt x="1574099" y="835784"/>
                  </a:lnTo>
                  <a:lnTo>
                    <a:pt x="1575536" y="787793"/>
                  </a:lnTo>
                  <a:lnTo>
                    <a:pt x="1574099" y="739805"/>
                  </a:lnTo>
                  <a:lnTo>
                    <a:pt x="1569841" y="692578"/>
                  </a:lnTo>
                  <a:lnTo>
                    <a:pt x="1562845" y="646192"/>
                  </a:lnTo>
                  <a:lnTo>
                    <a:pt x="1553195" y="600732"/>
                  </a:lnTo>
                  <a:lnTo>
                    <a:pt x="1540971" y="556279"/>
                  </a:lnTo>
                  <a:lnTo>
                    <a:pt x="1526256" y="512916"/>
                  </a:lnTo>
                  <a:lnTo>
                    <a:pt x="1509133" y="470724"/>
                  </a:lnTo>
                  <a:lnTo>
                    <a:pt x="1489684" y="429788"/>
                  </a:lnTo>
                  <a:lnTo>
                    <a:pt x="1467992" y="390189"/>
                  </a:lnTo>
                  <a:lnTo>
                    <a:pt x="1444138" y="352009"/>
                  </a:lnTo>
                  <a:lnTo>
                    <a:pt x="1418205" y="315331"/>
                  </a:lnTo>
                  <a:lnTo>
                    <a:pt x="1390276" y="280237"/>
                  </a:lnTo>
                  <a:lnTo>
                    <a:pt x="1360432" y="246810"/>
                  </a:lnTo>
                  <a:lnTo>
                    <a:pt x="1328757" y="215132"/>
                  </a:lnTo>
                  <a:lnTo>
                    <a:pt x="1295332" y="185286"/>
                  </a:lnTo>
                  <a:lnTo>
                    <a:pt x="1260240" y="157354"/>
                  </a:lnTo>
                  <a:lnTo>
                    <a:pt x="1223564" y="131418"/>
                  </a:lnTo>
                  <a:lnTo>
                    <a:pt x="1185385" y="107561"/>
                  </a:lnTo>
                  <a:lnTo>
                    <a:pt x="1145786" y="85866"/>
                  </a:lnTo>
                  <a:lnTo>
                    <a:pt x="1104849" y="66414"/>
                  </a:lnTo>
                  <a:lnTo>
                    <a:pt x="1062657" y="49288"/>
                  </a:lnTo>
                  <a:lnTo>
                    <a:pt x="1019292" y="34571"/>
                  </a:lnTo>
                  <a:lnTo>
                    <a:pt x="974836" y="22345"/>
                  </a:lnTo>
                  <a:lnTo>
                    <a:pt x="929372" y="12693"/>
                  </a:lnTo>
                  <a:lnTo>
                    <a:pt x="882983" y="5696"/>
                  </a:lnTo>
                  <a:lnTo>
                    <a:pt x="835749" y="1437"/>
                  </a:lnTo>
                  <a:lnTo>
                    <a:pt x="787755" y="0"/>
                  </a:lnTo>
                  <a:close/>
                </a:path>
              </a:pathLst>
            </a:custGeom>
            <a:solidFill>
              <a:srgbClr val="F8F8F8"/>
            </a:solidFill>
            <a:effectLst>
              <a:outerShdw blurRad="63500" sx="102000" sy="102000" algn="ctr" rotWithShape="0">
                <a:prstClr val="black">
                  <a:alpha val="40000"/>
                </a:prstClr>
              </a:outerShdw>
            </a:effectLst>
          </p:spPr>
          <p:txBody>
            <a:bodyPr wrap="square" lIns="0" tIns="0" rIns="0" bIns="0" rtlCol="0"/>
            <a:lstStyle/>
            <a:p>
              <a:endParaRPr lang="fr-CA" noProof="0" dirty="0"/>
            </a:p>
          </p:txBody>
        </p:sp>
        <p:pic>
          <p:nvPicPr>
            <p:cNvPr id="22" name="object 87">
              <a:extLst>
                <a:ext uri="{FF2B5EF4-FFF2-40B4-BE49-F238E27FC236}">
                  <a16:creationId xmlns:a16="http://schemas.microsoft.com/office/drawing/2014/main" id="{052F0234-41D5-206F-1578-CAD122532DA6}"/>
                </a:ext>
              </a:extLst>
            </p:cNvPr>
            <p:cNvPicPr/>
            <p:nvPr/>
          </p:nvPicPr>
          <p:blipFill>
            <a:blip r:embed="rId9" cstate="print"/>
            <a:stretch>
              <a:fillRect/>
            </a:stretch>
          </p:blipFill>
          <p:spPr>
            <a:xfrm>
              <a:off x="2717491" y="5052316"/>
              <a:ext cx="164401" cy="163664"/>
            </a:xfrm>
            <a:prstGeom prst="rect">
              <a:avLst/>
            </a:prstGeom>
          </p:spPr>
        </p:pic>
        <p:sp>
          <p:nvSpPr>
            <p:cNvPr id="23" name="object 89">
              <a:extLst>
                <a:ext uri="{FF2B5EF4-FFF2-40B4-BE49-F238E27FC236}">
                  <a16:creationId xmlns:a16="http://schemas.microsoft.com/office/drawing/2014/main" id="{6EBC2901-FCFD-D6A2-C862-015734720B5A}"/>
                </a:ext>
              </a:extLst>
            </p:cNvPr>
            <p:cNvSpPr/>
            <p:nvPr/>
          </p:nvSpPr>
          <p:spPr>
            <a:xfrm>
              <a:off x="2688249" y="5275248"/>
              <a:ext cx="222885" cy="346710"/>
            </a:xfrm>
            <a:custGeom>
              <a:avLst/>
              <a:gdLst/>
              <a:ahLst/>
              <a:cxnLst/>
              <a:rect l="l" t="t" r="r" b="b"/>
              <a:pathLst>
                <a:path w="222885" h="346710">
                  <a:moveTo>
                    <a:pt x="163022" y="0"/>
                  </a:moveTo>
                  <a:lnTo>
                    <a:pt x="61168" y="1066"/>
                  </a:lnTo>
                  <a:lnTo>
                    <a:pt x="14363" y="9914"/>
                  </a:lnTo>
                  <a:lnTo>
                    <a:pt x="0" y="34927"/>
                  </a:lnTo>
                  <a:lnTo>
                    <a:pt x="640" y="52501"/>
                  </a:lnTo>
                  <a:lnTo>
                    <a:pt x="8847" y="96425"/>
                  </a:lnTo>
                  <a:lnTo>
                    <a:pt x="24691" y="191681"/>
                  </a:lnTo>
                  <a:lnTo>
                    <a:pt x="33736" y="239744"/>
                  </a:lnTo>
                  <a:lnTo>
                    <a:pt x="44471" y="285920"/>
                  </a:lnTo>
                  <a:lnTo>
                    <a:pt x="57600" y="328574"/>
                  </a:lnTo>
                  <a:lnTo>
                    <a:pt x="96300" y="346010"/>
                  </a:lnTo>
                  <a:lnTo>
                    <a:pt x="111913" y="346370"/>
                  </a:lnTo>
                  <a:lnTo>
                    <a:pt x="127528" y="346010"/>
                  </a:lnTo>
                  <a:lnTo>
                    <a:pt x="166210" y="328574"/>
                  </a:lnTo>
                  <a:lnTo>
                    <a:pt x="179094" y="286126"/>
                  </a:lnTo>
                  <a:lnTo>
                    <a:pt x="189405" y="240141"/>
                  </a:lnTo>
                  <a:lnTo>
                    <a:pt x="197974" y="192276"/>
                  </a:lnTo>
                  <a:lnTo>
                    <a:pt x="213201" y="97541"/>
                  </a:lnTo>
                  <a:lnTo>
                    <a:pt x="221518" y="53987"/>
                  </a:lnTo>
                  <a:lnTo>
                    <a:pt x="209020" y="10332"/>
                  </a:lnTo>
                  <a:lnTo>
                    <a:pt x="172092" y="601"/>
                  </a:lnTo>
                  <a:lnTo>
                    <a:pt x="163022" y="0"/>
                  </a:lnTo>
                  <a:close/>
                </a:path>
              </a:pathLst>
            </a:custGeom>
            <a:solidFill>
              <a:srgbClr val="5FA056"/>
            </a:solidFill>
          </p:spPr>
          <p:txBody>
            <a:bodyPr wrap="square" lIns="0" tIns="0" rIns="0" bIns="0" rtlCol="0"/>
            <a:lstStyle/>
            <a:p>
              <a:endParaRPr lang="fr-CA" noProof="0" dirty="0"/>
            </a:p>
          </p:txBody>
        </p:sp>
      </p:grpSp>
      <p:pic>
        <p:nvPicPr>
          <p:cNvPr id="26" name="Image 25">
            <a:extLst>
              <a:ext uri="{FF2B5EF4-FFF2-40B4-BE49-F238E27FC236}">
                <a16:creationId xmlns:a16="http://schemas.microsoft.com/office/drawing/2014/main" id="{FA354999-7EA6-1032-1C11-4E401EFE66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2154" y="6046372"/>
            <a:ext cx="5611008" cy="628738"/>
          </a:xfrm>
          <a:prstGeom prst="rect">
            <a:avLst/>
          </a:prstGeom>
        </p:spPr>
      </p:pic>
    </p:spTree>
    <p:extLst>
      <p:ext uri="{BB962C8B-B14F-4D97-AF65-F5344CB8AC3E}">
        <p14:creationId xmlns:p14="http://schemas.microsoft.com/office/powerpoint/2010/main" val="309300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descr="$PPTXTitle"/>
          <p:cNvSpPr txBox="1">
            <a:spLocks noGrp="1"/>
          </p:cNvSpPr>
          <p:nvPr>
            <p:ph type="title"/>
          </p:nvPr>
        </p:nvSpPr>
        <p:spPr>
          <a:xfrm>
            <a:off x="3426506" y="557557"/>
            <a:ext cx="8216900" cy="406400"/>
          </a:xfrm>
          <a:prstGeom prst="rect">
            <a:avLst/>
          </a:prstGeom>
        </p:spPr>
        <p:txBody>
          <a:bodyPr vert="horz" wrap="square" lIns="0" tIns="12700" rIns="0" bIns="0" rtlCol="0">
            <a:spAutoFit/>
          </a:bodyPr>
          <a:lstStyle/>
          <a:p>
            <a:pPr marL="1522730">
              <a:lnSpc>
                <a:spcPct val="100000"/>
              </a:lnSpc>
              <a:spcBef>
                <a:spcPts val="100"/>
              </a:spcBef>
            </a:pPr>
            <a:r>
              <a:rPr lang="fr-CA" spc="65" noProof="0" dirty="0"/>
              <a:t>RENCONTRER</a:t>
            </a:r>
            <a:r>
              <a:rPr lang="fr-CA" spc="170" noProof="0" dirty="0"/>
              <a:t> </a:t>
            </a:r>
            <a:r>
              <a:rPr lang="fr-CA" noProof="0" dirty="0"/>
              <a:t>SON</a:t>
            </a:r>
            <a:r>
              <a:rPr lang="fr-CA" spc="170" noProof="0" dirty="0"/>
              <a:t> </a:t>
            </a:r>
            <a:r>
              <a:rPr lang="fr-CA" noProof="0" dirty="0"/>
              <a:t>OU</a:t>
            </a:r>
            <a:r>
              <a:rPr lang="fr-CA" spc="170" noProof="0" dirty="0"/>
              <a:t> </a:t>
            </a:r>
            <a:r>
              <a:rPr lang="fr-CA" noProof="0" dirty="0"/>
              <a:t>SA</a:t>
            </a:r>
            <a:r>
              <a:rPr lang="fr-CA" spc="170" noProof="0" dirty="0"/>
              <a:t> </a:t>
            </a:r>
            <a:r>
              <a:rPr lang="fr-CA" spc="60" noProof="0" dirty="0"/>
              <a:t>COLLÈGUE</a:t>
            </a:r>
          </a:p>
        </p:txBody>
      </p:sp>
      <p:sp>
        <p:nvSpPr>
          <p:cNvPr id="22" name="object 22"/>
          <p:cNvSpPr txBox="1"/>
          <p:nvPr/>
        </p:nvSpPr>
        <p:spPr>
          <a:xfrm>
            <a:off x="5682979" y="1062827"/>
            <a:ext cx="3703954" cy="330200"/>
          </a:xfrm>
          <a:prstGeom prst="rect">
            <a:avLst/>
          </a:prstGeom>
        </p:spPr>
        <p:txBody>
          <a:bodyPr vert="horz" wrap="square" lIns="0" tIns="12700" rIns="0" bIns="0" rtlCol="0">
            <a:spAutoFit/>
          </a:bodyPr>
          <a:lstStyle/>
          <a:p>
            <a:pPr marL="12700">
              <a:lnSpc>
                <a:spcPct val="100000"/>
              </a:lnSpc>
              <a:spcBef>
                <a:spcPts val="100"/>
              </a:spcBef>
            </a:pPr>
            <a:r>
              <a:rPr lang="fr-CA" sz="2000" b="1" i="1" spc="55" noProof="0" dirty="0">
                <a:solidFill>
                  <a:srgbClr val="5FA056"/>
                </a:solidFill>
                <a:latin typeface="Calibri"/>
                <a:cs typeface="Calibri"/>
              </a:rPr>
              <a:t>JEUX</a:t>
            </a:r>
            <a:r>
              <a:rPr lang="fr-CA" sz="2000" b="1" i="1" spc="120" noProof="0" dirty="0">
                <a:solidFill>
                  <a:srgbClr val="5FA056"/>
                </a:solidFill>
                <a:latin typeface="Calibri"/>
                <a:cs typeface="Calibri"/>
              </a:rPr>
              <a:t> </a:t>
            </a:r>
            <a:r>
              <a:rPr lang="fr-CA" sz="2000" b="1" i="1" noProof="0" dirty="0">
                <a:solidFill>
                  <a:srgbClr val="5FA056"/>
                </a:solidFill>
                <a:latin typeface="Calibri"/>
                <a:cs typeface="Calibri"/>
              </a:rPr>
              <a:t>DE</a:t>
            </a:r>
            <a:r>
              <a:rPr lang="fr-CA" sz="2000" b="1" i="1" spc="125" noProof="0" dirty="0">
                <a:solidFill>
                  <a:srgbClr val="5FA056"/>
                </a:solidFill>
                <a:latin typeface="Calibri"/>
                <a:cs typeface="Calibri"/>
              </a:rPr>
              <a:t> </a:t>
            </a:r>
            <a:r>
              <a:rPr lang="fr-CA" sz="2000" b="1" i="1" noProof="0" dirty="0">
                <a:solidFill>
                  <a:srgbClr val="5FA056"/>
                </a:solidFill>
                <a:latin typeface="Calibri"/>
                <a:cs typeface="Calibri"/>
              </a:rPr>
              <a:t>RÔLE</a:t>
            </a:r>
            <a:r>
              <a:rPr lang="fr-CA" sz="2000" b="1" i="1" spc="125" noProof="0" dirty="0">
                <a:solidFill>
                  <a:srgbClr val="5FA056"/>
                </a:solidFill>
                <a:latin typeface="Calibri"/>
                <a:cs typeface="Calibri"/>
              </a:rPr>
              <a:t> </a:t>
            </a:r>
            <a:r>
              <a:rPr lang="fr-CA" sz="2000" b="1" i="1" spc="60" noProof="0" dirty="0">
                <a:solidFill>
                  <a:srgbClr val="5FA056"/>
                </a:solidFill>
                <a:latin typeface="Calibri"/>
                <a:cs typeface="Calibri"/>
              </a:rPr>
              <a:t>ENTRE</a:t>
            </a:r>
            <a:r>
              <a:rPr lang="fr-CA" sz="2000" b="1" i="1" spc="125" noProof="0" dirty="0">
                <a:solidFill>
                  <a:srgbClr val="5FA056"/>
                </a:solidFill>
                <a:latin typeface="Calibri"/>
                <a:cs typeface="Calibri"/>
              </a:rPr>
              <a:t> </a:t>
            </a:r>
            <a:r>
              <a:rPr lang="fr-CA" sz="2000" b="1" i="1" spc="40" noProof="0" dirty="0">
                <a:solidFill>
                  <a:srgbClr val="5FA056"/>
                </a:solidFill>
                <a:latin typeface="Calibri"/>
                <a:cs typeface="Calibri"/>
              </a:rPr>
              <a:t>COLLÈGUES</a:t>
            </a:r>
            <a:endParaRPr lang="fr-CA" sz="2000" noProof="0" dirty="0">
              <a:latin typeface="Calibri"/>
              <a:cs typeface="Calibri"/>
            </a:endParaRPr>
          </a:p>
        </p:txBody>
      </p:sp>
      <p:sp>
        <p:nvSpPr>
          <p:cNvPr id="73" name="object 73"/>
          <p:cNvSpPr txBox="1"/>
          <p:nvPr/>
        </p:nvSpPr>
        <p:spPr>
          <a:xfrm>
            <a:off x="3581400" y="2190245"/>
            <a:ext cx="5162504" cy="320601"/>
          </a:xfrm>
          <a:prstGeom prst="rect">
            <a:avLst/>
          </a:prstGeom>
        </p:spPr>
        <p:txBody>
          <a:bodyPr vert="horz" wrap="square" lIns="0" tIns="12700" rIns="0" bIns="0" rtlCol="0">
            <a:spAutoFit/>
          </a:bodyPr>
          <a:lstStyle/>
          <a:p>
            <a:pPr marL="12700" marR="5080" indent="13970" algn="l">
              <a:lnSpc>
                <a:spcPct val="100000"/>
              </a:lnSpc>
              <a:spcBef>
                <a:spcPts val="100"/>
              </a:spcBef>
            </a:pPr>
            <a:r>
              <a:rPr lang="fr-CA" sz="2000" b="1" spc="65" dirty="0">
                <a:solidFill>
                  <a:srgbClr val="007569"/>
                </a:solidFill>
                <a:latin typeface="Calibri"/>
                <a:cs typeface="Calibri"/>
              </a:rPr>
              <a:t>L’activité se fera en trois parties :</a:t>
            </a:r>
            <a:endParaRPr lang="fr-CA" sz="2000" noProof="0" dirty="0">
              <a:latin typeface="Calibri"/>
              <a:cs typeface="Calibri"/>
            </a:endParaRPr>
          </a:p>
        </p:txBody>
      </p:sp>
      <p:pic>
        <p:nvPicPr>
          <p:cNvPr id="125" name="object 125"/>
          <p:cNvPicPr/>
          <p:nvPr/>
        </p:nvPicPr>
        <p:blipFill>
          <a:blip r:embed="rId2" cstate="print"/>
          <a:stretch>
            <a:fillRect/>
          </a:stretch>
        </p:blipFill>
        <p:spPr>
          <a:xfrm>
            <a:off x="4191000" y="3122061"/>
            <a:ext cx="2684979" cy="2684992"/>
          </a:xfrm>
          <a:prstGeom prst="rect">
            <a:avLst/>
          </a:prstGeom>
        </p:spPr>
      </p:pic>
      <p:sp>
        <p:nvSpPr>
          <p:cNvPr id="126" name="object 126"/>
          <p:cNvSpPr/>
          <p:nvPr/>
        </p:nvSpPr>
        <p:spPr>
          <a:xfrm>
            <a:off x="7574183" y="4242963"/>
            <a:ext cx="478790" cy="478790"/>
          </a:xfrm>
          <a:custGeom>
            <a:avLst/>
            <a:gdLst/>
            <a:ahLst/>
            <a:cxnLst/>
            <a:rect l="l" t="t" r="r" b="b"/>
            <a:pathLst>
              <a:path w="478790" h="478789">
                <a:moveTo>
                  <a:pt x="239191" y="0"/>
                </a:moveTo>
                <a:lnTo>
                  <a:pt x="190985" y="4859"/>
                </a:lnTo>
                <a:lnTo>
                  <a:pt x="146086" y="18798"/>
                </a:lnTo>
                <a:lnTo>
                  <a:pt x="105455" y="40853"/>
                </a:lnTo>
                <a:lnTo>
                  <a:pt x="70056" y="70062"/>
                </a:lnTo>
                <a:lnTo>
                  <a:pt x="40849" y="105464"/>
                </a:lnTo>
                <a:lnTo>
                  <a:pt x="18796" y="146096"/>
                </a:lnTo>
                <a:lnTo>
                  <a:pt x="4859" y="190997"/>
                </a:lnTo>
                <a:lnTo>
                  <a:pt x="0" y="239204"/>
                </a:lnTo>
                <a:lnTo>
                  <a:pt x="4859" y="287410"/>
                </a:lnTo>
                <a:lnTo>
                  <a:pt x="18796" y="332308"/>
                </a:lnTo>
                <a:lnTo>
                  <a:pt x="40849" y="372936"/>
                </a:lnTo>
                <a:lnTo>
                  <a:pt x="70056" y="408333"/>
                </a:lnTo>
                <a:lnTo>
                  <a:pt x="105455" y="437538"/>
                </a:lnTo>
                <a:lnTo>
                  <a:pt x="146086" y="459589"/>
                </a:lnTo>
                <a:lnTo>
                  <a:pt x="190985" y="473524"/>
                </a:lnTo>
                <a:lnTo>
                  <a:pt x="239191" y="478383"/>
                </a:lnTo>
                <a:lnTo>
                  <a:pt x="287394" y="473524"/>
                </a:lnTo>
                <a:lnTo>
                  <a:pt x="332290" y="459589"/>
                </a:lnTo>
                <a:lnTo>
                  <a:pt x="372918" y="437538"/>
                </a:lnTo>
                <a:lnTo>
                  <a:pt x="408316" y="408333"/>
                </a:lnTo>
                <a:lnTo>
                  <a:pt x="437522" y="372936"/>
                </a:lnTo>
                <a:lnTo>
                  <a:pt x="459574" y="332308"/>
                </a:lnTo>
                <a:lnTo>
                  <a:pt x="473511" y="287410"/>
                </a:lnTo>
                <a:lnTo>
                  <a:pt x="478370" y="239204"/>
                </a:lnTo>
                <a:lnTo>
                  <a:pt x="473511" y="190997"/>
                </a:lnTo>
                <a:lnTo>
                  <a:pt x="459574" y="146096"/>
                </a:lnTo>
                <a:lnTo>
                  <a:pt x="437522" y="105464"/>
                </a:lnTo>
                <a:lnTo>
                  <a:pt x="408316" y="70062"/>
                </a:lnTo>
                <a:lnTo>
                  <a:pt x="372918" y="40853"/>
                </a:lnTo>
                <a:lnTo>
                  <a:pt x="332290" y="18798"/>
                </a:lnTo>
                <a:lnTo>
                  <a:pt x="287394" y="4859"/>
                </a:lnTo>
                <a:lnTo>
                  <a:pt x="239191" y="0"/>
                </a:lnTo>
                <a:close/>
              </a:path>
            </a:pathLst>
          </a:custGeom>
          <a:solidFill>
            <a:srgbClr val="6B9F4D"/>
          </a:solidFill>
        </p:spPr>
        <p:txBody>
          <a:bodyPr wrap="square" lIns="0" tIns="0" rIns="0" bIns="0" rtlCol="0"/>
          <a:lstStyle/>
          <a:p>
            <a:endParaRPr lang="fr-CA" noProof="0" dirty="0"/>
          </a:p>
        </p:txBody>
      </p:sp>
      <p:sp>
        <p:nvSpPr>
          <p:cNvPr id="127" name="object 127"/>
          <p:cNvSpPr/>
          <p:nvPr/>
        </p:nvSpPr>
        <p:spPr>
          <a:xfrm>
            <a:off x="7270330" y="5344079"/>
            <a:ext cx="478790" cy="478790"/>
          </a:xfrm>
          <a:custGeom>
            <a:avLst/>
            <a:gdLst/>
            <a:ahLst/>
            <a:cxnLst/>
            <a:rect l="l" t="t" r="r" b="b"/>
            <a:pathLst>
              <a:path w="478790" h="478789">
                <a:moveTo>
                  <a:pt x="239179" y="0"/>
                </a:moveTo>
                <a:lnTo>
                  <a:pt x="190973" y="4858"/>
                </a:lnTo>
                <a:lnTo>
                  <a:pt x="146075" y="18794"/>
                </a:lnTo>
                <a:lnTo>
                  <a:pt x="105447" y="40845"/>
                </a:lnTo>
                <a:lnTo>
                  <a:pt x="70050" y="70050"/>
                </a:lnTo>
                <a:lnTo>
                  <a:pt x="40845" y="105447"/>
                </a:lnTo>
                <a:lnTo>
                  <a:pt x="18794" y="146075"/>
                </a:lnTo>
                <a:lnTo>
                  <a:pt x="4858" y="190973"/>
                </a:lnTo>
                <a:lnTo>
                  <a:pt x="0" y="239179"/>
                </a:lnTo>
                <a:lnTo>
                  <a:pt x="4858" y="287385"/>
                </a:lnTo>
                <a:lnTo>
                  <a:pt x="18794" y="332282"/>
                </a:lnTo>
                <a:lnTo>
                  <a:pt x="40845" y="372910"/>
                </a:lnTo>
                <a:lnTo>
                  <a:pt x="70050" y="408308"/>
                </a:lnTo>
                <a:lnTo>
                  <a:pt x="105447" y="437512"/>
                </a:lnTo>
                <a:lnTo>
                  <a:pt x="146075" y="459563"/>
                </a:lnTo>
                <a:lnTo>
                  <a:pt x="190973" y="473499"/>
                </a:lnTo>
                <a:lnTo>
                  <a:pt x="239179" y="478358"/>
                </a:lnTo>
                <a:lnTo>
                  <a:pt x="287384" y="473499"/>
                </a:lnTo>
                <a:lnTo>
                  <a:pt x="332280" y="459563"/>
                </a:lnTo>
                <a:lnTo>
                  <a:pt x="372906" y="437512"/>
                </a:lnTo>
                <a:lnTo>
                  <a:pt x="408301" y="408308"/>
                </a:lnTo>
                <a:lnTo>
                  <a:pt x="437504" y="372910"/>
                </a:lnTo>
                <a:lnTo>
                  <a:pt x="459553" y="332282"/>
                </a:lnTo>
                <a:lnTo>
                  <a:pt x="473487" y="287385"/>
                </a:lnTo>
                <a:lnTo>
                  <a:pt x="478345" y="239179"/>
                </a:lnTo>
                <a:lnTo>
                  <a:pt x="473487" y="190973"/>
                </a:lnTo>
                <a:lnTo>
                  <a:pt x="459553" y="146075"/>
                </a:lnTo>
                <a:lnTo>
                  <a:pt x="437504" y="105447"/>
                </a:lnTo>
                <a:lnTo>
                  <a:pt x="408301" y="70050"/>
                </a:lnTo>
                <a:lnTo>
                  <a:pt x="372906" y="40845"/>
                </a:lnTo>
                <a:lnTo>
                  <a:pt x="332280" y="18794"/>
                </a:lnTo>
                <a:lnTo>
                  <a:pt x="287384" y="4858"/>
                </a:lnTo>
                <a:lnTo>
                  <a:pt x="239179" y="0"/>
                </a:lnTo>
                <a:close/>
              </a:path>
            </a:pathLst>
          </a:custGeom>
          <a:solidFill>
            <a:srgbClr val="345F89"/>
          </a:solidFill>
        </p:spPr>
        <p:txBody>
          <a:bodyPr wrap="square" lIns="0" tIns="0" rIns="0" bIns="0" rtlCol="0"/>
          <a:lstStyle/>
          <a:p>
            <a:endParaRPr lang="fr-CA" noProof="0" dirty="0"/>
          </a:p>
        </p:txBody>
      </p:sp>
      <p:sp>
        <p:nvSpPr>
          <p:cNvPr id="128" name="object 128"/>
          <p:cNvSpPr/>
          <p:nvPr/>
        </p:nvSpPr>
        <p:spPr>
          <a:xfrm>
            <a:off x="7270330" y="3113007"/>
            <a:ext cx="478790" cy="478790"/>
          </a:xfrm>
          <a:custGeom>
            <a:avLst/>
            <a:gdLst/>
            <a:ahLst/>
            <a:cxnLst/>
            <a:rect l="l" t="t" r="r" b="b"/>
            <a:pathLst>
              <a:path w="478790" h="478789">
                <a:moveTo>
                  <a:pt x="239179" y="0"/>
                </a:moveTo>
                <a:lnTo>
                  <a:pt x="190973" y="4858"/>
                </a:lnTo>
                <a:lnTo>
                  <a:pt x="146075" y="18794"/>
                </a:lnTo>
                <a:lnTo>
                  <a:pt x="105447" y="40845"/>
                </a:lnTo>
                <a:lnTo>
                  <a:pt x="70050" y="70050"/>
                </a:lnTo>
                <a:lnTo>
                  <a:pt x="40845" y="105447"/>
                </a:lnTo>
                <a:lnTo>
                  <a:pt x="18794" y="146075"/>
                </a:lnTo>
                <a:lnTo>
                  <a:pt x="4858" y="190973"/>
                </a:lnTo>
                <a:lnTo>
                  <a:pt x="0" y="239179"/>
                </a:lnTo>
                <a:lnTo>
                  <a:pt x="4858" y="287385"/>
                </a:lnTo>
                <a:lnTo>
                  <a:pt x="18794" y="332282"/>
                </a:lnTo>
                <a:lnTo>
                  <a:pt x="40845" y="372910"/>
                </a:lnTo>
                <a:lnTo>
                  <a:pt x="70050" y="408308"/>
                </a:lnTo>
                <a:lnTo>
                  <a:pt x="105447" y="437512"/>
                </a:lnTo>
                <a:lnTo>
                  <a:pt x="146075" y="459563"/>
                </a:lnTo>
                <a:lnTo>
                  <a:pt x="190973" y="473499"/>
                </a:lnTo>
                <a:lnTo>
                  <a:pt x="239179" y="478358"/>
                </a:lnTo>
                <a:lnTo>
                  <a:pt x="287384" y="473499"/>
                </a:lnTo>
                <a:lnTo>
                  <a:pt x="332280" y="459563"/>
                </a:lnTo>
                <a:lnTo>
                  <a:pt x="372906" y="437512"/>
                </a:lnTo>
                <a:lnTo>
                  <a:pt x="408301" y="408308"/>
                </a:lnTo>
                <a:lnTo>
                  <a:pt x="437504" y="372910"/>
                </a:lnTo>
                <a:lnTo>
                  <a:pt x="459553" y="332282"/>
                </a:lnTo>
                <a:lnTo>
                  <a:pt x="473487" y="287385"/>
                </a:lnTo>
                <a:lnTo>
                  <a:pt x="478345" y="239179"/>
                </a:lnTo>
                <a:lnTo>
                  <a:pt x="473487" y="190973"/>
                </a:lnTo>
                <a:lnTo>
                  <a:pt x="459553" y="146075"/>
                </a:lnTo>
                <a:lnTo>
                  <a:pt x="437504" y="105447"/>
                </a:lnTo>
                <a:lnTo>
                  <a:pt x="408301" y="70050"/>
                </a:lnTo>
                <a:lnTo>
                  <a:pt x="372906" y="40845"/>
                </a:lnTo>
                <a:lnTo>
                  <a:pt x="332280" y="18794"/>
                </a:lnTo>
                <a:lnTo>
                  <a:pt x="287384" y="4858"/>
                </a:lnTo>
                <a:lnTo>
                  <a:pt x="239179" y="0"/>
                </a:lnTo>
                <a:close/>
              </a:path>
            </a:pathLst>
          </a:custGeom>
          <a:solidFill>
            <a:srgbClr val="007064"/>
          </a:solidFill>
        </p:spPr>
        <p:txBody>
          <a:bodyPr wrap="square" lIns="0" tIns="0" rIns="0" bIns="0" rtlCol="0"/>
          <a:lstStyle/>
          <a:p>
            <a:endParaRPr lang="fr-CA" noProof="0" dirty="0"/>
          </a:p>
        </p:txBody>
      </p:sp>
      <p:sp>
        <p:nvSpPr>
          <p:cNvPr id="129" name="object 129"/>
          <p:cNvSpPr/>
          <p:nvPr/>
        </p:nvSpPr>
        <p:spPr>
          <a:xfrm>
            <a:off x="7457433" y="3252257"/>
            <a:ext cx="76835" cy="209550"/>
          </a:xfrm>
          <a:custGeom>
            <a:avLst/>
            <a:gdLst/>
            <a:ahLst/>
            <a:cxnLst/>
            <a:rect l="l" t="t" r="r" b="b"/>
            <a:pathLst>
              <a:path w="76834" h="209550">
                <a:moveTo>
                  <a:pt x="76301" y="0"/>
                </a:moveTo>
                <a:lnTo>
                  <a:pt x="0" y="0"/>
                </a:lnTo>
                <a:lnTo>
                  <a:pt x="0" y="31750"/>
                </a:lnTo>
                <a:lnTo>
                  <a:pt x="42659" y="31750"/>
                </a:lnTo>
                <a:lnTo>
                  <a:pt x="42659" y="209550"/>
                </a:lnTo>
                <a:lnTo>
                  <a:pt x="76301" y="209550"/>
                </a:lnTo>
                <a:lnTo>
                  <a:pt x="76301" y="31750"/>
                </a:lnTo>
                <a:lnTo>
                  <a:pt x="76301" y="0"/>
                </a:lnTo>
                <a:close/>
              </a:path>
            </a:pathLst>
          </a:custGeom>
          <a:solidFill>
            <a:srgbClr val="FFFFFF"/>
          </a:solidFill>
        </p:spPr>
        <p:txBody>
          <a:bodyPr wrap="square" lIns="0" tIns="0" rIns="0" bIns="0" rtlCol="0"/>
          <a:lstStyle/>
          <a:p>
            <a:endParaRPr lang="fr-CA" noProof="0" dirty="0"/>
          </a:p>
        </p:txBody>
      </p:sp>
      <p:pic>
        <p:nvPicPr>
          <p:cNvPr id="130" name="object 130"/>
          <p:cNvPicPr/>
          <p:nvPr/>
        </p:nvPicPr>
        <p:blipFill>
          <a:blip r:embed="rId3" cstate="print"/>
          <a:stretch>
            <a:fillRect/>
          </a:stretch>
        </p:blipFill>
        <p:spPr>
          <a:xfrm>
            <a:off x="7741137" y="4367448"/>
            <a:ext cx="146037" cy="215112"/>
          </a:xfrm>
          <a:prstGeom prst="rect">
            <a:avLst/>
          </a:prstGeom>
        </p:spPr>
      </p:pic>
      <p:pic>
        <p:nvPicPr>
          <p:cNvPr id="131" name="object 131"/>
          <p:cNvPicPr/>
          <p:nvPr/>
        </p:nvPicPr>
        <p:blipFill>
          <a:blip r:embed="rId4" cstate="print"/>
          <a:stretch>
            <a:fillRect/>
          </a:stretch>
        </p:blipFill>
        <p:spPr>
          <a:xfrm>
            <a:off x="7438099" y="5482203"/>
            <a:ext cx="144818" cy="212686"/>
          </a:xfrm>
          <a:prstGeom prst="rect">
            <a:avLst/>
          </a:prstGeom>
        </p:spPr>
      </p:pic>
      <p:sp>
        <p:nvSpPr>
          <p:cNvPr id="132" name="object 132"/>
          <p:cNvSpPr/>
          <p:nvPr/>
        </p:nvSpPr>
        <p:spPr>
          <a:xfrm>
            <a:off x="7632033" y="3615566"/>
            <a:ext cx="173355" cy="1720214"/>
          </a:xfrm>
          <a:custGeom>
            <a:avLst/>
            <a:gdLst/>
            <a:ahLst/>
            <a:cxnLst/>
            <a:rect l="l" t="t" r="r" b="b"/>
            <a:pathLst>
              <a:path w="173354" h="1720214">
                <a:moveTo>
                  <a:pt x="173050" y="1158481"/>
                </a:moveTo>
                <a:lnTo>
                  <a:pt x="168490" y="1152512"/>
                </a:lnTo>
                <a:lnTo>
                  <a:pt x="155321" y="1150505"/>
                </a:lnTo>
                <a:lnTo>
                  <a:pt x="149402" y="1155293"/>
                </a:lnTo>
                <a:lnTo>
                  <a:pt x="141084" y="1212481"/>
                </a:lnTo>
                <a:lnTo>
                  <a:pt x="132448" y="1262926"/>
                </a:lnTo>
                <a:lnTo>
                  <a:pt x="122631" y="1313129"/>
                </a:lnTo>
                <a:lnTo>
                  <a:pt x="111645" y="1363065"/>
                </a:lnTo>
                <a:lnTo>
                  <a:pt x="99491" y="1412722"/>
                </a:lnTo>
                <a:lnTo>
                  <a:pt x="86182" y="1462074"/>
                </a:lnTo>
                <a:lnTo>
                  <a:pt x="71729" y="1511084"/>
                </a:lnTo>
                <a:lnTo>
                  <a:pt x="56121" y="1559750"/>
                </a:lnTo>
                <a:lnTo>
                  <a:pt x="39382" y="1608035"/>
                </a:lnTo>
                <a:lnTo>
                  <a:pt x="21501" y="1655927"/>
                </a:lnTo>
                <a:lnTo>
                  <a:pt x="0" y="1709483"/>
                </a:lnTo>
                <a:lnTo>
                  <a:pt x="2870" y="1716468"/>
                </a:lnTo>
                <a:lnTo>
                  <a:pt x="10452" y="1719592"/>
                </a:lnTo>
                <a:lnTo>
                  <a:pt x="12014" y="1719884"/>
                </a:lnTo>
                <a:lnTo>
                  <a:pt x="13525" y="1719884"/>
                </a:lnTo>
                <a:lnTo>
                  <a:pt x="18224" y="1719884"/>
                </a:lnTo>
                <a:lnTo>
                  <a:pt x="43764" y="1664538"/>
                </a:lnTo>
                <a:lnTo>
                  <a:pt x="61836" y="1616125"/>
                </a:lnTo>
                <a:lnTo>
                  <a:pt x="78752" y="1567307"/>
                </a:lnTo>
                <a:lnTo>
                  <a:pt x="94526" y="1518107"/>
                </a:lnTo>
                <a:lnTo>
                  <a:pt x="109143" y="1468564"/>
                </a:lnTo>
                <a:lnTo>
                  <a:pt x="122593" y="1418678"/>
                </a:lnTo>
                <a:lnTo>
                  <a:pt x="134874" y="1368475"/>
                </a:lnTo>
                <a:lnTo>
                  <a:pt x="145973" y="1317993"/>
                </a:lnTo>
                <a:lnTo>
                  <a:pt x="155892" y="1267244"/>
                </a:lnTo>
                <a:lnTo>
                  <a:pt x="164630" y="1216253"/>
                </a:lnTo>
                <a:lnTo>
                  <a:pt x="173050" y="1158481"/>
                </a:lnTo>
                <a:close/>
              </a:path>
              <a:path w="173354" h="1720214">
                <a:moveTo>
                  <a:pt x="173050" y="562978"/>
                </a:moveTo>
                <a:lnTo>
                  <a:pt x="164630" y="505244"/>
                </a:lnTo>
                <a:lnTo>
                  <a:pt x="155892" y="454253"/>
                </a:lnTo>
                <a:lnTo>
                  <a:pt x="145973" y="403504"/>
                </a:lnTo>
                <a:lnTo>
                  <a:pt x="134874" y="353021"/>
                </a:lnTo>
                <a:lnTo>
                  <a:pt x="122593" y="302818"/>
                </a:lnTo>
                <a:lnTo>
                  <a:pt x="109143" y="252933"/>
                </a:lnTo>
                <a:lnTo>
                  <a:pt x="94538" y="203377"/>
                </a:lnTo>
                <a:lnTo>
                  <a:pt x="78765" y="154178"/>
                </a:lnTo>
                <a:lnTo>
                  <a:pt x="61836" y="105359"/>
                </a:lnTo>
                <a:lnTo>
                  <a:pt x="43764" y="56946"/>
                </a:lnTo>
                <a:lnTo>
                  <a:pt x="22034" y="2882"/>
                </a:lnTo>
                <a:lnTo>
                  <a:pt x="15074" y="0"/>
                </a:lnTo>
                <a:lnTo>
                  <a:pt x="2882" y="5003"/>
                </a:lnTo>
                <a:lnTo>
                  <a:pt x="0" y="11988"/>
                </a:lnTo>
                <a:lnTo>
                  <a:pt x="21501" y="65557"/>
                </a:lnTo>
                <a:lnTo>
                  <a:pt x="39382" y="113449"/>
                </a:lnTo>
                <a:lnTo>
                  <a:pt x="56121" y="161734"/>
                </a:lnTo>
                <a:lnTo>
                  <a:pt x="71729" y="210400"/>
                </a:lnTo>
                <a:lnTo>
                  <a:pt x="86182" y="259410"/>
                </a:lnTo>
                <a:lnTo>
                  <a:pt x="99491" y="308762"/>
                </a:lnTo>
                <a:lnTo>
                  <a:pt x="111645" y="358419"/>
                </a:lnTo>
                <a:lnTo>
                  <a:pt x="122631" y="408355"/>
                </a:lnTo>
                <a:lnTo>
                  <a:pt x="132448" y="458546"/>
                </a:lnTo>
                <a:lnTo>
                  <a:pt x="141084" y="508977"/>
                </a:lnTo>
                <a:lnTo>
                  <a:pt x="149326" y="565619"/>
                </a:lnTo>
                <a:lnTo>
                  <a:pt x="154444" y="569976"/>
                </a:lnTo>
                <a:lnTo>
                  <a:pt x="160324" y="569976"/>
                </a:lnTo>
                <a:lnTo>
                  <a:pt x="168490" y="568985"/>
                </a:lnTo>
                <a:lnTo>
                  <a:pt x="173050" y="562978"/>
                </a:lnTo>
                <a:close/>
              </a:path>
            </a:pathLst>
          </a:custGeom>
          <a:solidFill>
            <a:srgbClr val="282828"/>
          </a:solidFill>
        </p:spPr>
        <p:txBody>
          <a:bodyPr wrap="square" lIns="0" tIns="0" rIns="0" bIns="0" rtlCol="0"/>
          <a:lstStyle/>
          <a:p>
            <a:endParaRPr lang="fr-CA" noProof="0" dirty="0"/>
          </a:p>
        </p:txBody>
      </p:sp>
      <p:sp>
        <p:nvSpPr>
          <p:cNvPr id="133" name="object 133"/>
          <p:cNvSpPr txBox="1"/>
          <p:nvPr/>
        </p:nvSpPr>
        <p:spPr>
          <a:xfrm>
            <a:off x="7887174" y="3083233"/>
            <a:ext cx="5828826" cy="567206"/>
          </a:xfrm>
          <a:prstGeom prst="rect">
            <a:avLst/>
          </a:prstGeom>
        </p:spPr>
        <p:txBody>
          <a:bodyPr vert="horz" wrap="square" lIns="0" tIns="27939" rIns="0" bIns="0" rtlCol="0">
            <a:spAutoFit/>
          </a:bodyPr>
          <a:lstStyle/>
          <a:p>
            <a:pPr marL="12700" marR="5080">
              <a:lnSpc>
                <a:spcPts val="2100"/>
              </a:lnSpc>
              <a:spcBef>
                <a:spcPts val="219"/>
              </a:spcBef>
            </a:pPr>
            <a:r>
              <a:rPr lang="fr-CA" sz="2000" spc="-10" noProof="0" dirty="0">
                <a:solidFill>
                  <a:srgbClr val="007569"/>
                </a:solidFill>
                <a:latin typeface="Calibri"/>
                <a:cs typeface="Calibri"/>
              </a:rPr>
              <a:t>Lire individuellement </a:t>
            </a:r>
            <a:r>
              <a:rPr lang="fr-CA" sz="2000" spc="-10" dirty="0">
                <a:solidFill>
                  <a:srgbClr val="007569"/>
                </a:solidFill>
                <a:latin typeface="Calibri"/>
                <a:cs typeface="Calibri"/>
              </a:rPr>
              <a:t>l</a:t>
            </a:r>
            <a:r>
              <a:rPr lang="fr-CA" sz="2000" noProof="0" dirty="0">
                <a:solidFill>
                  <a:srgbClr val="007569"/>
                </a:solidFill>
                <a:latin typeface="Calibri"/>
                <a:cs typeface="Calibri"/>
              </a:rPr>
              <a:t>es</a:t>
            </a:r>
            <a:r>
              <a:rPr lang="fr-CA" sz="2000" spc="-45" noProof="0" dirty="0">
                <a:solidFill>
                  <a:srgbClr val="007569"/>
                </a:solidFill>
                <a:latin typeface="Calibri"/>
                <a:cs typeface="Calibri"/>
              </a:rPr>
              <a:t> </a:t>
            </a:r>
            <a:r>
              <a:rPr lang="fr-CA" sz="2000" spc="-10" noProof="0" dirty="0">
                <a:solidFill>
                  <a:srgbClr val="007569"/>
                </a:solidFill>
                <a:latin typeface="Calibri"/>
                <a:cs typeface="Calibri"/>
              </a:rPr>
              <a:t>fiches qui vous sont attribuées; les fiches se trouvent dans le cahier de l’élève</a:t>
            </a:r>
            <a:endParaRPr lang="fr-CA" sz="2000" noProof="0" dirty="0">
              <a:latin typeface="Calibri"/>
              <a:cs typeface="Calibri"/>
            </a:endParaRPr>
          </a:p>
        </p:txBody>
      </p:sp>
      <p:sp>
        <p:nvSpPr>
          <p:cNvPr id="134" name="object 134"/>
          <p:cNvSpPr txBox="1"/>
          <p:nvPr/>
        </p:nvSpPr>
        <p:spPr>
          <a:xfrm>
            <a:off x="8162076" y="4009326"/>
            <a:ext cx="5401524" cy="961802"/>
          </a:xfrm>
          <a:prstGeom prst="rect">
            <a:avLst/>
          </a:prstGeom>
        </p:spPr>
        <p:txBody>
          <a:bodyPr vert="horz" wrap="square" lIns="0" tIns="12700" rIns="0" bIns="0" rtlCol="0">
            <a:spAutoFit/>
          </a:bodyPr>
          <a:lstStyle/>
          <a:p>
            <a:pPr marL="12700">
              <a:lnSpc>
                <a:spcPct val="100000"/>
              </a:lnSpc>
              <a:spcBef>
                <a:spcPts val="100"/>
              </a:spcBef>
            </a:pPr>
            <a:r>
              <a:rPr lang="fr-CA" sz="2000" spc="-10" noProof="0" dirty="0">
                <a:solidFill>
                  <a:srgbClr val="5FA056"/>
                </a:solidFill>
                <a:latin typeface="Calibri"/>
                <a:cs typeface="Calibri"/>
              </a:rPr>
              <a:t>Échanger en équipe de deux :</a:t>
            </a:r>
          </a:p>
          <a:p>
            <a:pPr marL="298450" indent="-285750">
              <a:lnSpc>
                <a:spcPct val="100000"/>
              </a:lnSpc>
              <a:spcBef>
                <a:spcPts val="100"/>
              </a:spcBef>
              <a:buFont typeface="Arial" panose="020B0604020202020204" pitchFamily="34" charset="0"/>
              <a:buChar char="•"/>
            </a:pPr>
            <a:r>
              <a:rPr lang="fr-CA" sz="2000" spc="-10" dirty="0">
                <a:solidFill>
                  <a:srgbClr val="5FA056"/>
                </a:solidFill>
                <a:latin typeface="Calibri"/>
                <a:cs typeface="Calibri"/>
              </a:rPr>
              <a:t>Personne A demande des clarifications</a:t>
            </a:r>
          </a:p>
          <a:p>
            <a:pPr marL="298450" indent="-285750">
              <a:lnSpc>
                <a:spcPct val="100000"/>
              </a:lnSpc>
              <a:spcBef>
                <a:spcPts val="100"/>
              </a:spcBef>
              <a:buFont typeface="Arial" panose="020B0604020202020204" pitchFamily="34" charset="0"/>
              <a:buChar char="•"/>
            </a:pPr>
            <a:r>
              <a:rPr lang="fr-CA" sz="2000" spc="-10" dirty="0">
                <a:solidFill>
                  <a:srgbClr val="5FA056"/>
                </a:solidFill>
                <a:latin typeface="Calibri"/>
                <a:cs typeface="Calibri"/>
              </a:rPr>
              <a:t>Personne B répond aux questions</a:t>
            </a:r>
          </a:p>
        </p:txBody>
      </p:sp>
      <p:sp>
        <p:nvSpPr>
          <p:cNvPr id="135" name="object 135"/>
          <p:cNvSpPr txBox="1"/>
          <p:nvPr/>
        </p:nvSpPr>
        <p:spPr>
          <a:xfrm>
            <a:off x="7880447" y="5446231"/>
            <a:ext cx="4832536" cy="320601"/>
          </a:xfrm>
          <a:prstGeom prst="rect">
            <a:avLst/>
          </a:prstGeom>
        </p:spPr>
        <p:txBody>
          <a:bodyPr vert="horz" wrap="square" lIns="0" tIns="12700" rIns="0" bIns="0" rtlCol="0">
            <a:spAutoFit/>
          </a:bodyPr>
          <a:lstStyle/>
          <a:p>
            <a:pPr marL="12700">
              <a:lnSpc>
                <a:spcPct val="100000"/>
              </a:lnSpc>
              <a:spcBef>
                <a:spcPts val="100"/>
              </a:spcBef>
            </a:pPr>
            <a:r>
              <a:rPr lang="fr-CA" sz="2000" spc="-10" noProof="0" dirty="0">
                <a:solidFill>
                  <a:srgbClr val="35628A"/>
                </a:solidFill>
                <a:latin typeface="Calibri"/>
                <a:cs typeface="Calibri"/>
              </a:rPr>
              <a:t>Résumer les échanges au reste de la classe</a:t>
            </a:r>
            <a:endParaRPr lang="fr-CA" sz="2000" noProof="0" dirty="0">
              <a:latin typeface="Calibri"/>
              <a:cs typeface="Calibri"/>
            </a:endParaRPr>
          </a:p>
        </p:txBody>
      </p:sp>
      <p:grpSp>
        <p:nvGrpSpPr>
          <p:cNvPr id="2" name="object 47">
            <a:extLst>
              <a:ext uri="{FF2B5EF4-FFF2-40B4-BE49-F238E27FC236}">
                <a16:creationId xmlns:a16="http://schemas.microsoft.com/office/drawing/2014/main" id="{72E38B6B-EA6E-FADF-CF75-721DE6C9A08B}"/>
              </a:ext>
            </a:extLst>
          </p:cNvPr>
          <p:cNvGrpSpPr/>
          <p:nvPr/>
        </p:nvGrpSpPr>
        <p:grpSpPr>
          <a:xfrm>
            <a:off x="-4724" y="-4724"/>
            <a:ext cx="3115310" cy="1835150"/>
            <a:chOff x="-4724" y="-4724"/>
            <a:chExt cx="3115310" cy="1835150"/>
          </a:xfrm>
        </p:grpSpPr>
        <p:sp>
          <p:nvSpPr>
            <p:cNvPr id="3" name="object 48">
              <a:extLst>
                <a:ext uri="{FF2B5EF4-FFF2-40B4-BE49-F238E27FC236}">
                  <a16:creationId xmlns:a16="http://schemas.microsoft.com/office/drawing/2014/main" id="{54978357-675F-F506-8D2A-D4CB2E16AD48}"/>
                </a:ext>
              </a:extLst>
            </p:cNvPr>
            <p:cNvSpPr/>
            <p:nvPr/>
          </p:nvSpPr>
          <p:spPr>
            <a:xfrm>
              <a:off x="2768787" y="0"/>
              <a:ext cx="113030" cy="113030"/>
            </a:xfrm>
            <a:custGeom>
              <a:avLst/>
              <a:gdLst/>
              <a:ahLst/>
              <a:cxnLst/>
              <a:rect l="l" t="t" r="r" b="b"/>
              <a:pathLst>
                <a:path w="113030" h="113030">
                  <a:moveTo>
                    <a:pt x="0" y="0"/>
                  </a:moveTo>
                  <a:lnTo>
                    <a:pt x="112834" y="112834"/>
                  </a:lnTo>
                  <a:lnTo>
                    <a:pt x="0" y="0"/>
                  </a:lnTo>
                </a:path>
              </a:pathLst>
            </a:custGeom>
            <a:ln w="9359">
              <a:solidFill>
                <a:srgbClr val="71BC68"/>
              </a:solidFill>
            </a:ln>
          </p:spPr>
          <p:txBody>
            <a:bodyPr wrap="square" lIns="0" tIns="0" rIns="0" bIns="0" rtlCol="0"/>
            <a:lstStyle/>
            <a:p>
              <a:endParaRPr lang="fr-CA" noProof="0" dirty="0"/>
            </a:p>
          </p:txBody>
        </p:sp>
        <p:sp>
          <p:nvSpPr>
            <p:cNvPr id="4" name="object 49">
              <a:extLst>
                <a:ext uri="{FF2B5EF4-FFF2-40B4-BE49-F238E27FC236}">
                  <a16:creationId xmlns:a16="http://schemas.microsoft.com/office/drawing/2014/main" id="{62AC8AAF-DC65-E16E-1A94-41DE802F9AE3}"/>
                </a:ext>
              </a:extLst>
            </p:cNvPr>
            <p:cNvSpPr/>
            <p:nvPr/>
          </p:nvSpPr>
          <p:spPr>
            <a:xfrm>
              <a:off x="261141" y="0"/>
              <a:ext cx="0" cy="107950"/>
            </a:xfrm>
            <a:custGeom>
              <a:avLst/>
              <a:gdLst/>
              <a:ahLst/>
              <a:cxnLst/>
              <a:rect l="l" t="t" r="r" b="b"/>
              <a:pathLst>
                <a:path h="107950">
                  <a:moveTo>
                    <a:pt x="0" y="0"/>
                  </a:moveTo>
                  <a:lnTo>
                    <a:pt x="0" y="107454"/>
                  </a:lnTo>
                  <a:lnTo>
                    <a:pt x="0" y="0"/>
                  </a:lnTo>
                </a:path>
              </a:pathLst>
            </a:custGeom>
            <a:ln w="9359">
              <a:solidFill>
                <a:srgbClr val="71BC68"/>
              </a:solidFill>
            </a:ln>
          </p:spPr>
          <p:txBody>
            <a:bodyPr wrap="square" lIns="0" tIns="0" rIns="0" bIns="0" rtlCol="0"/>
            <a:lstStyle/>
            <a:p>
              <a:endParaRPr lang="fr-CA" noProof="0" dirty="0"/>
            </a:p>
          </p:txBody>
        </p:sp>
        <p:sp>
          <p:nvSpPr>
            <p:cNvPr id="5" name="object 50">
              <a:extLst>
                <a:ext uri="{FF2B5EF4-FFF2-40B4-BE49-F238E27FC236}">
                  <a16:creationId xmlns:a16="http://schemas.microsoft.com/office/drawing/2014/main" id="{47DBB0B6-5167-0A8D-F770-7A947892806E}"/>
                </a:ext>
              </a:extLst>
            </p:cNvPr>
            <p:cNvSpPr/>
            <p:nvPr/>
          </p:nvSpPr>
          <p:spPr>
            <a:xfrm>
              <a:off x="2097836" y="0"/>
              <a:ext cx="382270" cy="382270"/>
            </a:xfrm>
            <a:custGeom>
              <a:avLst/>
              <a:gdLst/>
              <a:ahLst/>
              <a:cxnLst/>
              <a:rect l="l" t="t" r="r" b="b"/>
              <a:pathLst>
                <a:path w="382269" h="382270">
                  <a:moveTo>
                    <a:pt x="381967" y="0"/>
                  </a:moveTo>
                  <a:lnTo>
                    <a:pt x="0" y="381967"/>
                  </a:lnTo>
                  <a:lnTo>
                    <a:pt x="381967" y="0"/>
                  </a:lnTo>
                </a:path>
              </a:pathLst>
            </a:custGeom>
            <a:ln w="9448">
              <a:solidFill>
                <a:srgbClr val="71BC68"/>
              </a:solidFill>
            </a:ln>
          </p:spPr>
          <p:txBody>
            <a:bodyPr wrap="square" lIns="0" tIns="0" rIns="0" bIns="0" rtlCol="0"/>
            <a:lstStyle/>
            <a:p>
              <a:endParaRPr lang="fr-CA" noProof="0" dirty="0"/>
            </a:p>
          </p:txBody>
        </p:sp>
        <p:sp>
          <p:nvSpPr>
            <p:cNvPr id="6" name="object 51">
              <a:extLst>
                <a:ext uri="{FF2B5EF4-FFF2-40B4-BE49-F238E27FC236}">
                  <a16:creationId xmlns:a16="http://schemas.microsoft.com/office/drawing/2014/main" id="{2AFDBC83-38E7-702D-DE3E-520E83A32323}"/>
                </a:ext>
              </a:extLst>
            </p:cNvPr>
            <p:cNvSpPr/>
            <p:nvPr/>
          </p:nvSpPr>
          <p:spPr>
            <a:xfrm>
              <a:off x="1948534" y="0"/>
              <a:ext cx="0" cy="650240"/>
            </a:xfrm>
            <a:custGeom>
              <a:avLst/>
              <a:gdLst/>
              <a:ahLst/>
              <a:cxnLst/>
              <a:rect l="l" t="t" r="r" b="b"/>
              <a:pathLst>
                <a:path h="650240">
                  <a:moveTo>
                    <a:pt x="0" y="0"/>
                  </a:moveTo>
                  <a:lnTo>
                    <a:pt x="0" y="649706"/>
                  </a:lnTo>
                  <a:lnTo>
                    <a:pt x="0" y="0"/>
                  </a:lnTo>
                </a:path>
              </a:pathLst>
            </a:custGeom>
            <a:ln w="9448">
              <a:solidFill>
                <a:srgbClr val="71BC68"/>
              </a:solidFill>
            </a:ln>
          </p:spPr>
          <p:txBody>
            <a:bodyPr wrap="square" lIns="0" tIns="0" rIns="0" bIns="0" rtlCol="0"/>
            <a:lstStyle/>
            <a:p>
              <a:endParaRPr lang="fr-CA" noProof="0" dirty="0"/>
            </a:p>
          </p:txBody>
        </p:sp>
        <p:sp>
          <p:nvSpPr>
            <p:cNvPr id="7" name="object 52">
              <a:extLst>
                <a:ext uri="{FF2B5EF4-FFF2-40B4-BE49-F238E27FC236}">
                  <a16:creationId xmlns:a16="http://schemas.microsoft.com/office/drawing/2014/main" id="{13DC858A-7E05-A69D-BC63-F1C8D606F30A}"/>
                </a:ext>
              </a:extLst>
            </p:cNvPr>
            <p:cNvSpPr/>
            <p:nvPr/>
          </p:nvSpPr>
          <p:spPr>
            <a:xfrm>
              <a:off x="1115353" y="193819"/>
              <a:ext cx="1330960" cy="0"/>
            </a:xfrm>
            <a:custGeom>
              <a:avLst/>
              <a:gdLst/>
              <a:ahLst/>
              <a:cxnLst/>
              <a:rect l="l" t="t" r="r" b="b"/>
              <a:pathLst>
                <a:path w="1330960">
                  <a:moveTo>
                    <a:pt x="0" y="0"/>
                  </a:moveTo>
                  <a:lnTo>
                    <a:pt x="1330502" y="0"/>
                  </a:lnTo>
                  <a:lnTo>
                    <a:pt x="0" y="0"/>
                  </a:lnTo>
                  <a:close/>
                </a:path>
              </a:pathLst>
            </a:custGeom>
            <a:ln w="9359">
              <a:solidFill>
                <a:srgbClr val="71BC68"/>
              </a:solidFill>
            </a:ln>
          </p:spPr>
          <p:txBody>
            <a:bodyPr wrap="square" lIns="0" tIns="0" rIns="0" bIns="0" rtlCol="0"/>
            <a:lstStyle/>
            <a:p>
              <a:endParaRPr lang="fr-CA" noProof="0" dirty="0"/>
            </a:p>
          </p:txBody>
        </p:sp>
        <p:sp>
          <p:nvSpPr>
            <p:cNvPr id="8" name="object 53">
              <a:extLst>
                <a:ext uri="{FF2B5EF4-FFF2-40B4-BE49-F238E27FC236}">
                  <a16:creationId xmlns:a16="http://schemas.microsoft.com/office/drawing/2014/main" id="{6F295729-5018-A876-28F6-0C3ACA4C1574}"/>
                </a:ext>
              </a:extLst>
            </p:cNvPr>
            <p:cNvSpPr/>
            <p:nvPr/>
          </p:nvSpPr>
          <p:spPr>
            <a:xfrm>
              <a:off x="1611044" y="0"/>
              <a:ext cx="0" cy="426084"/>
            </a:xfrm>
            <a:custGeom>
              <a:avLst/>
              <a:gdLst/>
              <a:ahLst/>
              <a:cxnLst/>
              <a:rect l="l" t="t" r="r" b="b"/>
              <a:pathLst>
                <a:path h="426084">
                  <a:moveTo>
                    <a:pt x="0" y="0"/>
                  </a:moveTo>
                  <a:lnTo>
                    <a:pt x="0" y="425653"/>
                  </a:lnTo>
                  <a:lnTo>
                    <a:pt x="0" y="0"/>
                  </a:lnTo>
                </a:path>
              </a:pathLst>
            </a:custGeom>
            <a:ln w="9359">
              <a:solidFill>
                <a:srgbClr val="71BC68"/>
              </a:solidFill>
            </a:ln>
          </p:spPr>
          <p:txBody>
            <a:bodyPr wrap="square" lIns="0" tIns="0" rIns="0" bIns="0" rtlCol="0"/>
            <a:lstStyle/>
            <a:p>
              <a:endParaRPr lang="fr-CA" noProof="0" dirty="0"/>
            </a:p>
          </p:txBody>
        </p:sp>
        <p:sp>
          <p:nvSpPr>
            <p:cNvPr id="9" name="object 54">
              <a:extLst>
                <a:ext uri="{FF2B5EF4-FFF2-40B4-BE49-F238E27FC236}">
                  <a16:creationId xmlns:a16="http://schemas.microsoft.com/office/drawing/2014/main" id="{3E783F5D-D108-62F1-B304-94BA1750E7CD}"/>
                </a:ext>
              </a:extLst>
            </p:cNvPr>
            <p:cNvSpPr/>
            <p:nvPr/>
          </p:nvSpPr>
          <p:spPr>
            <a:xfrm>
              <a:off x="1240840" y="0"/>
              <a:ext cx="226695" cy="226695"/>
            </a:xfrm>
            <a:custGeom>
              <a:avLst/>
              <a:gdLst/>
              <a:ahLst/>
              <a:cxnLst/>
              <a:rect l="l" t="t" r="r" b="b"/>
              <a:pathLst>
                <a:path w="226694" h="226695">
                  <a:moveTo>
                    <a:pt x="226528" y="0"/>
                  </a:moveTo>
                  <a:lnTo>
                    <a:pt x="0" y="226507"/>
                  </a:lnTo>
                  <a:lnTo>
                    <a:pt x="226528" y="0"/>
                  </a:lnTo>
                </a:path>
              </a:pathLst>
            </a:custGeom>
            <a:ln w="9448">
              <a:solidFill>
                <a:srgbClr val="71BC68"/>
              </a:solidFill>
            </a:ln>
          </p:spPr>
          <p:txBody>
            <a:bodyPr wrap="square" lIns="0" tIns="0" rIns="0" bIns="0" rtlCol="0"/>
            <a:lstStyle/>
            <a:p>
              <a:endParaRPr lang="fr-CA" noProof="0" dirty="0"/>
            </a:p>
          </p:txBody>
        </p:sp>
        <p:sp>
          <p:nvSpPr>
            <p:cNvPr id="18" name="object 55">
              <a:extLst>
                <a:ext uri="{FF2B5EF4-FFF2-40B4-BE49-F238E27FC236}">
                  <a16:creationId xmlns:a16="http://schemas.microsoft.com/office/drawing/2014/main" id="{875CF6F9-52D2-1A23-A4F3-CFD49198B194}"/>
                </a:ext>
              </a:extLst>
            </p:cNvPr>
            <p:cNvSpPr/>
            <p:nvPr/>
          </p:nvSpPr>
          <p:spPr>
            <a:xfrm>
              <a:off x="1273555" y="0"/>
              <a:ext cx="0" cy="212725"/>
            </a:xfrm>
            <a:custGeom>
              <a:avLst/>
              <a:gdLst/>
              <a:ahLst/>
              <a:cxnLst/>
              <a:rect l="l" t="t" r="r" b="b"/>
              <a:pathLst>
                <a:path h="212725">
                  <a:moveTo>
                    <a:pt x="0" y="0"/>
                  </a:moveTo>
                  <a:lnTo>
                    <a:pt x="0" y="212661"/>
                  </a:lnTo>
                  <a:lnTo>
                    <a:pt x="0" y="0"/>
                  </a:lnTo>
                </a:path>
              </a:pathLst>
            </a:custGeom>
            <a:ln w="9448">
              <a:solidFill>
                <a:srgbClr val="71BC68"/>
              </a:solidFill>
            </a:ln>
          </p:spPr>
          <p:txBody>
            <a:bodyPr wrap="square" lIns="0" tIns="0" rIns="0" bIns="0" rtlCol="0"/>
            <a:lstStyle/>
            <a:p>
              <a:endParaRPr lang="fr-CA" noProof="0" dirty="0"/>
            </a:p>
          </p:txBody>
        </p:sp>
        <p:sp>
          <p:nvSpPr>
            <p:cNvPr id="19" name="object 56">
              <a:extLst>
                <a:ext uri="{FF2B5EF4-FFF2-40B4-BE49-F238E27FC236}">
                  <a16:creationId xmlns:a16="http://schemas.microsoft.com/office/drawing/2014/main" id="{A78D189A-0DA3-AAD4-026A-224969BA0F56}"/>
                </a:ext>
              </a:extLst>
            </p:cNvPr>
            <p:cNvSpPr/>
            <p:nvPr/>
          </p:nvSpPr>
          <p:spPr>
            <a:xfrm>
              <a:off x="0" y="0"/>
              <a:ext cx="455295" cy="455295"/>
            </a:xfrm>
            <a:custGeom>
              <a:avLst/>
              <a:gdLst/>
              <a:ahLst/>
              <a:cxnLst/>
              <a:rect l="l" t="t" r="r" b="b"/>
              <a:pathLst>
                <a:path w="455295" h="455295">
                  <a:moveTo>
                    <a:pt x="454943" y="0"/>
                  </a:moveTo>
                  <a:lnTo>
                    <a:pt x="0" y="454931"/>
                  </a:lnTo>
                </a:path>
                <a:path w="455295" h="455295">
                  <a:moveTo>
                    <a:pt x="0" y="454931"/>
                  </a:moveTo>
                  <a:lnTo>
                    <a:pt x="454943" y="0"/>
                  </a:lnTo>
                </a:path>
              </a:pathLst>
            </a:custGeom>
            <a:ln w="9359">
              <a:solidFill>
                <a:srgbClr val="71BC68"/>
              </a:solidFill>
            </a:ln>
          </p:spPr>
          <p:txBody>
            <a:bodyPr wrap="square" lIns="0" tIns="0" rIns="0" bIns="0" rtlCol="0"/>
            <a:lstStyle/>
            <a:p>
              <a:endParaRPr lang="fr-CA" noProof="0" dirty="0"/>
            </a:p>
          </p:txBody>
        </p:sp>
        <p:sp>
          <p:nvSpPr>
            <p:cNvPr id="20" name="object 57">
              <a:extLst>
                <a:ext uri="{FF2B5EF4-FFF2-40B4-BE49-F238E27FC236}">
                  <a16:creationId xmlns:a16="http://schemas.microsoft.com/office/drawing/2014/main" id="{9C691434-1837-31B1-3E3B-F50B1D8FE17C}"/>
                </a:ext>
              </a:extLst>
            </p:cNvPr>
            <p:cNvSpPr/>
            <p:nvPr/>
          </p:nvSpPr>
          <p:spPr>
            <a:xfrm>
              <a:off x="68979" y="0"/>
              <a:ext cx="691515" cy="691515"/>
            </a:xfrm>
            <a:custGeom>
              <a:avLst/>
              <a:gdLst/>
              <a:ahLst/>
              <a:cxnLst/>
              <a:rect l="l" t="t" r="r" b="b"/>
              <a:pathLst>
                <a:path w="691515" h="691515">
                  <a:moveTo>
                    <a:pt x="0" y="0"/>
                  </a:moveTo>
                  <a:lnTo>
                    <a:pt x="690936" y="690949"/>
                  </a:lnTo>
                  <a:lnTo>
                    <a:pt x="0" y="0"/>
                  </a:lnTo>
                </a:path>
              </a:pathLst>
            </a:custGeom>
            <a:ln w="9448">
              <a:solidFill>
                <a:srgbClr val="71BC68"/>
              </a:solidFill>
            </a:ln>
          </p:spPr>
          <p:txBody>
            <a:bodyPr wrap="square" lIns="0" tIns="0" rIns="0" bIns="0" rtlCol="0"/>
            <a:lstStyle/>
            <a:p>
              <a:endParaRPr lang="fr-CA" noProof="0" dirty="0"/>
            </a:p>
          </p:txBody>
        </p:sp>
        <p:sp>
          <p:nvSpPr>
            <p:cNvPr id="63" name="object 58">
              <a:extLst>
                <a:ext uri="{FF2B5EF4-FFF2-40B4-BE49-F238E27FC236}">
                  <a16:creationId xmlns:a16="http://schemas.microsoft.com/office/drawing/2014/main" id="{405B4D37-D29B-0F30-9E2A-6EEC7F9857FC}"/>
                </a:ext>
              </a:extLst>
            </p:cNvPr>
            <p:cNvSpPr/>
            <p:nvPr/>
          </p:nvSpPr>
          <p:spPr>
            <a:xfrm>
              <a:off x="0" y="193800"/>
              <a:ext cx="367665" cy="635"/>
            </a:xfrm>
            <a:custGeom>
              <a:avLst/>
              <a:gdLst/>
              <a:ahLst/>
              <a:cxnLst/>
              <a:rect l="l" t="t" r="r" b="b"/>
              <a:pathLst>
                <a:path w="367665" h="635">
                  <a:moveTo>
                    <a:pt x="0" y="0"/>
                  </a:moveTo>
                  <a:lnTo>
                    <a:pt x="367207" y="7"/>
                  </a:lnTo>
                  <a:lnTo>
                    <a:pt x="0" y="0"/>
                  </a:lnTo>
                </a:path>
              </a:pathLst>
            </a:custGeom>
            <a:ln w="9448">
              <a:solidFill>
                <a:srgbClr val="71BC68"/>
              </a:solidFill>
            </a:ln>
          </p:spPr>
          <p:txBody>
            <a:bodyPr wrap="square" lIns="0" tIns="0" rIns="0" bIns="0" rtlCol="0"/>
            <a:lstStyle/>
            <a:p>
              <a:endParaRPr lang="fr-CA" noProof="0" dirty="0"/>
            </a:p>
          </p:txBody>
        </p:sp>
        <p:sp>
          <p:nvSpPr>
            <p:cNvPr id="65" name="object 59">
              <a:extLst>
                <a:ext uri="{FF2B5EF4-FFF2-40B4-BE49-F238E27FC236}">
                  <a16:creationId xmlns:a16="http://schemas.microsoft.com/office/drawing/2014/main" id="{093E3902-5F1E-BD14-607A-B20C1E3B135F}"/>
                </a:ext>
              </a:extLst>
            </p:cNvPr>
            <p:cNvSpPr/>
            <p:nvPr/>
          </p:nvSpPr>
          <p:spPr>
            <a:xfrm>
              <a:off x="2153853" y="60027"/>
              <a:ext cx="603885" cy="603885"/>
            </a:xfrm>
            <a:custGeom>
              <a:avLst/>
              <a:gdLst/>
              <a:ahLst/>
              <a:cxnLst/>
              <a:rect l="l" t="t" r="r" b="b"/>
              <a:pathLst>
                <a:path w="603885" h="603885">
                  <a:moveTo>
                    <a:pt x="603415" y="603376"/>
                  </a:moveTo>
                  <a:lnTo>
                    <a:pt x="0" y="0"/>
                  </a:lnTo>
                  <a:lnTo>
                    <a:pt x="603415" y="603376"/>
                  </a:lnTo>
                  <a:close/>
                </a:path>
              </a:pathLst>
            </a:custGeom>
            <a:ln w="9448">
              <a:solidFill>
                <a:srgbClr val="71BC68"/>
              </a:solidFill>
            </a:ln>
          </p:spPr>
          <p:txBody>
            <a:bodyPr wrap="square" lIns="0" tIns="0" rIns="0" bIns="0" rtlCol="0"/>
            <a:lstStyle/>
            <a:p>
              <a:endParaRPr lang="fr-CA" noProof="0" dirty="0"/>
            </a:p>
          </p:txBody>
        </p:sp>
        <p:sp>
          <p:nvSpPr>
            <p:cNvPr id="66" name="object 60">
              <a:extLst>
                <a:ext uri="{FF2B5EF4-FFF2-40B4-BE49-F238E27FC236}">
                  <a16:creationId xmlns:a16="http://schemas.microsoft.com/office/drawing/2014/main" id="{5A693456-672C-70B3-5F32-BB0D21CFA47B}"/>
                </a:ext>
              </a:extLst>
            </p:cNvPr>
            <p:cNvSpPr/>
            <p:nvPr/>
          </p:nvSpPr>
          <p:spPr>
            <a:xfrm>
              <a:off x="1920341" y="531262"/>
              <a:ext cx="1070610" cy="0"/>
            </a:xfrm>
            <a:custGeom>
              <a:avLst/>
              <a:gdLst/>
              <a:ahLst/>
              <a:cxnLst/>
              <a:rect l="l" t="t" r="r" b="b"/>
              <a:pathLst>
                <a:path w="1070610">
                  <a:moveTo>
                    <a:pt x="0" y="0"/>
                  </a:moveTo>
                  <a:lnTo>
                    <a:pt x="1070432" y="0"/>
                  </a:lnTo>
                  <a:lnTo>
                    <a:pt x="0" y="0"/>
                  </a:lnTo>
                  <a:close/>
                </a:path>
              </a:pathLst>
            </a:custGeom>
            <a:ln w="9448">
              <a:solidFill>
                <a:srgbClr val="71BC68"/>
              </a:solidFill>
            </a:ln>
          </p:spPr>
          <p:txBody>
            <a:bodyPr wrap="square" lIns="0" tIns="0" rIns="0" bIns="0" rtlCol="0"/>
            <a:lstStyle/>
            <a:p>
              <a:endParaRPr lang="fr-CA" noProof="0" dirty="0"/>
            </a:p>
          </p:txBody>
        </p:sp>
        <p:sp>
          <p:nvSpPr>
            <p:cNvPr id="114" name="object 61">
              <a:extLst>
                <a:ext uri="{FF2B5EF4-FFF2-40B4-BE49-F238E27FC236}">
                  <a16:creationId xmlns:a16="http://schemas.microsoft.com/office/drawing/2014/main" id="{22F9025F-7E4F-5E15-F645-623E1F6E67D5}"/>
                </a:ext>
              </a:extLst>
            </p:cNvPr>
            <p:cNvSpPr/>
            <p:nvPr/>
          </p:nvSpPr>
          <p:spPr>
            <a:xfrm>
              <a:off x="1619652" y="0"/>
              <a:ext cx="860425" cy="860425"/>
            </a:xfrm>
            <a:custGeom>
              <a:avLst/>
              <a:gdLst/>
              <a:ahLst/>
              <a:cxnLst/>
              <a:rect l="l" t="t" r="r" b="b"/>
              <a:pathLst>
                <a:path w="860425" h="860425">
                  <a:moveTo>
                    <a:pt x="860158" y="0"/>
                  </a:moveTo>
                  <a:lnTo>
                    <a:pt x="0" y="860136"/>
                  </a:lnTo>
                  <a:lnTo>
                    <a:pt x="860158" y="0"/>
                  </a:lnTo>
                </a:path>
              </a:pathLst>
            </a:custGeom>
            <a:ln w="9359">
              <a:solidFill>
                <a:srgbClr val="71BC68"/>
              </a:solidFill>
            </a:ln>
          </p:spPr>
          <p:txBody>
            <a:bodyPr wrap="square" lIns="0" tIns="0" rIns="0" bIns="0" rtlCol="0"/>
            <a:lstStyle/>
            <a:p>
              <a:endParaRPr lang="fr-CA" noProof="0" dirty="0"/>
            </a:p>
          </p:txBody>
        </p:sp>
        <p:sp>
          <p:nvSpPr>
            <p:cNvPr id="116" name="object 62">
              <a:extLst>
                <a:ext uri="{FF2B5EF4-FFF2-40B4-BE49-F238E27FC236}">
                  <a16:creationId xmlns:a16="http://schemas.microsoft.com/office/drawing/2014/main" id="{0DAE0A01-95F2-864F-390E-DFC6F1398D72}"/>
                </a:ext>
              </a:extLst>
            </p:cNvPr>
            <p:cNvSpPr/>
            <p:nvPr/>
          </p:nvSpPr>
          <p:spPr>
            <a:xfrm>
              <a:off x="2287629" y="71257"/>
              <a:ext cx="0" cy="581025"/>
            </a:xfrm>
            <a:custGeom>
              <a:avLst/>
              <a:gdLst/>
              <a:ahLst/>
              <a:cxnLst/>
              <a:rect l="l" t="t" r="r" b="b"/>
              <a:pathLst>
                <a:path h="581025">
                  <a:moveTo>
                    <a:pt x="0" y="580923"/>
                  </a:moveTo>
                  <a:lnTo>
                    <a:pt x="0" y="0"/>
                  </a:lnTo>
                  <a:lnTo>
                    <a:pt x="0" y="580923"/>
                  </a:lnTo>
                  <a:close/>
                </a:path>
              </a:pathLst>
            </a:custGeom>
            <a:ln w="9359">
              <a:solidFill>
                <a:srgbClr val="71BC68"/>
              </a:solidFill>
            </a:ln>
          </p:spPr>
          <p:txBody>
            <a:bodyPr wrap="square" lIns="0" tIns="0" rIns="0" bIns="0" rtlCol="0"/>
            <a:lstStyle/>
            <a:p>
              <a:endParaRPr lang="fr-CA" noProof="0" dirty="0"/>
            </a:p>
          </p:txBody>
        </p:sp>
        <p:sp>
          <p:nvSpPr>
            <p:cNvPr id="117" name="object 63">
              <a:extLst>
                <a:ext uri="{FF2B5EF4-FFF2-40B4-BE49-F238E27FC236}">
                  <a16:creationId xmlns:a16="http://schemas.microsoft.com/office/drawing/2014/main" id="{276F7E88-E614-8FA8-06D3-A6E2B842AEA2}"/>
                </a:ext>
              </a:extLst>
            </p:cNvPr>
            <p:cNvSpPr/>
            <p:nvPr/>
          </p:nvSpPr>
          <p:spPr>
            <a:xfrm>
              <a:off x="1549029" y="192158"/>
              <a:ext cx="463550" cy="0"/>
            </a:xfrm>
            <a:custGeom>
              <a:avLst/>
              <a:gdLst/>
              <a:ahLst/>
              <a:cxnLst/>
              <a:rect l="l" t="t" r="r" b="b"/>
              <a:pathLst>
                <a:path w="463550">
                  <a:moveTo>
                    <a:pt x="463143" y="0"/>
                  </a:moveTo>
                  <a:lnTo>
                    <a:pt x="0" y="0"/>
                  </a:lnTo>
                  <a:lnTo>
                    <a:pt x="463143" y="0"/>
                  </a:lnTo>
                  <a:close/>
                </a:path>
              </a:pathLst>
            </a:custGeom>
            <a:ln w="9359">
              <a:solidFill>
                <a:srgbClr val="71BC68"/>
              </a:solidFill>
            </a:ln>
          </p:spPr>
          <p:txBody>
            <a:bodyPr wrap="square" lIns="0" tIns="0" rIns="0" bIns="0" rtlCol="0"/>
            <a:lstStyle/>
            <a:p>
              <a:endParaRPr lang="fr-CA" noProof="0" dirty="0"/>
            </a:p>
          </p:txBody>
        </p:sp>
        <p:sp>
          <p:nvSpPr>
            <p:cNvPr id="139" name="object 64">
              <a:extLst>
                <a:ext uri="{FF2B5EF4-FFF2-40B4-BE49-F238E27FC236}">
                  <a16:creationId xmlns:a16="http://schemas.microsoft.com/office/drawing/2014/main" id="{6784F0EE-792C-575E-FC15-5D2324B723E6}"/>
                </a:ext>
              </a:extLst>
            </p:cNvPr>
            <p:cNvSpPr/>
            <p:nvPr/>
          </p:nvSpPr>
          <p:spPr>
            <a:xfrm>
              <a:off x="1950158" y="0"/>
              <a:ext cx="0" cy="819150"/>
            </a:xfrm>
            <a:custGeom>
              <a:avLst/>
              <a:gdLst/>
              <a:ahLst/>
              <a:cxnLst/>
              <a:rect l="l" t="t" r="r" b="b"/>
              <a:pathLst>
                <a:path h="819150">
                  <a:moveTo>
                    <a:pt x="0" y="0"/>
                  </a:moveTo>
                  <a:lnTo>
                    <a:pt x="0" y="818768"/>
                  </a:lnTo>
                  <a:lnTo>
                    <a:pt x="0" y="0"/>
                  </a:lnTo>
                </a:path>
              </a:pathLst>
            </a:custGeom>
            <a:ln w="9359">
              <a:solidFill>
                <a:srgbClr val="71BC68"/>
              </a:solidFill>
            </a:ln>
          </p:spPr>
          <p:txBody>
            <a:bodyPr wrap="square" lIns="0" tIns="0" rIns="0" bIns="0" rtlCol="0"/>
            <a:lstStyle/>
            <a:p>
              <a:endParaRPr lang="fr-CA" noProof="0" dirty="0"/>
            </a:p>
          </p:txBody>
        </p:sp>
        <p:sp>
          <p:nvSpPr>
            <p:cNvPr id="140" name="object 65">
              <a:extLst>
                <a:ext uri="{FF2B5EF4-FFF2-40B4-BE49-F238E27FC236}">
                  <a16:creationId xmlns:a16="http://schemas.microsoft.com/office/drawing/2014/main" id="{2BEDDE6E-9C01-4CE3-96AE-84EB90C616AC}"/>
                </a:ext>
              </a:extLst>
            </p:cNvPr>
            <p:cNvSpPr/>
            <p:nvPr/>
          </p:nvSpPr>
          <p:spPr>
            <a:xfrm>
              <a:off x="0" y="531262"/>
              <a:ext cx="747395" cy="0"/>
            </a:xfrm>
            <a:custGeom>
              <a:avLst/>
              <a:gdLst/>
              <a:ahLst/>
              <a:cxnLst/>
              <a:rect l="l" t="t" r="r" b="b"/>
              <a:pathLst>
                <a:path w="747395">
                  <a:moveTo>
                    <a:pt x="0" y="0"/>
                  </a:moveTo>
                  <a:lnTo>
                    <a:pt x="747308" y="0"/>
                  </a:lnTo>
                  <a:lnTo>
                    <a:pt x="0" y="0"/>
                  </a:lnTo>
                </a:path>
              </a:pathLst>
            </a:custGeom>
            <a:ln w="9359">
              <a:solidFill>
                <a:srgbClr val="71BC68"/>
              </a:solidFill>
            </a:ln>
          </p:spPr>
          <p:txBody>
            <a:bodyPr wrap="square" lIns="0" tIns="0" rIns="0" bIns="0" rtlCol="0"/>
            <a:lstStyle/>
            <a:p>
              <a:endParaRPr lang="fr-CA" noProof="0" dirty="0"/>
            </a:p>
          </p:txBody>
        </p:sp>
        <p:sp>
          <p:nvSpPr>
            <p:cNvPr id="141" name="object 66">
              <a:extLst>
                <a:ext uri="{FF2B5EF4-FFF2-40B4-BE49-F238E27FC236}">
                  <a16:creationId xmlns:a16="http://schemas.microsoft.com/office/drawing/2014/main" id="{D4148C79-1A95-85A6-F899-47479DA8B765}"/>
                </a:ext>
              </a:extLst>
            </p:cNvPr>
            <p:cNvSpPr/>
            <p:nvPr/>
          </p:nvSpPr>
          <p:spPr>
            <a:xfrm>
              <a:off x="0" y="0"/>
              <a:ext cx="118110" cy="118110"/>
            </a:xfrm>
            <a:custGeom>
              <a:avLst/>
              <a:gdLst/>
              <a:ahLst/>
              <a:cxnLst/>
              <a:rect l="l" t="t" r="r" b="b"/>
              <a:pathLst>
                <a:path w="118110" h="118110">
                  <a:moveTo>
                    <a:pt x="0" y="117488"/>
                  </a:moveTo>
                  <a:lnTo>
                    <a:pt x="117502" y="0"/>
                  </a:lnTo>
                </a:path>
                <a:path w="118110" h="118110">
                  <a:moveTo>
                    <a:pt x="117502" y="0"/>
                  </a:moveTo>
                  <a:lnTo>
                    <a:pt x="0" y="117488"/>
                  </a:lnTo>
                </a:path>
              </a:pathLst>
            </a:custGeom>
            <a:ln w="9448">
              <a:solidFill>
                <a:srgbClr val="71BC68"/>
              </a:solidFill>
            </a:ln>
          </p:spPr>
          <p:txBody>
            <a:bodyPr wrap="square" lIns="0" tIns="0" rIns="0" bIns="0" rtlCol="0"/>
            <a:lstStyle/>
            <a:p>
              <a:endParaRPr lang="fr-CA" noProof="0" dirty="0"/>
            </a:p>
          </p:txBody>
        </p:sp>
        <p:sp>
          <p:nvSpPr>
            <p:cNvPr id="142" name="object 67">
              <a:extLst>
                <a:ext uri="{FF2B5EF4-FFF2-40B4-BE49-F238E27FC236}">
                  <a16:creationId xmlns:a16="http://schemas.microsoft.com/office/drawing/2014/main" id="{9A61AB53-1413-2E03-6089-9ED944A3671D}"/>
                </a:ext>
              </a:extLst>
            </p:cNvPr>
            <p:cNvSpPr/>
            <p:nvPr/>
          </p:nvSpPr>
          <p:spPr>
            <a:xfrm>
              <a:off x="0" y="192176"/>
              <a:ext cx="78740" cy="0"/>
            </a:xfrm>
            <a:custGeom>
              <a:avLst/>
              <a:gdLst/>
              <a:ahLst/>
              <a:cxnLst/>
              <a:rect l="l" t="t" r="r" b="b"/>
              <a:pathLst>
                <a:path w="78740">
                  <a:moveTo>
                    <a:pt x="0" y="0"/>
                  </a:moveTo>
                  <a:lnTo>
                    <a:pt x="78704" y="0"/>
                  </a:lnTo>
                  <a:lnTo>
                    <a:pt x="0" y="0"/>
                  </a:lnTo>
                </a:path>
              </a:pathLst>
            </a:custGeom>
            <a:ln w="9448">
              <a:solidFill>
                <a:srgbClr val="71BC68"/>
              </a:solidFill>
            </a:ln>
          </p:spPr>
          <p:txBody>
            <a:bodyPr wrap="square" lIns="0" tIns="0" rIns="0" bIns="0" rtlCol="0"/>
            <a:lstStyle/>
            <a:p>
              <a:endParaRPr lang="fr-CA" noProof="0" dirty="0"/>
            </a:p>
          </p:txBody>
        </p:sp>
        <p:sp>
          <p:nvSpPr>
            <p:cNvPr id="143" name="object 68">
              <a:extLst>
                <a:ext uri="{FF2B5EF4-FFF2-40B4-BE49-F238E27FC236}">
                  <a16:creationId xmlns:a16="http://schemas.microsoft.com/office/drawing/2014/main" id="{4BF8E56D-27D3-D089-BA93-03D67F30F179}"/>
                </a:ext>
              </a:extLst>
            </p:cNvPr>
            <p:cNvSpPr/>
            <p:nvPr/>
          </p:nvSpPr>
          <p:spPr>
            <a:xfrm>
              <a:off x="1805270" y="48945"/>
              <a:ext cx="1301115" cy="1301115"/>
            </a:xfrm>
            <a:custGeom>
              <a:avLst/>
              <a:gdLst/>
              <a:ahLst/>
              <a:cxnLst/>
              <a:rect l="l" t="t" r="r" b="b"/>
              <a:pathLst>
                <a:path w="1301114" h="1301115">
                  <a:moveTo>
                    <a:pt x="1300556" y="1300505"/>
                  </a:moveTo>
                  <a:lnTo>
                    <a:pt x="0" y="0"/>
                  </a:lnTo>
                  <a:lnTo>
                    <a:pt x="1300556" y="1300505"/>
                  </a:lnTo>
                  <a:close/>
                </a:path>
              </a:pathLst>
            </a:custGeom>
            <a:ln w="9448">
              <a:solidFill>
                <a:srgbClr val="71BC68"/>
              </a:solidFill>
            </a:ln>
          </p:spPr>
          <p:txBody>
            <a:bodyPr wrap="square" lIns="0" tIns="0" rIns="0" bIns="0" rtlCol="0"/>
            <a:lstStyle/>
            <a:p>
              <a:endParaRPr lang="fr-CA" noProof="0" dirty="0"/>
            </a:p>
          </p:txBody>
        </p:sp>
        <p:sp>
          <p:nvSpPr>
            <p:cNvPr id="144" name="object 69">
              <a:extLst>
                <a:ext uri="{FF2B5EF4-FFF2-40B4-BE49-F238E27FC236}">
                  <a16:creationId xmlns:a16="http://schemas.microsoft.com/office/drawing/2014/main" id="{144EBD50-50DA-ED74-1B12-698875765F1C}"/>
                </a:ext>
              </a:extLst>
            </p:cNvPr>
            <p:cNvSpPr/>
            <p:nvPr/>
          </p:nvSpPr>
          <p:spPr>
            <a:xfrm>
              <a:off x="2285984" y="518440"/>
              <a:ext cx="0" cy="361950"/>
            </a:xfrm>
            <a:custGeom>
              <a:avLst/>
              <a:gdLst/>
              <a:ahLst/>
              <a:cxnLst/>
              <a:rect l="l" t="t" r="r" b="b"/>
              <a:pathLst>
                <a:path h="361950">
                  <a:moveTo>
                    <a:pt x="0" y="0"/>
                  </a:moveTo>
                  <a:lnTo>
                    <a:pt x="0" y="361518"/>
                  </a:lnTo>
                  <a:lnTo>
                    <a:pt x="0" y="0"/>
                  </a:lnTo>
                  <a:close/>
                </a:path>
              </a:pathLst>
            </a:custGeom>
            <a:ln w="9448">
              <a:solidFill>
                <a:srgbClr val="71BC68"/>
              </a:solidFill>
            </a:ln>
          </p:spPr>
          <p:txBody>
            <a:bodyPr wrap="square" lIns="0" tIns="0" rIns="0" bIns="0" rtlCol="0"/>
            <a:lstStyle/>
            <a:p>
              <a:endParaRPr lang="fr-CA" noProof="0" dirty="0"/>
            </a:p>
          </p:txBody>
        </p:sp>
        <p:sp>
          <p:nvSpPr>
            <p:cNvPr id="145" name="object 70">
              <a:extLst>
                <a:ext uri="{FF2B5EF4-FFF2-40B4-BE49-F238E27FC236}">
                  <a16:creationId xmlns:a16="http://schemas.microsoft.com/office/drawing/2014/main" id="{D381D7CA-5407-0904-5E24-5946EEC47068}"/>
                </a:ext>
              </a:extLst>
            </p:cNvPr>
            <p:cNvSpPr/>
            <p:nvPr/>
          </p:nvSpPr>
          <p:spPr>
            <a:xfrm>
              <a:off x="1950158" y="238932"/>
              <a:ext cx="0" cy="920750"/>
            </a:xfrm>
            <a:custGeom>
              <a:avLst/>
              <a:gdLst/>
              <a:ahLst/>
              <a:cxnLst/>
              <a:rect l="l" t="t" r="r" b="b"/>
              <a:pathLst>
                <a:path h="920750">
                  <a:moveTo>
                    <a:pt x="0" y="920534"/>
                  </a:moveTo>
                  <a:lnTo>
                    <a:pt x="0" y="0"/>
                  </a:lnTo>
                  <a:lnTo>
                    <a:pt x="0" y="920534"/>
                  </a:lnTo>
                  <a:close/>
                </a:path>
              </a:pathLst>
            </a:custGeom>
            <a:ln w="9448">
              <a:solidFill>
                <a:srgbClr val="71BC68"/>
              </a:solidFill>
            </a:ln>
          </p:spPr>
          <p:txBody>
            <a:bodyPr wrap="square" lIns="0" tIns="0" rIns="0" bIns="0" rtlCol="0"/>
            <a:lstStyle/>
            <a:p>
              <a:endParaRPr lang="fr-CA" noProof="0" dirty="0"/>
            </a:p>
          </p:txBody>
        </p:sp>
        <p:sp>
          <p:nvSpPr>
            <p:cNvPr id="146" name="object 71">
              <a:extLst>
                <a:ext uri="{FF2B5EF4-FFF2-40B4-BE49-F238E27FC236}">
                  <a16:creationId xmlns:a16="http://schemas.microsoft.com/office/drawing/2014/main" id="{52AD4C29-4887-AACB-301F-8C8560DE8775}"/>
                </a:ext>
              </a:extLst>
            </p:cNvPr>
            <p:cNvSpPr/>
            <p:nvPr/>
          </p:nvSpPr>
          <p:spPr>
            <a:xfrm>
              <a:off x="709538" y="303088"/>
              <a:ext cx="792480" cy="792480"/>
            </a:xfrm>
            <a:custGeom>
              <a:avLst/>
              <a:gdLst/>
              <a:ahLst/>
              <a:cxnLst/>
              <a:rect l="l" t="t" r="r" b="b"/>
              <a:pathLst>
                <a:path w="792480" h="792480">
                  <a:moveTo>
                    <a:pt x="792200" y="0"/>
                  </a:moveTo>
                  <a:lnTo>
                    <a:pt x="0" y="792226"/>
                  </a:lnTo>
                  <a:lnTo>
                    <a:pt x="792200" y="0"/>
                  </a:lnTo>
                  <a:close/>
                </a:path>
              </a:pathLst>
            </a:custGeom>
            <a:ln w="9359">
              <a:solidFill>
                <a:srgbClr val="71BC68"/>
              </a:solidFill>
            </a:ln>
          </p:spPr>
          <p:txBody>
            <a:bodyPr wrap="square" lIns="0" tIns="0" rIns="0" bIns="0" rtlCol="0"/>
            <a:lstStyle/>
            <a:p>
              <a:endParaRPr lang="fr-CA" noProof="0" dirty="0"/>
            </a:p>
          </p:txBody>
        </p:sp>
        <p:sp>
          <p:nvSpPr>
            <p:cNvPr id="147" name="object 72">
              <a:extLst>
                <a:ext uri="{FF2B5EF4-FFF2-40B4-BE49-F238E27FC236}">
                  <a16:creationId xmlns:a16="http://schemas.microsoft.com/office/drawing/2014/main" id="{C7598AD7-E377-761C-3177-490A135717CA}"/>
                </a:ext>
              </a:extLst>
            </p:cNvPr>
            <p:cNvSpPr/>
            <p:nvPr/>
          </p:nvSpPr>
          <p:spPr>
            <a:xfrm>
              <a:off x="435724" y="868761"/>
              <a:ext cx="1339850" cy="0"/>
            </a:xfrm>
            <a:custGeom>
              <a:avLst/>
              <a:gdLst/>
              <a:ahLst/>
              <a:cxnLst/>
              <a:rect l="l" t="t" r="r" b="b"/>
              <a:pathLst>
                <a:path w="1339850">
                  <a:moveTo>
                    <a:pt x="0" y="0"/>
                  </a:moveTo>
                  <a:lnTo>
                    <a:pt x="1339837" y="0"/>
                  </a:lnTo>
                  <a:lnTo>
                    <a:pt x="0" y="0"/>
                  </a:lnTo>
                  <a:close/>
                </a:path>
              </a:pathLst>
            </a:custGeom>
            <a:ln w="9359">
              <a:solidFill>
                <a:srgbClr val="71BC68"/>
              </a:solidFill>
            </a:ln>
          </p:spPr>
          <p:txBody>
            <a:bodyPr wrap="square" lIns="0" tIns="0" rIns="0" bIns="0" rtlCol="0"/>
            <a:lstStyle/>
            <a:p>
              <a:endParaRPr lang="fr-CA" noProof="0" dirty="0"/>
            </a:p>
          </p:txBody>
        </p:sp>
        <p:sp>
          <p:nvSpPr>
            <p:cNvPr id="148" name="object 73">
              <a:extLst>
                <a:ext uri="{FF2B5EF4-FFF2-40B4-BE49-F238E27FC236}">
                  <a16:creationId xmlns:a16="http://schemas.microsoft.com/office/drawing/2014/main" id="{BD275E46-473C-B13A-B864-5C6FFD1A2224}"/>
                </a:ext>
              </a:extLst>
            </p:cNvPr>
            <p:cNvSpPr/>
            <p:nvPr/>
          </p:nvSpPr>
          <p:spPr>
            <a:xfrm>
              <a:off x="0" y="307140"/>
              <a:ext cx="485775" cy="485775"/>
            </a:xfrm>
            <a:custGeom>
              <a:avLst/>
              <a:gdLst/>
              <a:ahLst/>
              <a:cxnLst/>
              <a:rect l="l" t="t" r="r" b="b"/>
              <a:pathLst>
                <a:path w="485775" h="485775">
                  <a:moveTo>
                    <a:pt x="0" y="485267"/>
                  </a:moveTo>
                  <a:lnTo>
                    <a:pt x="485267" y="0"/>
                  </a:lnTo>
                  <a:lnTo>
                    <a:pt x="0" y="485267"/>
                  </a:lnTo>
                </a:path>
              </a:pathLst>
            </a:custGeom>
            <a:ln w="9448">
              <a:solidFill>
                <a:srgbClr val="71BC68"/>
              </a:solidFill>
            </a:ln>
          </p:spPr>
          <p:txBody>
            <a:bodyPr wrap="square" lIns="0" tIns="0" rIns="0" bIns="0" rtlCol="0"/>
            <a:lstStyle/>
            <a:p>
              <a:endParaRPr lang="fr-CA" noProof="0" dirty="0"/>
            </a:p>
          </p:txBody>
        </p:sp>
        <p:sp>
          <p:nvSpPr>
            <p:cNvPr id="149" name="object 74">
              <a:extLst>
                <a:ext uri="{FF2B5EF4-FFF2-40B4-BE49-F238E27FC236}">
                  <a16:creationId xmlns:a16="http://schemas.microsoft.com/office/drawing/2014/main" id="{7C135F89-074E-B032-E3F6-E6719DEEE30E}"/>
                </a:ext>
              </a:extLst>
            </p:cNvPr>
            <p:cNvSpPr/>
            <p:nvPr/>
          </p:nvSpPr>
          <p:spPr>
            <a:xfrm>
              <a:off x="262774" y="432929"/>
              <a:ext cx="0" cy="532765"/>
            </a:xfrm>
            <a:custGeom>
              <a:avLst/>
              <a:gdLst/>
              <a:ahLst/>
              <a:cxnLst/>
              <a:rect l="l" t="t" r="r" b="b"/>
              <a:pathLst>
                <a:path h="532765">
                  <a:moveTo>
                    <a:pt x="0" y="532536"/>
                  </a:moveTo>
                  <a:lnTo>
                    <a:pt x="0" y="0"/>
                  </a:lnTo>
                  <a:lnTo>
                    <a:pt x="0" y="532536"/>
                  </a:lnTo>
                  <a:close/>
                </a:path>
              </a:pathLst>
            </a:custGeom>
            <a:ln w="9448">
              <a:solidFill>
                <a:srgbClr val="71BC68"/>
              </a:solidFill>
            </a:ln>
          </p:spPr>
          <p:txBody>
            <a:bodyPr wrap="square" lIns="0" tIns="0" rIns="0" bIns="0" rtlCol="0"/>
            <a:lstStyle/>
            <a:p>
              <a:endParaRPr lang="fr-CA" noProof="0" dirty="0"/>
            </a:p>
          </p:txBody>
        </p:sp>
        <p:sp>
          <p:nvSpPr>
            <p:cNvPr id="150" name="object 75">
              <a:extLst>
                <a:ext uri="{FF2B5EF4-FFF2-40B4-BE49-F238E27FC236}">
                  <a16:creationId xmlns:a16="http://schemas.microsoft.com/office/drawing/2014/main" id="{11C62449-4215-3A48-9FE4-24A1E883910A}"/>
                </a:ext>
              </a:extLst>
            </p:cNvPr>
            <p:cNvSpPr/>
            <p:nvPr/>
          </p:nvSpPr>
          <p:spPr>
            <a:xfrm>
              <a:off x="0" y="40852"/>
              <a:ext cx="414655" cy="414655"/>
            </a:xfrm>
            <a:custGeom>
              <a:avLst/>
              <a:gdLst/>
              <a:ahLst/>
              <a:cxnLst/>
              <a:rect l="l" t="t" r="r" b="b"/>
              <a:pathLst>
                <a:path w="414655" h="414655">
                  <a:moveTo>
                    <a:pt x="0" y="414081"/>
                  </a:moveTo>
                  <a:lnTo>
                    <a:pt x="414077" y="0"/>
                  </a:lnTo>
                  <a:lnTo>
                    <a:pt x="0" y="414081"/>
                  </a:lnTo>
                </a:path>
              </a:pathLst>
            </a:custGeom>
            <a:ln w="9359">
              <a:solidFill>
                <a:srgbClr val="71BC68"/>
              </a:solidFill>
            </a:ln>
          </p:spPr>
          <p:txBody>
            <a:bodyPr wrap="square" lIns="0" tIns="0" rIns="0" bIns="0" rtlCol="0"/>
            <a:lstStyle/>
            <a:p>
              <a:endParaRPr lang="fr-CA" noProof="0" dirty="0"/>
            </a:p>
          </p:txBody>
        </p:sp>
        <p:sp>
          <p:nvSpPr>
            <p:cNvPr id="151" name="object 76">
              <a:extLst>
                <a:ext uri="{FF2B5EF4-FFF2-40B4-BE49-F238E27FC236}">
                  <a16:creationId xmlns:a16="http://schemas.microsoft.com/office/drawing/2014/main" id="{C3B8EA92-4894-A29C-05C5-31241C32EC1E}"/>
                </a:ext>
              </a:extLst>
            </p:cNvPr>
            <p:cNvSpPr/>
            <p:nvPr/>
          </p:nvSpPr>
          <p:spPr>
            <a:xfrm>
              <a:off x="1958654" y="539810"/>
              <a:ext cx="994410" cy="993775"/>
            </a:xfrm>
            <a:custGeom>
              <a:avLst/>
              <a:gdLst/>
              <a:ahLst/>
              <a:cxnLst/>
              <a:rect l="l" t="t" r="r" b="b"/>
              <a:pathLst>
                <a:path w="994410" h="993775">
                  <a:moveTo>
                    <a:pt x="993787" y="0"/>
                  </a:moveTo>
                  <a:lnTo>
                    <a:pt x="0" y="993724"/>
                  </a:lnTo>
                  <a:lnTo>
                    <a:pt x="993787" y="0"/>
                  </a:lnTo>
                  <a:close/>
                </a:path>
              </a:pathLst>
            </a:custGeom>
            <a:ln w="9359">
              <a:solidFill>
                <a:srgbClr val="71BC68"/>
              </a:solidFill>
            </a:ln>
          </p:spPr>
          <p:txBody>
            <a:bodyPr wrap="square" lIns="0" tIns="0" rIns="0" bIns="0" rtlCol="0"/>
            <a:lstStyle/>
            <a:p>
              <a:endParaRPr lang="fr-CA" noProof="0" dirty="0"/>
            </a:p>
          </p:txBody>
        </p:sp>
        <p:sp>
          <p:nvSpPr>
            <p:cNvPr id="152" name="object 77">
              <a:extLst>
                <a:ext uri="{FF2B5EF4-FFF2-40B4-BE49-F238E27FC236}">
                  <a16:creationId xmlns:a16="http://schemas.microsoft.com/office/drawing/2014/main" id="{30DCDE55-A1B6-4CDF-178B-DD3EDEC6C894}"/>
                </a:ext>
              </a:extLst>
            </p:cNvPr>
            <p:cNvSpPr/>
            <p:nvPr/>
          </p:nvSpPr>
          <p:spPr>
            <a:xfrm>
              <a:off x="1906559" y="1206230"/>
              <a:ext cx="1098550" cy="0"/>
            </a:xfrm>
            <a:custGeom>
              <a:avLst/>
              <a:gdLst/>
              <a:ahLst/>
              <a:cxnLst/>
              <a:rect l="l" t="t" r="r" b="b"/>
              <a:pathLst>
                <a:path w="1098550">
                  <a:moveTo>
                    <a:pt x="0" y="0"/>
                  </a:moveTo>
                  <a:lnTo>
                    <a:pt x="1097978" y="0"/>
                  </a:lnTo>
                  <a:lnTo>
                    <a:pt x="0" y="0"/>
                  </a:lnTo>
                  <a:close/>
                </a:path>
              </a:pathLst>
            </a:custGeom>
            <a:ln w="9359">
              <a:solidFill>
                <a:srgbClr val="71BC68"/>
              </a:solidFill>
            </a:ln>
          </p:spPr>
          <p:txBody>
            <a:bodyPr wrap="square" lIns="0" tIns="0" rIns="0" bIns="0" rtlCol="0"/>
            <a:lstStyle/>
            <a:p>
              <a:endParaRPr lang="fr-CA" noProof="0" dirty="0"/>
            </a:p>
          </p:txBody>
        </p:sp>
        <p:sp>
          <p:nvSpPr>
            <p:cNvPr id="153" name="object 78">
              <a:extLst>
                <a:ext uri="{FF2B5EF4-FFF2-40B4-BE49-F238E27FC236}">
                  <a16:creationId xmlns:a16="http://schemas.microsoft.com/office/drawing/2014/main" id="{1A787292-6734-E2DC-66F4-BF0FB734B8E8}"/>
                </a:ext>
              </a:extLst>
            </p:cNvPr>
            <p:cNvSpPr/>
            <p:nvPr/>
          </p:nvSpPr>
          <p:spPr>
            <a:xfrm>
              <a:off x="2287629" y="853297"/>
              <a:ext cx="0" cy="367030"/>
            </a:xfrm>
            <a:custGeom>
              <a:avLst/>
              <a:gdLst/>
              <a:ahLst/>
              <a:cxnLst/>
              <a:rect l="l" t="t" r="r" b="b"/>
              <a:pathLst>
                <a:path h="367030">
                  <a:moveTo>
                    <a:pt x="0" y="366750"/>
                  </a:moveTo>
                  <a:lnTo>
                    <a:pt x="0" y="0"/>
                  </a:lnTo>
                  <a:lnTo>
                    <a:pt x="0" y="366750"/>
                  </a:lnTo>
                  <a:close/>
                </a:path>
              </a:pathLst>
            </a:custGeom>
            <a:ln w="9448">
              <a:solidFill>
                <a:srgbClr val="71BC68"/>
              </a:solidFill>
            </a:ln>
          </p:spPr>
          <p:txBody>
            <a:bodyPr wrap="square" lIns="0" tIns="0" rIns="0" bIns="0" rtlCol="0"/>
            <a:lstStyle/>
            <a:p>
              <a:endParaRPr lang="fr-CA" noProof="0" dirty="0"/>
            </a:p>
          </p:txBody>
        </p:sp>
        <p:sp>
          <p:nvSpPr>
            <p:cNvPr id="154" name="object 79">
              <a:extLst>
                <a:ext uri="{FF2B5EF4-FFF2-40B4-BE49-F238E27FC236}">
                  <a16:creationId xmlns:a16="http://schemas.microsoft.com/office/drawing/2014/main" id="{2B45F235-CFA9-C67A-7AFC-83F132F9CEDA}"/>
                </a:ext>
              </a:extLst>
            </p:cNvPr>
            <p:cNvSpPr/>
            <p:nvPr/>
          </p:nvSpPr>
          <p:spPr>
            <a:xfrm>
              <a:off x="1169506" y="425578"/>
              <a:ext cx="1222375" cy="1222375"/>
            </a:xfrm>
            <a:custGeom>
              <a:avLst/>
              <a:gdLst/>
              <a:ahLst/>
              <a:cxnLst/>
              <a:rect l="l" t="t" r="r" b="b"/>
              <a:pathLst>
                <a:path w="1222375" h="1222375">
                  <a:moveTo>
                    <a:pt x="1222184" y="1222184"/>
                  </a:moveTo>
                  <a:lnTo>
                    <a:pt x="0" y="0"/>
                  </a:lnTo>
                  <a:lnTo>
                    <a:pt x="1222184" y="1222184"/>
                  </a:lnTo>
                  <a:close/>
                </a:path>
              </a:pathLst>
            </a:custGeom>
            <a:ln w="9359">
              <a:solidFill>
                <a:srgbClr val="71BC68"/>
              </a:solidFill>
            </a:ln>
          </p:spPr>
          <p:txBody>
            <a:bodyPr wrap="square" lIns="0" tIns="0" rIns="0" bIns="0" rtlCol="0"/>
            <a:lstStyle/>
            <a:p>
              <a:endParaRPr lang="fr-CA" noProof="0" dirty="0"/>
            </a:p>
          </p:txBody>
        </p:sp>
        <p:sp>
          <p:nvSpPr>
            <p:cNvPr id="155" name="object 80">
              <a:extLst>
                <a:ext uri="{FF2B5EF4-FFF2-40B4-BE49-F238E27FC236}">
                  <a16:creationId xmlns:a16="http://schemas.microsoft.com/office/drawing/2014/main" id="{EA3F17EF-CB62-45C6-B8BB-E4494FC554A4}"/>
                </a:ext>
              </a:extLst>
            </p:cNvPr>
            <p:cNvSpPr/>
            <p:nvPr/>
          </p:nvSpPr>
          <p:spPr>
            <a:xfrm>
              <a:off x="1611044" y="673717"/>
              <a:ext cx="0" cy="726440"/>
            </a:xfrm>
            <a:custGeom>
              <a:avLst/>
              <a:gdLst/>
              <a:ahLst/>
              <a:cxnLst/>
              <a:rect l="l" t="t" r="r" b="b"/>
              <a:pathLst>
                <a:path h="726440">
                  <a:moveTo>
                    <a:pt x="0" y="0"/>
                  </a:moveTo>
                  <a:lnTo>
                    <a:pt x="0" y="725906"/>
                  </a:lnTo>
                  <a:lnTo>
                    <a:pt x="0" y="0"/>
                  </a:lnTo>
                  <a:close/>
                </a:path>
              </a:pathLst>
            </a:custGeom>
            <a:ln w="9359">
              <a:solidFill>
                <a:srgbClr val="71BC68"/>
              </a:solidFill>
            </a:ln>
          </p:spPr>
          <p:txBody>
            <a:bodyPr wrap="square" lIns="0" tIns="0" rIns="0" bIns="0" rtlCol="0"/>
            <a:lstStyle/>
            <a:p>
              <a:endParaRPr lang="fr-CA" noProof="0" dirty="0"/>
            </a:p>
          </p:txBody>
        </p:sp>
        <p:sp>
          <p:nvSpPr>
            <p:cNvPr id="156" name="object 81">
              <a:extLst>
                <a:ext uri="{FF2B5EF4-FFF2-40B4-BE49-F238E27FC236}">
                  <a16:creationId xmlns:a16="http://schemas.microsoft.com/office/drawing/2014/main" id="{31650840-87D9-69D5-DE69-15DC9FAF29F1}"/>
                </a:ext>
              </a:extLst>
            </p:cNvPr>
            <p:cNvSpPr/>
            <p:nvPr/>
          </p:nvSpPr>
          <p:spPr>
            <a:xfrm>
              <a:off x="0" y="1206230"/>
              <a:ext cx="711200" cy="0"/>
            </a:xfrm>
            <a:custGeom>
              <a:avLst/>
              <a:gdLst/>
              <a:ahLst/>
              <a:cxnLst/>
              <a:rect l="l" t="t" r="r" b="b"/>
              <a:pathLst>
                <a:path w="711200">
                  <a:moveTo>
                    <a:pt x="0" y="0"/>
                  </a:moveTo>
                  <a:lnTo>
                    <a:pt x="710660" y="0"/>
                  </a:lnTo>
                  <a:lnTo>
                    <a:pt x="0" y="0"/>
                  </a:lnTo>
                </a:path>
              </a:pathLst>
            </a:custGeom>
            <a:ln w="9448">
              <a:solidFill>
                <a:srgbClr val="71BC68"/>
              </a:solidFill>
            </a:ln>
          </p:spPr>
          <p:txBody>
            <a:bodyPr wrap="square" lIns="0" tIns="0" rIns="0" bIns="0" rtlCol="0"/>
            <a:lstStyle/>
            <a:p>
              <a:endParaRPr lang="fr-CA" noProof="0" dirty="0"/>
            </a:p>
          </p:txBody>
        </p:sp>
        <p:sp>
          <p:nvSpPr>
            <p:cNvPr id="157" name="object 82">
              <a:extLst>
                <a:ext uri="{FF2B5EF4-FFF2-40B4-BE49-F238E27FC236}">
                  <a16:creationId xmlns:a16="http://schemas.microsoft.com/office/drawing/2014/main" id="{5BD7C5EE-7196-8F0C-053B-8E062C5C448A}"/>
                </a:ext>
              </a:extLst>
            </p:cNvPr>
            <p:cNvSpPr/>
            <p:nvPr/>
          </p:nvSpPr>
          <p:spPr>
            <a:xfrm>
              <a:off x="0" y="1280928"/>
              <a:ext cx="64769" cy="64769"/>
            </a:xfrm>
            <a:custGeom>
              <a:avLst/>
              <a:gdLst/>
              <a:ahLst/>
              <a:cxnLst/>
              <a:rect l="l" t="t" r="r" b="b"/>
              <a:pathLst>
                <a:path w="64769" h="64769">
                  <a:moveTo>
                    <a:pt x="0" y="0"/>
                  </a:moveTo>
                  <a:lnTo>
                    <a:pt x="64470" y="64468"/>
                  </a:lnTo>
                  <a:lnTo>
                    <a:pt x="0" y="0"/>
                  </a:lnTo>
                </a:path>
              </a:pathLst>
            </a:custGeom>
            <a:ln w="9448">
              <a:solidFill>
                <a:srgbClr val="71BC68"/>
              </a:solidFill>
            </a:ln>
          </p:spPr>
          <p:txBody>
            <a:bodyPr wrap="square" lIns="0" tIns="0" rIns="0" bIns="0" rtlCol="0"/>
            <a:lstStyle/>
            <a:p>
              <a:endParaRPr lang="fr-CA" noProof="0" dirty="0"/>
            </a:p>
          </p:txBody>
        </p:sp>
        <p:sp>
          <p:nvSpPr>
            <p:cNvPr id="158" name="object 83">
              <a:extLst>
                <a:ext uri="{FF2B5EF4-FFF2-40B4-BE49-F238E27FC236}">
                  <a16:creationId xmlns:a16="http://schemas.microsoft.com/office/drawing/2014/main" id="{DC929FE6-BE82-9971-2A7A-30836227C186}"/>
                </a:ext>
              </a:extLst>
            </p:cNvPr>
            <p:cNvSpPr/>
            <p:nvPr/>
          </p:nvSpPr>
          <p:spPr>
            <a:xfrm>
              <a:off x="0" y="867116"/>
              <a:ext cx="180340" cy="0"/>
            </a:xfrm>
            <a:custGeom>
              <a:avLst/>
              <a:gdLst/>
              <a:ahLst/>
              <a:cxnLst/>
              <a:rect l="l" t="t" r="r" b="b"/>
              <a:pathLst>
                <a:path w="180340">
                  <a:moveTo>
                    <a:pt x="0" y="0"/>
                  </a:moveTo>
                  <a:lnTo>
                    <a:pt x="179772" y="0"/>
                  </a:lnTo>
                  <a:lnTo>
                    <a:pt x="0" y="0"/>
                  </a:lnTo>
                </a:path>
              </a:pathLst>
            </a:custGeom>
            <a:ln w="9448">
              <a:solidFill>
                <a:srgbClr val="71BC68"/>
              </a:solidFill>
            </a:ln>
          </p:spPr>
          <p:txBody>
            <a:bodyPr wrap="square" lIns="0" tIns="0" rIns="0" bIns="0" rtlCol="0"/>
            <a:lstStyle/>
            <a:p>
              <a:endParaRPr lang="fr-CA" noProof="0" dirty="0"/>
            </a:p>
          </p:txBody>
        </p:sp>
        <p:sp>
          <p:nvSpPr>
            <p:cNvPr id="159" name="object 84">
              <a:extLst>
                <a:ext uri="{FF2B5EF4-FFF2-40B4-BE49-F238E27FC236}">
                  <a16:creationId xmlns:a16="http://schemas.microsoft.com/office/drawing/2014/main" id="{65B5742D-EA0C-4D54-8D5D-91D537841267}"/>
                </a:ext>
              </a:extLst>
            </p:cNvPr>
            <p:cNvSpPr/>
            <p:nvPr/>
          </p:nvSpPr>
          <p:spPr>
            <a:xfrm>
              <a:off x="1471645" y="1065225"/>
              <a:ext cx="618490" cy="617855"/>
            </a:xfrm>
            <a:custGeom>
              <a:avLst/>
              <a:gdLst/>
              <a:ahLst/>
              <a:cxnLst/>
              <a:rect l="l" t="t" r="r" b="b"/>
              <a:pathLst>
                <a:path w="618489" h="617855">
                  <a:moveTo>
                    <a:pt x="617893" y="0"/>
                  </a:moveTo>
                  <a:lnTo>
                    <a:pt x="0" y="617842"/>
                  </a:lnTo>
                  <a:lnTo>
                    <a:pt x="617893" y="0"/>
                  </a:lnTo>
                  <a:close/>
                </a:path>
              </a:pathLst>
            </a:custGeom>
            <a:ln w="9359">
              <a:solidFill>
                <a:srgbClr val="71BC68"/>
              </a:solidFill>
            </a:ln>
          </p:spPr>
          <p:txBody>
            <a:bodyPr wrap="square" lIns="0" tIns="0" rIns="0" bIns="0" rtlCol="0"/>
            <a:lstStyle/>
            <a:p>
              <a:endParaRPr lang="fr-CA" noProof="0" dirty="0"/>
            </a:p>
          </p:txBody>
        </p:sp>
        <p:sp>
          <p:nvSpPr>
            <p:cNvPr id="160" name="object 85">
              <a:extLst>
                <a:ext uri="{FF2B5EF4-FFF2-40B4-BE49-F238E27FC236}">
                  <a16:creationId xmlns:a16="http://schemas.microsoft.com/office/drawing/2014/main" id="{6713AECB-01F0-FC25-394D-9C98CE4C72F8}"/>
                </a:ext>
              </a:extLst>
            </p:cNvPr>
            <p:cNvSpPr/>
            <p:nvPr/>
          </p:nvSpPr>
          <p:spPr>
            <a:xfrm>
              <a:off x="1950158" y="1128581"/>
              <a:ext cx="0" cy="491490"/>
            </a:xfrm>
            <a:custGeom>
              <a:avLst/>
              <a:gdLst/>
              <a:ahLst/>
              <a:cxnLst/>
              <a:rect l="l" t="t" r="r" b="b"/>
              <a:pathLst>
                <a:path h="491490">
                  <a:moveTo>
                    <a:pt x="0" y="491147"/>
                  </a:moveTo>
                  <a:lnTo>
                    <a:pt x="0" y="0"/>
                  </a:lnTo>
                  <a:lnTo>
                    <a:pt x="0" y="491147"/>
                  </a:lnTo>
                  <a:close/>
                </a:path>
              </a:pathLst>
            </a:custGeom>
            <a:ln w="9359">
              <a:solidFill>
                <a:srgbClr val="71BC68"/>
              </a:solidFill>
            </a:ln>
          </p:spPr>
          <p:txBody>
            <a:bodyPr wrap="square" lIns="0" tIns="0" rIns="0" bIns="0" rtlCol="0"/>
            <a:lstStyle/>
            <a:p>
              <a:endParaRPr lang="fr-CA" noProof="0" dirty="0"/>
            </a:p>
          </p:txBody>
        </p:sp>
        <p:sp>
          <p:nvSpPr>
            <p:cNvPr id="161" name="object 86">
              <a:extLst>
                <a:ext uri="{FF2B5EF4-FFF2-40B4-BE49-F238E27FC236}">
                  <a16:creationId xmlns:a16="http://schemas.microsoft.com/office/drawing/2014/main" id="{1BA07AF6-85B6-57AB-4C00-A7CD6DA14F2D}"/>
                </a:ext>
              </a:extLst>
            </p:cNvPr>
            <p:cNvSpPr/>
            <p:nvPr/>
          </p:nvSpPr>
          <p:spPr>
            <a:xfrm>
              <a:off x="654546" y="923038"/>
              <a:ext cx="902335" cy="902335"/>
            </a:xfrm>
            <a:custGeom>
              <a:avLst/>
              <a:gdLst/>
              <a:ahLst/>
              <a:cxnLst/>
              <a:rect l="l" t="t" r="r" b="b"/>
              <a:pathLst>
                <a:path w="902335" h="902335">
                  <a:moveTo>
                    <a:pt x="0" y="0"/>
                  </a:moveTo>
                  <a:lnTo>
                    <a:pt x="902182" y="902220"/>
                  </a:lnTo>
                  <a:lnTo>
                    <a:pt x="0" y="0"/>
                  </a:lnTo>
                  <a:close/>
                </a:path>
              </a:pathLst>
            </a:custGeom>
            <a:ln w="9448">
              <a:solidFill>
                <a:srgbClr val="71BC68"/>
              </a:solidFill>
            </a:ln>
          </p:spPr>
          <p:txBody>
            <a:bodyPr wrap="square" lIns="0" tIns="0" rIns="0" bIns="0" rtlCol="0"/>
            <a:lstStyle/>
            <a:p>
              <a:endParaRPr lang="fr-CA" noProof="0" dirty="0"/>
            </a:p>
          </p:txBody>
        </p:sp>
        <p:sp>
          <p:nvSpPr>
            <p:cNvPr id="162" name="object 87">
              <a:extLst>
                <a:ext uri="{FF2B5EF4-FFF2-40B4-BE49-F238E27FC236}">
                  <a16:creationId xmlns:a16="http://schemas.microsoft.com/office/drawing/2014/main" id="{D0FE6488-409A-5047-4FC7-6A5B4DED38B9}"/>
                </a:ext>
              </a:extLst>
            </p:cNvPr>
            <p:cNvSpPr/>
            <p:nvPr/>
          </p:nvSpPr>
          <p:spPr>
            <a:xfrm>
              <a:off x="922435" y="1204587"/>
              <a:ext cx="367030" cy="0"/>
            </a:xfrm>
            <a:custGeom>
              <a:avLst/>
              <a:gdLst/>
              <a:ahLst/>
              <a:cxnLst/>
              <a:rect l="l" t="t" r="r" b="b"/>
              <a:pathLst>
                <a:path w="367030">
                  <a:moveTo>
                    <a:pt x="366407" y="0"/>
                  </a:moveTo>
                  <a:lnTo>
                    <a:pt x="0" y="0"/>
                  </a:lnTo>
                  <a:lnTo>
                    <a:pt x="366407" y="0"/>
                  </a:lnTo>
                  <a:close/>
                </a:path>
              </a:pathLst>
            </a:custGeom>
            <a:ln w="9448">
              <a:solidFill>
                <a:srgbClr val="71BC68"/>
              </a:solidFill>
            </a:ln>
          </p:spPr>
          <p:txBody>
            <a:bodyPr wrap="square" lIns="0" tIns="0" rIns="0" bIns="0" rtlCol="0"/>
            <a:lstStyle/>
            <a:p>
              <a:endParaRPr lang="fr-CA" noProof="0" dirty="0"/>
            </a:p>
          </p:txBody>
        </p:sp>
        <p:sp>
          <p:nvSpPr>
            <p:cNvPr id="163" name="object 88">
              <a:extLst>
                <a:ext uri="{FF2B5EF4-FFF2-40B4-BE49-F238E27FC236}">
                  <a16:creationId xmlns:a16="http://schemas.microsoft.com/office/drawing/2014/main" id="{72DBA58F-CD80-E486-20E3-6D74C87CEF70}"/>
                </a:ext>
              </a:extLst>
            </p:cNvPr>
            <p:cNvSpPr/>
            <p:nvPr/>
          </p:nvSpPr>
          <p:spPr>
            <a:xfrm>
              <a:off x="554813" y="1160823"/>
              <a:ext cx="426720" cy="426720"/>
            </a:xfrm>
            <a:custGeom>
              <a:avLst/>
              <a:gdLst/>
              <a:ahLst/>
              <a:cxnLst/>
              <a:rect l="l" t="t" r="r" b="b"/>
              <a:pathLst>
                <a:path w="426719" h="426719">
                  <a:moveTo>
                    <a:pt x="426707" y="0"/>
                  </a:moveTo>
                  <a:lnTo>
                    <a:pt x="0" y="426669"/>
                  </a:lnTo>
                  <a:lnTo>
                    <a:pt x="426707" y="0"/>
                  </a:lnTo>
                  <a:close/>
                </a:path>
              </a:pathLst>
            </a:custGeom>
            <a:ln w="9359">
              <a:solidFill>
                <a:srgbClr val="71BC68"/>
              </a:solidFill>
            </a:ln>
          </p:spPr>
          <p:txBody>
            <a:bodyPr wrap="square" lIns="0" tIns="0" rIns="0" bIns="0" rtlCol="0"/>
            <a:lstStyle/>
            <a:p>
              <a:endParaRPr lang="fr-CA" noProof="0" dirty="0"/>
            </a:p>
          </p:txBody>
        </p:sp>
        <p:sp>
          <p:nvSpPr>
            <p:cNvPr id="164" name="object 89">
              <a:extLst>
                <a:ext uri="{FF2B5EF4-FFF2-40B4-BE49-F238E27FC236}">
                  <a16:creationId xmlns:a16="http://schemas.microsoft.com/office/drawing/2014/main" id="{6AD23F7D-5CEF-2278-3574-63456EA9406B}"/>
                </a:ext>
              </a:extLst>
            </p:cNvPr>
            <p:cNvSpPr/>
            <p:nvPr/>
          </p:nvSpPr>
          <p:spPr>
            <a:xfrm>
              <a:off x="241122" y="172160"/>
              <a:ext cx="2400935" cy="1391285"/>
            </a:xfrm>
            <a:custGeom>
              <a:avLst/>
              <a:gdLst/>
              <a:ahLst/>
              <a:cxnLst/>
              <a:rect l="l" t="t" r="r" b="b"/>
              <a:pathLst>
                <a:path w="2400935" h="1391285">
                  <a:moveTo>
                    <a:pt x="38049" y="348424"/>
                  </a:moveTo>
                  <a:lnTo>
                    <a:pt x="30695" y="341071"/>
                  </a:lnTo>
                  <a:lnTo>
                    <a:pt x="21640" y="341071"/>
                  </a:lnTo>
                  <a:lnTo>
                    <a:pt x="12585" y="341071"/>
                  </a:lnTo>
                  <a:lnTo>
                    <a:pt x="5232" y="348424"/>
                  </a:lnTo>
                  <a:lnTo>
                    <a:pt x="5232" y="366534"/>
                  </a:lnTo>
                  <a:lnTo>
                    <a:pt x="12585" y="373900"/>
                  </a:lnTo>
                  <a:lnTo>
                    <a:pt x="30695" y="373900"/>
                  </a:lnTo>
                  <a:lnTo>
                    <a:pt x="38049" y="366534"/>
                  </a:lnTo>
                  <a:lnTo>
                    <a:pt x="38049" y="348424"/>
                  </a:lnTo>
                  <a:close/>
                </a:path>
                <a:path w="2400935" h="1391285">
                  <a:moveTo>
                    <a:pt x="40030" y="20002"/>
                  </a:moveTo>
                  <a:lnTo>
                    <a:pt x="38455" y="12217"/>
                  </a:lnTo>
                  <a:lnTo>
                    <a:pt x="34163" y="5854"/>
                  </a:lnTo>
                  <a:lnTo>
                    <a:pt x="27800" y="1574"/>
                  </a:lnTo>
                  <a:lnTo>
                    <a:pt x="20015" y="0"/>
                  </a:lnTo>
                  <a:lnTo>
                    <a:pt x="12230" y="1574"/>
                  </a:lnTo>
                  <a:lnTo>
                    <a:pt x="5867" y="5854"/>
                  </a:lnTo>
                  <a:lnTo>
                    <a:pt x="1574" y="12217"/>
                  </a:lnTo>
                  <a:lnTo>
                    <a:pt x="0" y="20002"/>
                  </a:lnTo>
                  <a:lnTo>
                    <a:pt x="1574" y="27787"/>
                  </a:lnTo>
                  <a:lnTo>
                    <a:pt x="5867" y="34150"/>
                  </a:lnTo>
                  <a:lnTo>
                    <a:pt x="12230" y="38430"/>
                  </a:lnTo>
                  <a:lnTo>
                    <a:pt x="20015" y="40005"/>
                  </a:lnTo>
                  <a:lnTo>
                    <a:pt x="27800" y="38430"/>
                  </a:lnTo>
                  <a:lnTo>
                    <a:pt x="34163" y="34150"/>
                  </a:lnTo>
                  <a:lnTo>
                    <a:pt x="38455" y="27787"/>
                  </a:lnTo>
                  <a:lnTo>
                    <a:pt x="40030" y="20002"/>
                  </a:lnTo>
                  <a:close/>
                </a:path>
                <a:path w="2400935" h="1391285">
                  <a:moveTo>
                    <a:pt x="374484" y="19253"/>
                  </a:moveTo>
                  <a:lnTo>
                    <a:pt x="373900" y="17018"/>
                  </a:lnTo>
                  <a:lnTo>
                    <a:pt x="372910" y="15011"/>
                  </a:lnTo>
                  <a:lnTo>
                    <a:pt x="370865" y="9347"/>
                  </a:lnTo>
                  <a:lnTo>
                    <a:pt x="365480" y="5283"/>
                  </a:lnTo>
                  <a:lnTo>
                    <a:pt x="352729" y="5283"/>
                  </a:lnTo>
                  <a:lnTo>
                    <a:pt x="347332" y="9385"/>
                  </a:lnTo>
                  <a:lnTo>
                    <a:pt x="345300" y="15087"/>
                  </a:lnTo>
                  <a:lnTo>
                    <a:pt x="344360" y="17081"/>
                  </a:lnTo>
                  <a:lnTo>
                    <a:pt x="343776" y="19278"/>
                  </a:lnTo>
                  <a:lnTo>
                    <a:pt x="343776" y="30124"/>
                  </a:lnTo>
                  <a:lnTo>
                    <a:pt x="350659" y="36995"/>
                  </a:lnTo>
                  <a:lnTo>
                    <a:pt x="359130" y="36995"/>
                  </a:lnTo>
                  <a:lnTo>
                    <a:pt x="367601" y="36995"/>
                  </a:lnTo>
                  <a:lnTo>
                    <a:pt x="374484" y="30124"/>
                  </a:lnTo>
                  <a:lnTo>
                    <a:pt x="374484" y="19253"/>
                  </a:lnTo>
                  <a:close/>
                </a:path>
                <a:path w="2400935" h="1391285">
                  <a:moveTo>
                    <a:pt x="376593" y="1371549"/>
                  </a:moveTo>
                  <a:lnTo>
                    <a:pt x="375094" y="1364094"/>
                  </a:lnTo>
                  <a:lnTo>
                    <a:pt x="370992" y="1358023"/>
                  </a:lnTo>
                  <a:lnTo>
                    <a:pt x="364921" y="1353921"/>
                  </a:lnTo>
                  <a:lnTo>
                    <a:pt x="357466" y="1352423"/>
                  </a:lnTo>
                  <a:lnTo>
                    <a:pt x="350024" y="1353921"/>
                  </a:lnTo>
                  <a:lnTo>
                    <a:pt x="343941" y="1358023"/>
                  </a:lnTo>
                  <a:lnTo>
                    <a:pt x="339839" y="1364094"/>
                  </a:lnTo>
                  <a:lnTo>
                    <a:pt x="338328" y="1371549"/>
                  </a:lnTo>
                  <a:lnTo>
                    <a:pt x="339839" y="1379004"/>
                  </a:lnTo>
                  <a:lnTo>
                    <a:pt x="343941" y="1385087"/>
                  </a:lnTo>
                  <a:lnTo>
                    <a:pt x="350024" y="1389189"/>
                  </a:lnTo>
                  <a:lnTo>
                    <a:pt x="357466" y="1390700"/>
                  </a:lnTo>
                  <a:lnTo>
                    <a:pt x="364921" y="1389189"/>
                  </a:lnTo>
                  <a:lnTo>
                    <a:pt x="370992" y="1385087"/>
                  </a:lnTo>
                  <a:lnTo>
                    <a:pt x="375094" y="1379004"/>
                  </a:lnTo>
                  <a:lnTo>
                    <a:pt x="376593" y="1371549"/>
                  </a:lnTo>
                  <a:close/>
                </a:path>
                <a:path w="2400935" h="1391285">
                  <a:moveTo>
                    <a:pt x="377545" y="357479"/>
                  </a:moveTo>
                  <a:lnTo>
                    <a:pt x="376097" y="350304"/>
                  </a:lnTo>
                  <a:lnTo>
                    <a:pt x="372148" y="344449"/>
                  </a:lnTo>
                  <a:lnTo>
                    <a:pt x="366293" y="340499"/>
                  </a:lnTo>
                  <a:lnTo>
                    <a:pt x="359117" y="339051"/>
                  </a:lnTo>
                  <a:lnTo>
                    <a:pt x="351955" y="340499"/>
                  </a:lnTo>
                  <a:lnTo>
                    <a:pt x="346087" y="344449"/>
                  </a:lnTo>
                  <a:lnTo>
                    <a:pt x="342138" y="350304"/>
                  </a:lnTo>
                  <a:lnTo>
                    <a:pt x="340690" y="357479"/>
                  </a:lnTo>
                  <a:lnTo>
                    <a:pt x="342138" y="364655"/>
                  </a:lnTo>
                  <a:lnTo>
                    <a:pt x="346087" y="370509"/>
                  </a:lnTo>
                  <a:lnTo>
                    <a:pt x="351955" y="374472"/>
                  </a:lnTo>
                  <a:lnTo>
                    <a:pt x="359117" y="375920"/>
                  </a:lnTo>
                  <a:lnTo>
                    <a:pt x="366293" y="374472"/>
                  </a:lnTo>
                  <a:lnTo>
                    <a:pt x="372148" y="370509"/>
                  </a:lnTo>
                  <a:lnTo>
                    <a:pt x="376097" y="364655"/>
                  </a:lnTo>
                  <a:lnTo>
                    <a:pt x="377545" y="357479"/>
                  </a:lnTo>
                  <a:close/>
                </a:path>
                <a:path w="2400935" h="1391285">
                  <a:moveTo>
                    <a:pt x="709269" y="351180"/>
                  </a:moveTo>
                  <a:lnTo>
                    <a:pt x="702843" y="344779"/>
                  </a:lnTo>
                  <a:lnTo>
                    <a:pt x="687031" y="344779"/>
                  </a:lnTo>
                  <a:lnTo>
                    <a:pt x="680618" y="351180"/>
                  </a:lnTo>
                  <a:lnTo>
                    <a:pt x="680618" y="367004"/>
                  </a:lnTo>
                  <a:lnTo>
                    <a:pt x="687031" y="373418"/>
                  </a:lnTo>
                  <a:lnTo>
                    <a:pt x="694944" y="373418"/>
                  </a:lnTo>
                  <a:lnTo>
                    <a:pt x="702843" y="373418"/>
                  </a:lnTo>
                  <a:lnTo>
                    <a:pt x="709269" y="367004"/>
                  </a:lnTo>
                  <a:lnTo>
                    <a:pt x="709269" y="351180"/>
                  </a:lnTo>
                  <a:close/>
                </a:path>
                <a:path w="2400935" h="1391285">
                  <a:moveTo>
                    <a:pt x="713143" y="1362430"/>
                  </a:moveTo>
                  <a:lnTo>
                    <a:pt x="705739" y="1355026"/>
                  </a:lnTo>
                  <a:lnTo>
                    <a:pt x="696607" y="1355026"/>
                  </a:lnTo>
                  <a:lnTo>
                    <a:pt x="687476" y="1355026"/>
                  </a:lnTo>
                  <a:lnTo>
                    <a:pt x="680072" y="1362430"/>
                  </a:lnTo>
                  <a:lnTo>
                    <a:pt x="680072" y="1380693"/>
                  </a:lnTo>
                  <a:lnTo>
                    <a:pt x="687476" y="1388097"/>
                  </a:lnTo>
                  <a:lnTo>
                    <a:pt x="705739" y="1388097"/>
                  </a:lnTo>
                  <a:lnTo>
                    <a:pt x="713143" y="1380693"/>
                  </a:lnTo>
                  <a:lnTo>
                    <a:pt x="713143" y="1362430"/>
                  </a:lnTo>
                  <a:close/>
                </a:path>
                <a:path w="2400935" h="1391285">
                  <a:moveTo>
                    <a:pt x="713879" y="1028750"/>
                  </a:moveTo>
                  <a:lnTo>
                    <a:pt x="712711" y="1025359"/>
                  </a:lnTo>
                  <a:lnTo>
                    <a:pt x="710742" y="1022553"/>
                  </a:lnTo>
                  <a:lnTo>
                    <a:pt x="707428" y="1017282"/>
                  </a:lnTo>
                  <a:lnTo>
                    <a:pt x="701624" y="1013752"/>
                  </a:lnTo>
                  <a:lnTo>
                    <a:pt x="694956" y="1013752"/>
                  </a:lnTo>
                  <a:lnTo>
                    <a:pt x="687692" y="1015225"/>
                  </a:lnTo>
                  <a:lnTo>
                    <a:pt x="681748" y="1019225"/>
                  </a:lnTo>
                  <a:lnTo>
                    <a:pt x="677748" y="1025169"/>
                  </a:lnTo>
                  <a:lnTo>
                    <a:pt x="676275" y="1032433"/>
                  </a:lnTo>
                  <a:lnTo>
                    <a:pt x="677748" y="1039698"/>
                  </a:lnTo>
                  <a:lnTo>
                    <a:pt x="681748" y="1045641"/>
                  </a:lnTo>
                  <a:lnTo>
                    <a:pt x="687692" y="1049642"/>
                  </a:lnTo>
                  <a:lnTo>
                    <a:pt x="694956" y="1051102"/>
                  </a:lnTo>
                  <a:lnTo>
                    <a:pt x="701598" y="1051102"/>
                  </a:lnTo>
                  <a:lnTo>
                    <a:pt x="707390" y="1047597"/>
                  </a:lnTo>
                  <a:lnTo>
                    <a:pt x="710717" y="1042352"/>
                  </a:lnTo>
                  <a:lnTo>
                    <a:pt x="712698" y="1039545"/>
                  </a:lnTo>
                  <a:lnTo>
                    <a:pt x="713879" y="1036142"/>
                  </a:lnTo>
                  <a:lnTo>
                    <a:pt x="713879" y="1028750"/>
                  </a:lnTo>
                  <a:close/>
                </a:path>
                <a:path w="2400935" h="1391285">
                  <a:moveTo>
                    <a:pt x="1048575" y="349465"/>
                  </a:moveTo>
                  <a:lnTo>
                    <a:pt x="1042085" y="342976"/>
                  </a:lnTo>
                  <a:lnTo>
                    <a:pt x="1034072" y="342976"/>
                  </a:lnTo>
                  <a:lnTo>
                    <a:pt x="1026058" y="342976"/>
                  </a:lnTo>
                  <a:lnTo>
                    <a:pt x="1019568" y="349465"/>
                  </a:lnTo>
                  <a:lnTo>
                    <a:pt x="1019568" y="365493"/>
                  </a:lnTo>
                  <a:lnTo>
                    <a:pt x="1026058" y="371983"/>
                  </a:lnTo>
                  <a:lnTo>
                    <a:pt x="1042085" y="371983"/>
                  </a:lnTo>
                  <a:lnTo>
                    <a:pt x="1048575" y="365493"/>
                  </a:lnTo>
                  <a:lnTo>
                    <a:pt x="1048575" y="349465"/>
                  </a:lnTo>
                  <a:close/>
                </a:path>
                <a:path w="2400935" h="1391285">
                  <a:moveTo>
                    <a:pt x="1050429" y="687565"/>
                  </a:moveTo>
                  <a:lnTo>
                    <a:pt x="1043101" y="680250"/>
                  </a:lnTo>
                  <a:lnTo>
                    <a:pt x="1025042" y="680250"/>
                  </a:lnTo>
                  <a:lnTo>
                    <a:pt x="1017714" y="687565"/>
                  </a:lnTo>
                  <a:lnTo>
                    <a:pt x="1017714" y="705650"/>
                  </a:lnTo>
                  <a:lnTo>
                    <a:pt x="1025042" y="712965"/>
                  </a:lnTo>
                  <a:lnTo>
                    <a:pt x="1034072" y="712965"/>
                  </a:lnTo>
                  <a:lnTo>
                    <a:pt x="1043101" y="712965"/>
                  </a:lnTo>
                  <a:lnTo>
                    <a:pt x="1050429" y="705650"/>
                  </a:lnTo>
                  <a:lnTo>
                    <a:pt x="1050429" y="687565"/>
                  </a:lnTo>
                  <a:close/>
                </a:path>
                <a:path w="2400935" h="1391285">
                  <a:moveTo>
                    <a:pt x="1052664" y="1371561"/>
                  </a:moveTo>
                  <a:lnTo>
                    <a:pt x="1051204" y="1364322"/>
                  </a:lnTo>
                  <a:lnTo>
                    <a:pt x="1047216" y="1358417"/>
                  </a:lnTo>
                  <a:lnTo>
                    <a:pt x="1041311" y="1354429"/>
                  </a:lnTo>
                  <a:lnTo>
                    <a:pt x="1034072" y="1352969"/>
                  </a:lnTo>
                  <a:lnTo>
                    <a:pt x="1026833" y="1354429"/>
                  </a:lnTo>
                  <a:lnTo>
                    <a:pt x="1020927" y="1358417"/>
                  </a:lnTo>
                  <a:lnTo>
                    <a:pt x="1016939" y="1364322"/>
                  </a:lnTo>
                  <a:lnTo>
                    <a:pt x="1015479" y="1371561"/>
                  </a:lnTo>
                  <a:lnTo>
                    <a:pt x="1016939" y="1378788"/>
                  </a:lnTo>
                  <a:lnTo>
                    <a:pt x="1020927" y="1384706"/>
                  </a:lnTo>
                  <a:lnTo>
                    <a:pt x="1026833" y="1388681"/>
                  </a:lnTo>
                  <a:lnTo>
                    <a:pt x="1034072" y="1390154"/>
                  </a:lnTo>
                  <a:lnTo>
                    <a:pt x="1041311" y="1388681"/>
                  </a:lnTo>
                  <a:lnTo>
                    <a:pt x="1047216" y="1384706"/>
                  </a:lnTo>
                  <a:lnTo>
                    <a:pt x="1051204" y="1378788"/>
                  </a:lnTo>
                  <a:lnTo>
                    <a:pt x="1052664" y="1371561"/>
                  </a:lnTo>
                  <a:close/>
                </a:path>
                <a:path w="2400935" h="1391285">
                  <a:moveTo>
                    <a:pt x="1386979" y="348043"/>
                  </a:moveTo>
                  <a:lnTo>
                    <a:pt x="1379334" y="340410"/>
                  </a:lnTo>
                  <a:lnTo>
                    <a:pt x="1360487" y="340410"/>
                  </a:lnTo>
                  <a:lnTo>
                    <a:pt x="1352842" y="348043"/>
                  </a:lnTo>
                  <a:lnTo>
                    <a:pt x="1352842" y="366915"/>
                  </a:lnTo>
                  <a:lnTo>
                    <a:pt x="1360487" y="374548"/>
                  </a:lnTo>
                  <a:lnTo>
                    <a:pt x="1369910" y="374548"/>
                  </a:lnTo>
                  <a:lnTo>
                    <a:pt x="1379334" y="374548"/>
                  </a:lnTo>
                  <a:lnTo>
                    <a:pt x="1386979" y="366915"/>
                  </a:lnTo>
                  <a:lnTo>
                    <a:pt x="1386979" y="348043"/>
                  </a:lnTo>
                  <a:close/>
                </a:path>
                <a:path w="2400935" h="1391285">
                  <a:moveTo>
                    <a:pt x="1391259" y="1032446"/>
                  </a:moveTo>
                  <a:lnTo>
                    <a:pt x="1389710" y="1024763"/>
                  </a:lnTo>
                  <a:lnTo>
                    <a:pt x="1385481" y="1018489"/>
                  </a:lnTo>
                  <a:lnTo>
                    <a:pt x="1379220" y="1014272"/>
                  </a:lnTo>
                  <a:lnTo>
                    <a:pt x="1371536" y="1012723"/>
                  </a:lnTo>
                  <a:lnTo>
                    <a:pt x="1363865" y="1014272"/>
                  </a:lnTo>
                  <a:lnTo>
                    <a:pt x="1357604" y="1018489"/>
                  </a:lnTo>
                  <a:lnTo>
                    <a:pt x="1353375" y="1024763"/>
                  </a:lnTo>
                  <a:lnTo>
                    <a:pt x="1351813" y="1032446"/>
                  </a:lnTo>
                  <a:lnTo>
                    <a:pt x="1353375" y="1040117"/>
                  </a:lnTo>
                  <a:lnTo>
                    <a:pt x="1357604" y="1046391"/>
                  </a:lnTo>
                  <a:lnTo>
                    <a:pt x="1363865" y="1050607"/>
                  </a:lnTo>
                  <a:lnTo>
                    <a:pt x="1371536" y="1052156"/>
                  </a:lnTo>
                  <a:lnTo>
                    <a:pt x="1379220" y="1050607"/>
                  </a:lnTo>
                  <a:lnTo>
                    <a:pt x="1385481" y="1046391"/>
                  </a:lnTo>
                  <a:lnTo>
                    <a:pt x="1389710" y="1040117"/>
                  </a:lnTo>
                  <a:lnTo>
                    <a:pt x="1391259" y="1032446"/>
                  </a:lnTo>
                  <a:close/>
                </a:path>
                <a:path w="2400935" h="1391285">
                  <a:moveTo>
                    <a:pt x="1725002" y="349377"/>
                  </a:moveTo>
                  <a:lnTo>
                    <a:pt x="1717103" y="341490"/>
                  </a:lnTo>
                  <a:lnTo>
                    <a:pt x="1697697" y="341490"/>
                  </a:lnTo>
                  <a:lnTo>
                    <a:pt x="1689798" y="349377"/>
                  </a:lnTo>
                  <a:lnTo>
                    <a:pt x="1689798" y="368820"/>
                  </a:lnTo>
                  <a:lnTo>
                    <a:pt x="1697697" y="376707"/>
                  </a:lnTo>
                  <a:lnTo>
                    <a:pt x="1707400" y="376707"/>
                  </a:lnTo>
                  <a:lnTo>
                    <a:pt x="1717103" y="376707"/>
                  </a:lnTo>
                  <a:lnTo>
                    <a:pt x="1725002" y="368820"/>
                  </a:lnTo>
                  <a:lnTo>
                    <a:pt x="1725002" y="349377"/>
                  </a:lnTo>
                  <a:close/>
                </a:path>
                <a:path w="2400935" h="1391285">
                  <a:moveTo>
                    <a:pt x="1725333" y="12649"/>
                  </a:moveTo>
                  <a:lnTo>
                    <a:pt x="1718030" y="5359"/>
                  </a:lnTo>
                  <a:lnTo>
                    <a:pt x="1700022" y="5359"/>
                  </a:lnTo>
                  <a:lnTo>
                    <a:pt x="1692706" y="12649"/>
                  </a:lnTo>
                  <a:lnTo>
                    <a:pt x="1692706" y="30670"/>
                  </a:lnTo>
                  <a:lnTo>
                    <a:pt x="1700022" y="37960"/>
                  </a:lnTo>
                  <a:lnTo>
                    <a:pt x="1709026" y="37960"/>
                  </a:lnTo>
                  <a:lnTo>
                    <a:pt x="1718030" y="37960"/>
                  </a:lnTo>
                  <a:lnTo>
                    <a:pt x="1725333" y="30670"/>
                  </a:lnTo>
                  <a:lnTo>
                    <a:pt x="1725333" y="12649"/>
                  </a:lnTo>
                  <a:close/>
                </a:path>
                <a:path w="2400935" h="1391285">
                  <a:moveTo>
                    <a:pt x="1727657" y="1034072"/>
                  </a:moveTo>
                  <a:lnTo>
                    <a:pt x="1726196" y="1026820"/>
                  </a:lnTo>
                  <a:lnTo>
                    <a:pt x="1722208" y="1020902"/>
                  </a:lnTo>
                  <a:lnTo>
                    <a:pt x="1716278" y="1016914"/>
                  </a:lnTo>
                  <a:lnTo>
                    <a:pt x="1709026" y="1015441"/>
                  </a:lnTo>
                  <a:lnTo>
                    <a:pt x="1707553" y="1015441"/>
                  </a:lnTo>
                  <a:lnTo>
                    <a:pt x="1706118" y="1015657"/>
                  </a:lnTo>
                  <a:lnTo>
                    <a:pt x="1704746" y="1015987"/>
                  </a:lnTo>
                  <a:lnTo>
                    <a:pt x="1695869" y="1017270"/>
                  </a:lnTo>
                  <a:lnTo>
                    <a:pt x="1689036" y="1024851"/>
                  </a:lnTo>
                  <a:lnTo>
                    <a:pt x="1689036" y="1043292"/>
                  </a:lnTo>
                  <a:lnTo>
                    <a:pt x="1695869" y="1050861"/>
                  </a:lnTo>
                  <a:lnTo>
                    <a:pt x="1704746" y="1052156"/>
                  </a:lnTo>
                  <a:lnTo>
                    <a:pt x="1706118" y="1052474"/>
                  </a:lnTo>
                  <a:lnTo>
                    <a:pt x="1707553" y="1052690"/>
                  </a:lnTo>
                  <a:lnTo>
                    <a:pt x="1709026" y="1052690"/>
                  </a:lnTo>
                  <a:lnTo>
                    <a:pt x="1716278" y="1051229"/>
                  </a:lnTo>
                  <a:lnTo>
                    <a:pt x="1722208" y="1047254"/>
                  </a:lnTo>
                  <a:lnTo>
                    <a:pt x="1726196" y="1041336"/>
                  </a:lnTo>
                  <a:lnTo>
                    <a:pt x="1727657" y="1034072"/>
                  </a:lnTo>
                  <a:close/>
                </a:path>
                <a:path w="2400935" h="1391285">
                  <a:moveTo>
                    <a:pt x="2060511" y="1026337"/>
                  </a:moveTo>
                  <a:lnTo>
                    <a:pt x="2054237" y="1020064"/>
                  </a:lnTo>
                  <a:lnTo>
                    <a:pt x="2046503" y="1020064"/>
                  </a:lnTo>
                  <a:lnTo>
                    <a:pt x="2038769" y="1020064"/>
                  </a:lnTo>
                  <a:lnTo>
                    <a:pt x="2032495" y="1026337"/>
                  </a:lnTo>
                  <a:lnTo>
                    <a:pt x="2032495" y="1041819"/>
                  </a:lnTo>
                  <a:lnTo>
                    <a:pt x="2038769" y="1048092"/>
                  </a:lnTo>
                  <a:lnTo>
                    <a:pt x="2054237" y="1048092"/>
                  </a:lnTo>
                  <a:lnTo>
                    <a:pt x="2060511" y="1041819"/>
                  </a:lnTo>
                  <a:lnTo>
                    <a:pt x="2060511" y="1026337"/>
                  </a:lnTo>
                  <a:close/>
                </a:path>
                <a:path w="2400935" h="1391285">
                  <a:moveTo>
                    <a:pt x="2060829" y="687057"/>
                  </a:moveTo>
                  <a:lnTo>
                    <a:pt x="2054390" y="680643"/>
                  </a:lnTo>
                  <a:lnTo>
                    <a:pt x="2046503" y="680643"/>
                  </a:lnTo>
                  <a:lnTo>
                    <a:pt x="2038604" y="680643"/>
                  </a:lnTo>
                  <a:lnTo>
                    <a:pt x="2032177" y="687057"/>
                  </a:lnTo>
                  <a:lnTo>
                    <a:pt x="2032177" y="702868"/>
                  </a:lnTo>
                  <a:lnTo>
                    <a:pt x="2038604" y="709282"/>
                  </a:lnTo>
                  <a:lnTo>
                    <a:pt x="2054390" y="709282"/>
                  </a:lnTo>
                  <a:lnTo>
                    <a:pt x="2060829" y="702868"/>
                  </a:lnTo>
                  <a:lnTo>
                    <a:pt x="2060829" y="687057"/>
                  </a:lnTo>
                  <a:close/>
                </a:path>
                <a:path w="2400935" h="1391285">
                  <a:moveTo>
                    <a:pt x="2061425" y="11772"/>
                  </a:moveTo>
                  <a:lnTo>
                    <a:pt x="2054745" y="5092"/>
                  </a:lnTo>
                  <a:lnTo>
                    <a:pt x="2046503" y="5092"/>
                  </a:lnTo>
                  <a:lnTo>
                    <a:pt x="2038261" y="5092"/>
                  </a:lnTo>
                  <a:lnTo>
                    <a:pt x="2031580" y="11772"/>
                  </a:lnTo>
                  <a:lnTo>
                    <a:pt x="2031580" y="28270"/>
                  </a:lnTo>
                  <a:lnTo>
                    <a:pt x="2038261" y="34950"/>
                  </a:lnTo>
                  <a:lnTo>
                    <a:pt x="2054745" y="34950"/>
                  </a:lnTo>
                  <a:lnTo>
                    <a:pt x="2061425" y="28270"/>
                  </a:lnTo>
                  <a:lnTo>
                    <a:pt x="2061425" y="11772"/>
                  </a:lnTo>
                  <a:close/>
                </a:path>
                <a:path w="2400935" h="1391285">
                  <a:moveTo>
                    <a:pt x="2064512" y="359105"/>
                  </a:moveTo>
                  <a:lnTo>
                    <a:pt x="2063089" y="352094"/>
                  </a:lnTo>
                  <a:lnTo>
                    <a:pt x="2059228" y="346379"/>
                  </a:lnTo>
                  <a:lnTo>
                    <a:pt x="2053513" y="342519"/>
                  </a:lnTo>
                  <a:lnTo>
                    <a:pt x="2046503" y="341109"/>
                  </a:lnTo>
                  <a:lnTo>
                    <a:pt x="2043874" y="341109"/>
                  </a:lnTo>
                  <a:lnTo>
                    <a:pt x="2041385" y="341706"/>
                  </a:lnTo>
                  <a:lnTo>
                    <a:pt x="2039124" y="342722"/>
                  </a:lnTo>
                  <a:lnTo>
                    <a:pt x="2034984" y="344347"/>
                  </a:lnTo>
                  <a:lnTo>
                    <a:pt x="2031695" y="347624"/>
                  </a:lnTo>
                  <a:lnTo>
                    <a:pt x="2030095" y="351790"/>
                  </a:lnTo>
                  <a:lnTo>
                    <a:pt x="2029079" y="354037"/>
                  </a:lnTo>
                  <a:lnTo>
                    <a:pt x="2028507" y="356501"/>
                  </a:lnTo>
                  <a:lnTo>
                    <a:pt x="2028507" y="359105"/>
                  </a:lnTo>
                  <a:lnTo>
                    <a:pt x="2029917" y="366115"/>
                  </a:lnTo>
                  <a:lnTo>
                    <a:pt x="2033778" y="371830"/>
                  </a:lnTo>
                  <a:lnTo>
                    <a:pt x="2039493" y="375691"/>
                  </a:lnTo>
                  <a:lnTo>
                    <a:pt x="2046503" y="377113"/>
                  </a:lnTo>
                  <a:lnTo>
                    <a:pt x="2053513" y="375691"/>
                  </a:lnTo>
                  <a:lnTo>
                    <a:pt x="2059228" y="371830"/>
                  </a:lnTo>
                  <a:lnTo>
                    <a:pt x="2063089" y="366115"/>
                  </a:lnTo>
                  <a:lnTo>
                    <a:pt x="2064512" y="359105"/>
                  </a:lnTo>
                  <a:close/>
                </a:path>
                <a:path w="2400935" h="1391285">
                  <a:moveTo>
                    <a:pt x="2399423" y="688060"/>
                  </a:moveTo>
                  <a:lnTo>
                    <a:pt x="2392515" y="681164"/>
                  </a:lnTo>
                  <a:lnTo>
                    <a:pt x="2383993" y="681164"/>
                  </a:lnTo>
                  <a:lnTo>
                    <a:pt x="2375471" y="681164"/>
                  </a:lnTo>
                  <a:lnTo>
                    <a:pt x="2368562" y="688060"/>
                  </a:lnTo>
                  <a:lnTo>
                    <a:pt x="2368562" y="705129"/>
                  </a:lnTo>
                  <a:lnTo>
                    <a:pt x="2375471" y="712038"/>
                  </a:lnTo>
                  <a:lnTo>
                    <a:pt x="2392515" y="712038"/>
                  </a:lnTo>
                  <a:lnTo>
                    <a:pt x="2399423" y="705129"/>
                  </a:lnTo>
                  <a:lnTo>
                    <a:pt x="2399423" y="688060"/>
                  </a:lnTo>
                  <a:close/>
                </a:path>
                <a:path w="2400935" h="1391285">
                  <a:moveTo>
                    <a:pt x="2400439" y="1024991"/>
                  </a:moveTo>
                  <a:lnTo>
                    <a:pt x="2393073" y="1017638"/>
                  </a:lnTo>
                  <a:lnTo>
                    <a:pt x="2383993" y="1017638"/>
                  </a:lnTo>
                  <a:lnTo>
                    <a:pt x="2374912" y="1017638"/>
                  </a:lnTo>
                  <a:lnTo>
                    <a:pt x="2367559" y="1024991"/>
                  </a:lnTo>
                  <a:lnTo>
                    <a:pt x="2367559" y="1043165"/>
                  </a:lnTo>
                  <a:lnTo>
                    <a:pt x="2374912" y="1050518"/>
                  </a:lnTo>
                  <a:lnTo>
                    <a:pt x="2393073" y="1050518"/>
                  </a:lnTo>
                  <a:lnTo>
                    <a:pt x="2400439" y="1043165"/>
                  </a:lnTo>
                  <a:lnTo>
                    <a:pt x="2400439" y="1024991"/>
                  </a:lnTo>
                  <a:close/>
                </a:path>
              </a:pathLst>
            </a:custGeom>
            <a:solidFill>
              <a:srgbClr val="71BC68">
                <a:alpha val="17999"/>
              </a:srgbClr>
            </a:solidFill>
          </p:spPr>
          <p:txBody>
            <a:bodyPr wrap="square" lIns="0" tIns="0" rIns="0" bIns="0" rtlCol="0"/>
            <a:lstStyle/>
            <a:p>
              <a:endParaRPr lang="fr-CA" noProof="0"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476401" y="-33454"/>
            <a:ext cx="153670" cy="153670"/>
          </a:xfrm>
          <a:custGeom>
            <a:avLst/>
            <a:gdLst/>
            <a:ahLst/>
            <a:cxnLst/>
            <a:rect l="l" t="t" r="r" b="b"/>
            <a:pathLst>
              <a:path w="153670" h="153669">
                <a:moveTo>
                  <a:pt x="153661" y="153668"/>
                </a:moveTo>
                <a:lnTo>
                  <a:pt x="0" y="0"/>
                </a:lnTo>
                <a:lnTo>
                  <a:pt x="153661" y="153668"/>
                </a:lnTo>
              </a:path>
            </a:pathLst>
          </a:custGeom>
          <a:ln w="9359">
            <a:solidFill>
              <a:srgbClr val="71BC68"/>
            </a:solidFill>
          </a:ln>
        </p:spPr>
        <p:txBody>
          <a:bodyPr wrap="square" lIns="0" tIns="0" rIns="0" bIns="0" rtlCol="0"/>
          <a:lstStyle/>
          <a:p>
            <a:endParaRPr lang="fr-CA" noProof="0" dirty="0"/>
          </a:p>
        </p:txBody>
      </p:sp>
      <p:sp>
        <p:nvSpPr>
          <p:cNvPr id="4" name="object 4"/>
          <p:cNvSpPr/>
          <p:nvPr/>
        </p:nvSpPr>
        <p:spPr>
          <a:xfrm>
            <a:off x="14460276" y="343779"/>
            <a:ext cx="170180" cy="0"/>
          </a:xfrm>
          <a:custGeom>
            <a:avLst/>
            <a:gdLst/>
            <a:ahLst/>
            <a:cxnLst/>
            <a:rect l="l" t="t" r="r" b="b"/>
            <a:pathLst>
              <a:path w="170179">
                <a:moveTo>
                  <a:pt x="169786" y="0"/>
                </a:moveTo>
                <a:lnTo>
                  <a:pt x="0" y="0"/>
                </a:lnTo>
                <a:lnTo>
                  <a:pt x="169786" y="0"/>
                </a:lnTo>
              </a:path>
            </a:pathLst>
          </a:custGeom>
          <a:ln w="9359">
            <a:solidFill>
              <a:srgbClr val="71BC68"/>
            </a:solidFill>
          </a:ln>
        </p:spPr>
        <p:txBody>
          <a:bodyPr wrap="square" lIns="0" tIns="0" rIns="0" bIns="0" rtlCol="0"/>
          <a:lstStyle/>
          <a:p>
            <a:endParaRPr lang="fr-CA" noProof="0" dirty="0"/>
          </a:p>
        </p:txBody>
      </p:sp>
      <p:sp>
        <p:nvSpPr>
          <p:cNvPr id="5" name="object 5"/>
          <p:cNvSpPr/>
          <p:nvPr/>
        </p:nvSpPr>
        <p:spPr>
          <a:xfrm>
            <a:off x="14416639" y="682903"/>
            <a:ext cx="213995" cy="0"/>
          </a:xfrm>
          <a:custGeom>
            <a:avLst/>
            <a:gdLst/>
            <a:ahLst/>
            <a:cxnLst/>
            <a:rect l="l" t="t" r="r" b="b"/>
            <a:pathLst>
              <a:path w="213995">
                <a:moveTo>
                  <a:pt x="213423" y="0"/>
                </a:moveTo>
                <a:lnTo>
                  <a:pt x="0" y="0"/>
                </a:lnTo>
                <a:lnTo>
                  <a:pt x="213423" y="0"/>
                </a:lnTo>
              </a:path>
            </a:pathLst>
          </a:custGeom>
          <a:ln w="9359">
            <a:solidFill>
              <a:srgbClr val="71BC68"/>
            </a:solidFill>
          </a:ln>
        </p:spPr>
        <p:txBody>
          <a:bodyPr wrap="square" lIns="0" tIns="0" rIns="0" bIns="0" rtlCol="0"/>
          <a:lstStyle/>
          <a:p>
            <a:endParaRPr lang="fr-CA" noProof="0" dirty="0"/>
          </a:p>
        </p:txBody>
      </p:sp>
      <p:sp>
        <p:nvSpPr>
          <p:cNvPr id="6" name="object 6"/>
          <p:cNvSpPr/>
          <p:nvPr/>
        </p:nvSpPr>
        <p:spPr>
          <a:xfrm>
            <a:off x="13805458" y="-29451"/>
            <a:ext cx="824865" cy="824865"/>
          </a:xfrm>
          <a:custGeom>
            <a:avLst/>
            <a:gdLst/>
            <a:ahLst/>
            <a:cxnLst/>
            <a:rect l="l" t="t" r="r" b="b"/>
            <a:pathLst>
              <a:path w="824865" h="824864">
                <a:moveTo>
                  <a:pt x="824604" y="824652"/>
                </a:moveTo>
                <a:lnTo>
                  <a:pt x="0" y="0"/>
                </a:lnTo>
                <a:lnTo>
                  <a:pt x="824604" y="824652"/>
                </a:lnTo>
              </a:path>
            </a:pathLst>
          </a:custGeom>
          <a:ln w="9448">
            <a:solidFill>
              <a:srgbClr val="71BC68"/>
            </a:solidFill>
          </a:ln>
        </p:spPr>
        <p:txBody>
          <a:bodyPr wrap="square" lIns="0" tIns="0" rIns="0" bIns="0" rtlCol="0"/>
          <a:lstStyle/>
          <a:p>
            <a:endParaRPr lang="fr-CA" noProof="0" dirty="0"/>
          </a:p>
        </p:txBody>
      </p:sp>
      <p:sp>
        <p:nvSpPr>
          <p:cNvPr id="7" name="object 7"/>
          <p:cNvSpPr/>
          <p:nvPr/>
        </p:nvSpPr>
        <p:spPr>
          <a:xfrm>
            <a:off x="14517779" y="-33107"/>
            <a:ext cx="0" cy="1093470"/>
          </a:xfrm>
          <a:custGeom>
            <a:avLst/>
            <a:gdLst/>
            <a:ahLst/>
            <a:cxnLst/>
            <a:rect l="l" t="t" r="r" b="b"/>
            <a:pathLst>
              <a:path h="1093470">
                <a:moveTo>
                  <a:pt x="0" y="1092911"/>
                </a:moveTo>
                <a:lnTo>
                  <a:pt x="0" y="0"/>
                </a:lnTo>
                <a:lnTo>
                  <a:pt x="0" y="1092911"/>
                </a:lnTo>
                <a:close/>
              </a:path>
            </a:pathLst>
          </a:custGeom>
          <a:ln w="9448">
            <a:solidFill>
              <a:srgbClr val="71BC68"/>
            </a:solidFill>
          </a:ln>
        </p:spPr>
        <p:txBody>
          <a:bodyPr wrap="square" lIns="0" tIns="0" rIns="0" bIns="0" rtlCol="0"/>
          <a:lstStyle/>
          <a:p>
            <a:endParaRPr lang="fr-CA" noProof="0" dirty="0"/>
          </a:p>
        </p:txBody>
      </p:sp>
      <p:sp>
        <p:nvSpPr>
          <p:cNvPr id="8" name="object 8"/>
          <p:cNvSpPr/>
          <p:nvPr/>
        </p:nvSpPr>
        <p:spPr>
          <a:xfrm>
            <a:off x="13385437" y="343779"/>
            <a:ext cx="1245235" cy="0"/>
          </a:xfrm>
          <a:custGeom>
            <a:avLst/>
            <a:gdLst/>
            <a:ahLst/>
            <a:cxnLst/>
            <a:rect l="l" t="t" r="r" b="b"/>
            <a:pathLst>
              <a:path w="1245234">
                <a:moveTo>
                  <a:pt x="1244625" y="0"/>
                </a:moveTo>
                <a:lnTo>
                  <a:pt x="0" y="0"/>
                </a:lnTo>
                <a:lnTo>
                  <a:pt x="1244625" y="0"/>
                </a:lnTo>
              </a:path>
            </a:pathLst>
          </a:custGeom>
          <a:ln w="9359">
            <a:solidFill>
              <a:srgbClr val="71BC68"/>
            </a:solidFill>
          </a:ln>
        </p:spPr>
        <p:txBody>
          <a:bodyPr wrap="square" lIns="0" tIns="0" rIns="0" bIns="0" rtlCol="0"/>
          <a:lstStyle/>
          <a:p>
            <a:endParaRPr lang="fr-CA" noProof="0" dirty="0"/>
          </a:p>
        </p:txBody>
      </p:sp>
      <p:sp>
        <p:nvSpPr>
          <p:cNvPr id="9" name="object 9"/>
          <p:cNvSpPr/>
          <p:nvPr/>
        </p:nvSpPr>
        <p:spPr>
          <a:xfrm>
            <a:off x="14180304" y="230702"/>
            <a:ext cx="0" cy="565785"/>
          </a:xfrm>
          <a:custGeom>
            <a:avLst/>
            <a:gdLst/>
            <a:ahLst/>
            <a:cxnLst/>
            <a:rect l="l" t="t" r="r" b="b"/>
            <a:pathLst>
              <a:path h="565785">
                <a:moveTo>
                  <a:pt x="0" y="565289"/>
                </a:moveTo>
                <a:lnTo>
                  <a:pt x="0" y="0"/>
                </a:lnTo>
                <a:lnTo>
                  <a:pt x="0" y="565289"/>
                </a:lnTo>
                <a:close/>
              </a:path>
            </a:pathLst>
          </a:custGeom>
          <a:ln w="9359">
            <a:solidFill>
              <a:srgbClr val="71BC68"/>
            </a:solidFill>
          </a:ln>
        </p:spPr>
        <p:txBody>
          <a:bodyPr wrap="square" lIns="0" tIns="0" rIns="0" bIns="0" rtlCol="0"/>
          <a:lstStyle/>
          <a:p>
            <a:endParaRPr lang="fr-CA" noProof="0" dirty="0"/>
          </a:p>
        </p:txBody>
      </p:sp>
      <p:sp>
        <p:nvSpPr>
          <p:cNvPr id="10" name="object 10"/>
          <p:cNvSpPr/>
          <p:nvPr/>
        </p:nvSpPr>
        <p:spPr>
          <a:xfrm>
            <a:off x="13477086" y="317167"/>
            <a:ext cx="392430" cy="392430"/>
          </a:xfrm>
          <a:custGeom>
            <a:avLst/>
            <a:gdLst/>
            <a:ahLst/>
            <a:cxnLst/>
            <a:rect l="l" t="t" r="r" b="b"/>
            <a:pathLst>
              <a:path w="392429" h="392430">
                <a:moveTo>
                  <a:pt x="0" y="0"/>
                </a:moveTo>
                <a:lnTo>
                  <a:pt x="392366" y="392366"/>
                </a:lnTo>
                <a:lnTo>
                  <a:pt x="0" y="0"/>
                </a:lnTo>
                <a:close/>
              </a:path>
            </a:pathLst>
          </a:custGeom>
          <a:ln w="9448">
            <a:solidFill>
              <a:srgbClr val="71BC68"/>
            </a:solidFill>
          </a:ln>
        </p:spPr>
        <p:txBody>
          <a:bodyPr wrap="square" lIns="0" tIns="0" rIns="0" bIns="0" rtlCol="0"/>
          <a:lstStyle/>
          <a:p>
            <a:endParaRPr lang="fr-CA" noProof="0" dirty="0"/>
          </a:p>
        </p:txBody>
      </p:sp>
      <p:sp>
        <p:nvSpPr>
          <p:cNvPr id="11" name="object 11"/>
          <p:cNvSpPr/>
          <p:nvPr/>
        </p:nvSpPr>
        <p:spPr>
          <a:xfrm>
            <a:off x="13842830" y="280410"/>
            <a:ext cx="0" cy="466090"/>
          </a:xfrm>
          <a:custGeom>
            <a:avLst/>
            <a:gdLst/>
            <a:ahLst/>
            <a:cxnLst/>
            <a:rect l="l" t="t" r="r" b="b"/>
            <a:pathLst>
              <a:path h="466089">
                <a:moveTo>
                  <a:pt x="0" y="465886"/>
                </a:moveTo>
                <a:lnTo>
                  <a:pt x="0" y="0"/>
                </a:lnTo>
                <a:lnTo>
                  <a:pt x="0" y="465886"/>
                </a:lnTo>
                <a:close/>
              </a:path>
            </a:pathLst>
          </a:custGeom>
          <a:ln w="9448">
            <a:solidFill>
              <a:srgbClr val="71BC68"/>
            </a:solidFill>
          </a:ln>
        </p:spPr>
        <p:txBody>
          <a:bodyPr wrap="square" lIns="0" tIns="0" rIns="0" bIns="0" rtlCol="0"/>
          <a:lstStyle/>
          <a:p>
            <a:endParaRPr lang="fr-CA" noProof="0" dirty="0"/>
          </a:p>
        </p:txBody>
      </p:sp>
      <p:sp>
        <p:nvSpPr>
          <p:cNvPr id="12" name="object 12"/>
          <p:cNvSpPr/>
          <p:nvPr/>
        </p:nvSpPr>
        <p:spPr>
          <a:xfrm>
            <a:off x="14521171" y="1243895"/>
            <a:ext cx="109220" cy="109220"/>
          </a:xfrm>
          <a:custGeom>
            <a:avLst/>
            <a:gdLst/>
            <a:ahLst/>
            <a:cxnLst/>
            <a:rect l="l" t="t" r="r" b="b"/>
            <a:pathLst>
              <a:path w="109220" h="109219">
                <a:moveTo>
                  <a:pt x="108892" y="0"/>
                </a:moveTo>
                <a:lnTo>
                  <a:pt x="0" y="108884"/>
                </a:lnTo>
                <a:lnTo>
                  <a:pt x="108892" y="0"/>
                </a:lnTo>
              </a:path>
            </a:pathLst>
          </a:custGeom>
          <a:ln w="9448">
            <a:solidFill>
              <a:srgbClr val="71BC68"/>
            </a:solidFill>
          </a:ln>
        </p:spPr>
        <p:txBody>
          <a:bodyPr wrap="square" lIns="0" tIns="0" rIns="0" bIns="0" rtlCol="0"/>
          <a:lstStyle/>
          <a:p>
            <a:endParaRPr lang="fr-CA" noProof="0" dirty="0"/>
          </a:p>
        </p:txBody>
      </p:sp>
      <p:sp>
        <p:nvSpPr>
          <p:cNvPr id="13" name="object 13"/>
          <p:cNvSpPr/>
          <p:nvPr/>
        </p:nvSpPr>
        <p:spPr>
          <a:xfrm>
            <a:off x="14074235" y="681255"/>
            <a:ext cx="556260" cy="0"/>
          </a:xfrm>
          <a:custGeom>
            <a:avLst/>
            <a:gdLst/>
            <a:ahLst/>
            <a:cxnLst/>
            <a:rect l="l" t="t" r="r" b="b"/>
            <a:pathLst>
              <a:path w="556259">
                <a:moveTo>
                  <a:pt x="555828" y="0"/>
                </a:moveTo>
                <a:lnTo>
                  <a:pt x="0" y="0"/>
                </a:lnTo>
                <a:lnTo>
                  <a:pt x="555828" y="0"/>
                </a:lnTo>
              </a:path>
            </a:pathLst>
          </a:custGeom>
          <a:ln w="9448">
            <a:solidFill>
              <a:srgbClr val="71BC68"/>
            </a:solidFill>
          </a:ln>
        </p:spPr>
        <p:txBody>
          <a:bodyPr wrap="square" lIns="0" tIns="0" rIns="0" bIns="0" rtlCol="0"/>
          <a:lstStyle/>
          <a:p>
            <a:endParaRPr lang="fr-CA" noProof="0" dirty="0"/>
          </a:p>
        </p:txBody>
      </p:sp>
      <p:sp>
        <p:nvSpPr>
          <p:cNvPr id="14" name="object 14"/>
          <p:cNvSpPr/>
          <p:nvPr/>
        </p:nvSpPr>
        <p:spPr>
          <a:xfrm>
            <a:off x="14180314" y="642295"/>
            <a:ext cx="0" cy="417195"/>
          </a:xfrm>
          <a:custGeom>
            <a:avLst/>
            <a:gdLst/>
            <a:ahLst/>
            <a:cxnLst/>
            <a:rect l="l" t="t" r="r" b="b"/>
            <a:pathLst>
              <a:path h="417194">
                <a:moveTo>
                  <a:pt x="0" y="417042"/>
                </a:moveTo>
                <a:lnTo>
                  <a:pt x="0" y="0"/>
                </a:lnTo>
                <a:lnTo>
                  <a:pt x="0" y="417042"/>
                </a:lnTo>
                <a:close/>
              </a:path>
            </a:pathLst>
          </a:custGeom>
          <a:ln w="9448">
            <a:solidFill>
              <a:srgbClr val="71BC68"/>
            </a:solidFill>
          </a:ln>
        </p:spPr>
        <p:txBody>
          <a:bodyPr wrap="square" lIns="0" tIns="0" rIns="0" bIns="0" rtlCol="0"/>
          <a:lstStyle/>
          <a:p>
            <a:endParaRPr lang="fr-CA" noProof="0" dirty="0"/>
          </a:p>
        </p:txBody>
      </p:sp>
      <p:sp>
        <p:nvSpPr>
          <p:cNvPr id="15" name="object 15"/>
          <p:cNvSpPr/>
          <p:nvPr/>
        </p:nvSpPr>
        <p:spPr>
          <a:xfrm>
            <a:off x="14467027" y="1581385"/>
            <a:ext cx="163195" cy="163195"/>
          </a:xfrm>
          <a:custGeom>
            <a:avLst/>
            <a:gdLst/>
            <a:ahLst/>
            <a:cxnLst/>
            <a:rect l="l" t="t" r="r" b="b"/>
            <a:pathLst>
              <a:path w="163195" h="163194">
                <a:moveTo>
                  <a:pt x="163034" y="0"/>
                </a:moveTo>
                <a:lnTo>
                  <a:pt x="0" y="163027"/>
                </a:lnTo>
                <a:lnTo>
                  <a:pt x="163034" y="0"/>
                </a:lnTo>
              </a:path>
            </a:pathLst>
          </a:custGeom>
          <a:ln w="9448">
            <a:solidFill>
              <a:srgbClr val="71BC68"/>
            </a:solidFill>
          </a:ln>
        </p:spPr>
        <p:txBody>
          <a:bodyPr wrap="square" lIns="0" tIns="0" rIns="0" bIns="0" rtlCol="0"/>
          <a:lstStyle/>
          <a:p>
            <a:endParaRPr lang="fr-CA" noProof="0" dirty="0"/>
          </a:p>
        </p:txBody>
      </p:sp>
      <p:sp>
        <p:nvSpPr>
          <p:cNvPr id="16" name="object 16"/>
          <p:cNvSpPr/>
          <p:nvPr/>
        </p:nvSpPr>
        <p:spPr>
          <a:xfrm>
            <a:off x="14045253" y="1357848"/>
            <a:ext cx="584835" cy="0"/>
          </a:xfrm>
          <a:custGeom>
            <a:avLst/>
            <a:gdLst/>
            <a:ahLst/>
            <a:cxnLst/>
            <a:rect l="l" t="t" r="r" b="b"/>
            <a:pathLst>
              <a:path w="584834">
                <a:moveTo>
                  <a:pt x="584809" y="0"/>
                </a:moveTo>
                <a:lnTo>
                  <a:pt x="0" y="0"/>
                </a:lnTo>
                <a:lnTo>
                  <a:pt x="584809" y="0"/>
                </a:lnTo>
              </a:path>
            </a:pathLst>
          </a:custGeom>
          <a:ln w="9448">
            <a:solidFill>
              <a:srgbClr val="71BC68"/>
            </a:solidFill>
          </a:ln>
        </p:spPr>
        <p:txBody>
          <a:bodyPr wrap="square" lIns="0" tIns="0" rIns="0" bIns="0" rtlCol="0"/>
          <a:lstStyle/>
          <a:p>
            <a:endParaRPr lang="fr-CA" noProof="0" dirty="0"/>
          </a:p>
        </p:txBody>
      </p:sp>
      <p:sp>
        <p:nvSpPr>
          <p:cNvPr id="17" name="object 17"/>
          <p:cNvSpPr/>
          <p:nvPr/>
        </p:nvSpPr>
        <p:spPr>
          <a:xfrm>
            <a:off x="13861620" y="701665"/>
            <a:ext cx="768985" cy="768985"/>
          </a:xfrm>
          <a:custGeom>
            <a:avLst/>
            <a:gdLst/>
            <a:ahLst/>
            <a:cxnLst/>
            <a:rect l="l" t="t" r="r" b="b"/>
            <a:pathLst>
              <a:path w="768984" h="768985">
                <a:moveTo>
                  <a:pt x="768442" y="768482"/>
                </a:moveTo>
                <a:lnTo>
                  <a:pt x="0" y="0"/>
                </a:lnTo>
                <a:lnTo>
                  <a:pt x="768442" y="768482"/>
                </a:lnTo>
              </a:path>
            </a:pathLst>
          </a:custGeom>
          <a:ln w="9359">
            <a:solidFill>
              <a:srgbClr val="71BC68"/>
            </a:solidFill>
          </a:ln>
        </p:spPr>
        <p:txBody>
          <a:bodyPr wrap="square" lIns="0" tIns="0" rIns="0" bIns="0" rtlCol="0"/>
          <a:lstStyle/>
          <a:p>
            <a:endParaRPr lang="fr-CA" noProof="0" dirty="0"/>
          </a:p>
        </p:txBody>
      </p:sp>
      <p:sp>
        <p:nvSpPr>
          <p:cNvPr id="18" name="object 18"/>
          <p:cNvSpPr/>
          <p:nvPr/>
        </p:nvSpPr>
        <p:spPr>
          <a:xfrm>
            <a:off x="14178666" y="648987"/>
            <a:ext cx="0" cy="1078865"/>
          </a:xfrm>
          <a:custGeom>
            <a:avLst/>
            <a:gdLst/>
            <a:ahLst/>
            <a:cxnLst/>
            <a:rect l="l" t="t" r="r" b="b"/>
            <a:pathLst>
              <a:path h="1078864">
                <a:moveTo>
                  <a:pt x="0" y="0"/>
                </a:moveTo>
                <a:lnTo>
                  <a:pt x="0" y="1078598"/>
                </a:lnTo>
                <a:lnTo>
                  <a:pt x="0" y="0"/>
                </a:lnTo>
                <a:close/>
              </a:path>
            </a:pathLst>
          </a:custGeom>
          <a:ln w="9359">
            <a:solidFill>
              <a:srgbClr val="71BC68"/>
            </a:solidFill>
          </a:ln>
        </p:spPr>
        <p:txBody>
          <a:bodyPr wrap="square" lIns="0" tIns="0" rIns="0" bIns="0" rtlCol="0"/>
          <a:lstStyle/>
          <a:p>
            <a:endParaRPr lang="fr-CA" noProof="0" dirty="0"/>
          </a:p>
        </p:txBody>
      </p:sp>
      <p:sp>
        <p:nvSpPr>
          <p:cNvPr id="20" name="object 20"/>
          <p:cNvSpPr/>
          <p:nvPr/>
        </p:nvSpPr>
        <p:spPr>
          <a:xfrm>
            <a:off x="13842830" y="702855"/>
            <a:ext cx="0" cy="970915"/>
          </a:xfrm>
          <a:custGeom>
            <a:avLst/>
            <a:gdLst/>
            <a:ahLst/>
            <a:cxnLst/>
            <a:rect l="l" t="t" r="r" b="b"/>
            <a:pathLst>
              <a:path h="970914">
                <a:moveTo>
                  <a:pt x="0" y="970876"/>
                </a:moveTo>
                <a:lnTo>
                  <a:pt x="0" y="0"/>
                </a:lnTo>
                <a:lnTo>
                  <a:pt x="0" y="970876"/>
                </a:lnTo>
                <a:close/>
              </a:path>
            </a:pathLst>
          </a:custGeom>
          <a:ln w="9448">
            <a:solidFill>
              <a:srgbClr val="71BC68"/>
            </a:solidFill>
          </a:ln>
        </p:spPr>
        <p:txBody>
          <a:bodyPr wrap="square" lIns="0" tIns="0" rIns="0" bIns="0" rtlCol="0"/>
          <a:lstStyle/>
          <a:p>
            <a:endParaRPr lang="fr-CA" noProof="0" dirty="0"/>
          </a:p>
        </p:txBody>
      </p:sp>
      <p:sp>
        <p:nvSpPr>
          <p:cNvPr id="21" name="object 21"/>
          <p:cNvSpPr/>
          <p:nvPr/>
        </p:nvSpPr>
        <p:spPr>
          <a:xfrm>
            <a:off x="13434053" y="1357853"/>
            <a:ext cx="849630" cy="0"/>
          </a:xfrm>
          <a:custGeom>
            <a:avLst/>
            <a:gdLst/>
            <a:ahLst/>
            <a:cxnLst/>
            <a:rect l="l" t="t" r="r" b="b"/>
            <a:pathLst>
              <a:path w="849629">
                <a:moveTo>
                  <a:pt x="0" y="0"/>
                </a:moveTo>
                <a:lnTo>
                  <a:pt x="849603" y="0"/>
                </a:lnTo>
              </a:path>
            </a:pathLst>
          </a:custGeom>
          <a:ln w="9486">
            <a:solidFill>
              <a:srgbClr val="71BC68"/>
            </a:solidFill>
          </a:ln>
        </p:spPr>
        <p:txBody>
          <a:bodyPr wrap="square" lIns="0" tIns="0" rIns="0" bIns="0" rtlCol="0"/>
          <a:lstStyle/>
          <a:p>
            <a:endParaRPr lang="fr-CA" noProof="0" dirty="0"/>
          </a:p>
        </p:txBody>
      </p:sp>
      <p:sp>
        <p:nvSpPr>
          <p:cNvPr id="22" name="object 22"/>
          <p:cNvSpPr/>
          <p:nvPr/>
        </p:nvSpPr>
        <p:spPr>
          <a:xfrm>
            <a:off x="14578895" y="1695341"/>
            <a:ext cx="51435" cy="0"/>
          </a:xfrm>
          <a:custGeom>
            <a:avLst/>
            <a:gdLst/>
            <a:ahLst/>
            <a:cxnLst/>
            <a:rect l="l" t="t" r="r" b="b"/>
            <a:pathLst>
              <a:path w="51434">
                <a:moveTo>
                  <a:pt x="51168" y="0"/>
                </a:moveTo>
                <a:lnTo>
                  <a:pt x="0" y="0"/>
                </a:lnTo>
                <a:lnTo>
                  <a:pt x="51168" y="0"/>
                </a:lnTo>
              </a:path>
            </a:pathLst>
          </a:custGeom>
          <a:ln w="9359">
            <a:solidFill>
              <a:srgbClr val="71BC68"/>
            </a:solidFill>
          </a:ln>
        </p:spPr>
        <p:txBody>
          <a:bodyPr wrap="square" lIns="0" tIns="0" rIns="0" bIns="0" rtlCol="0"/>
          <a:lstStyle/>
          <a:p>
            <a:endParaRPr lang="fr-CA" noProof="0" dirty="0"/>
          </a:p>
        </p:txBody>
      </p:sp>
      <p:sp>
        <p:nvSpPr>
          <p:cNvPr id="23" name="object 23"/>
          <p:cNvSpPr/>
          <p:nvPr/>
        </p:nvSpPr>
        <p:spPr>
          <a:xfrm>
            <a:off x="14517779" y="1152489"/>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24" name="object 24"/>
          <p:cNvSpPr/>
          <p:nvPr/>
        </p:nvSpPr>
        <p:spPr>
          <a:xfrm>
            <a:off x="13739589" y="1254603"/>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25" name="object 25"/>
          <p:cNvSpPr/>
          <p:nvPr/>
        </p:nvSpPr>
        <p:spPr>
          <a:xfrm>
            <a:off x="13835132" y="2032816"/>
            <a:ext cx="795020" cy="0"/>
          </a:xfrm>
          <a:custGeom>
            <a:avLst/>
            <a:gdLst/>
            <a:ahLst/>
            <a:cxnLst/>
            <a:rect l="l" t="t" r="r" b="b"/>
            <a:pathLst>
              <a:path w="795020">
                <a:moveTo>
                  <a:pt x="794931" y="0"/>
                </a:moveTo>
                <a:lnTo>
                  <a:pt x="0" y="0"/>
                </a:lnTo>
                <a:lnTo>
                  <a:pt x="794931" y="0"/>
                </a:lnTo>
              </a:path>
            </a:pathLst>
          </a:custGeom>
          <a:ln w="9359">
            <a:solidFill>
              <a:srgbClr val="71BC68"/>
            </a:solidFill>
          </a:ln>
        </p:spPr>
        <p:txBody>
          <a:bodyPr wrap="square" lIns="0" tIns="0" rIns="0" bIns="0" rtlCol="0"/>
          <a:lstStyle/>
          <a:p>
            <a:endParaRPr lang="fr-CA" noProof="0" dirty="0"/>
          </a:p>
        </p:txBody>
      </p:sp>
      <p:sp>
        <p:nvSpPr>
          <p:cNvPr id="26" name="object 26"/>
          <p:cNvSpPr/>
          <p:nvPr/>
        </p:nvSpPr>
        <p:spPr>
          <a:xfrm>
            <a:off x="14178666" y="1486617"/>
            <a:ext cx="0" cy="753745"/>
          </a:xfrm>
          <a:custGeom>
            <a:avLst/>
            <a:gdLst/>
            <a:ahLst/>
            <a:cxnLst/>
            <a:rect l="l" t="t" r="r" b="b"/>
            <a:pathLst>
              <a:path h="753745">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27" name="object 27"/>
          <p:cNvSpPr/>
          <p:nvPr/>
        </p:nvSpPr>
        <p:spPr>
          <a:xfrm>
            <a:off x="13568625" y="1421100"/>
            <a:ext cx="884555" cy="884555"/>
          </a:xfrm>
          <a:custGeom>
            <a:avLst/>
            <a:gdLst/>
            <a:ahLst/>
            <a:cxnLst/>
            <a:rect l="l" t="t" r="r" b="b"/>
            <a:pathLst>
              <a:path w="884554" h="884554">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28" name="object 28"/>
          <p:cNvSpPr/>
          <p:nvPr/>
        </p:nvSpPr>
        <p:spPr>
          <a:xfrm>
            <a:off x="14180304" y="1244816"/>
            <a:ext cx="0" cy="1236980"/>
          </a:xfrm>
          <a:custGeom>
            <a:avLst/>
            <a:gdLst/>
            <a:ahLst/>
            <a:cxnLst/>
            <a:rect l="l" t="t" r="r" b="b"/>
            <a:pathLst>
              <a:path h="1236979">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29" name="object 29"/>
          <p:cNvSpPr/>
          <p:nvPr/>
        </p:nvSpPr>
        <p:spPr>
          <a:xfrm>
            <a:off x="14180346" y="1695368"/>
            <a:ext cx="450215" cy="450215"/>
          </a:xfrm>
          <a:custGeom>
            <a:avLst/>
            <a:gdLst/>
            <a:ahLst/>
            <a:cxnLst/>
            <a:rect l="l" t="t" r="r" b="b"/>
            <a:pathLst>
              <a:path w="450215" h="450214">
                <a:moveTo>
                  <a:pt x="449717" y="449722"/>
                </a:moveTo>
                <a:lnTo>
                  <a:pt x="0" y="0"/>
                </a:lnTo>
                <a:lnTo>
                  <a:pt x="449717" y="449722"/>
                </a:lnTo>
              </a:path>
            </a:pathLst>
          </a:custGeom>
          <a:ln w="9448">
            <a:solidFill>
              <a:srgbClr val="71BC68"/>
            </a:solidFill>
          </a:ln>
        </p:spPr>
        <p:txBody>
          <a:bodyPr wrap="square" lIns="0" tIns="0" rIns="0" bIns="0" rtlCol="0"/>
          <a:lstStyle/>
          <a:p>
            <a:endParaRPr lang="fr-CA" noProof="0" dirty="0"/>
          </a:p>
        </p:txBody>
      </p:sp>
      <p:sp>
        <p:nvSpPr>
          <p:cNvPr id="30" name="object 30"/>
          <p:cNvSpPr/>
          <p:nvPr/>
        </p:nvSpPr>
        <p:spPr>
          <a:xfrm>
            <a:off x="14139766" y="2031168"/>
            <a:ext cx="490855" cy="0"/>
          </a:xfrm>
          <a:custGeom>
            <a:avLst/>
            <a:gdLst/>
            <a:ahLst/>
            <a:cxnLst/>
            <a:rect l="l" t="t" r="r" b="b"/>
            <a:pathLst>
              <a:path w="490854">
                <a:moveTo>
                  <a:pt x="490296" y="0"/>
                </a:moveTo>
                <a:lnTo>
                  <a:pt x="0" y="0"/>
                </a:lnTo>
                <a:lnTo>
                  <a:pt x="490296" y="0"/>
                </a:lnTo>
              </a:path>
            </a:pathLst>
          </a:custGeom>
          <a:ln w="9448">
            <a:solidFill>
              <a:srgbClr val="71BC68"/>
            </a:solidFill>
          </a:ln>
        </p:spPr>
        <p:txBody>
          <a:bodyPr wrap="square" lIns="0" tIns="0" rIns="0" bIns="0" rtlCol="0"/>
          <a:lstStyle/>
          <a:p>
            <a:endParaRPr lang="fr-CA" noProof="0" dirty="0"/>
          </a:p>
        </p:txBody>
      </p:sp>
      <p:sp>
        <p:nvSpPr>
          <p:cNvPr id="31" name="object 31"/>
          <p:cNvSpPr/>
          <p:nvPr/>
        </p:nvSpPr>
        <p:spPr>
          <a:xfrm>
            <a:off x="14516141" y="2188364"/>
            <a:ext cx="0" cy="699770"/>
          </a:xfrm>
          <a:custGeom>
            <a:avLst/>
            <a:gdLst/>
            <a:ahLst/>
            <a:cxnLst/>
            <a:rect l="l" t="t" r="r" b="b"/>
            <a:pathLst>
              <a:path h="699770">
                <a:moveTo>
                  <a:pt x="0" y="0"/>
                </a:moveTo>
                <a:lnTo>
                  <a:pt x="0" y="699668"/>
                </a:lnTo>
                <a:lnTo>
                  <a:pt x="0" y="0"/>
                </a:lnTo>
                <a:close/>
              </a:path>
            </a:pathLst>
          </a:custGeom>
          <a:ln w="9448">
            <a:solidFill>
              <a:srgbClr val="71BC68"/>
            </a:solidFill>
          </a:ln>
        </p:spPr>
        <p:txBody>
          <a:bodyPr wrap="square" lIns="0" tIns="0" rIns="0" bIns="0" rtlCol="0"/>
          <a:lstStyle/>
          <a:p>
            <a:endParaRPr lang="fr-CA" noProof="0" dirty="0"/>
          </a:p>
        </p:txBody>
      </p:sp>
      <p:sp>
        <p:nvSpPr>
          <p:cNvPr id="32" name="object 32"/>
          <p:cNvSpPr/>
          <p:nvPr/>
        </p:nvSpPr>
        <p:spPr>
          <a:xfrm>
            <a:off x="14027012" y="2256372"/>
            <a:ext cx="603250" cy="603250"/>
          </a:xfrm>
          <a:custGeom>
            <a:avLst/>
            <a:gdLst/>
            <a:ahLst/>
            <a:cxnLst/>
            <a:rect l="l" t="t" r="r" b="b"/>
            <a:pathLst>
              <a:path w="603250" h="603250">
                <a:moveTo>
                  <a:pt x="603050" y="0"/>
                </a:moveTo>
                <a:lnTo>
                  <a:pt x="0" y="603014"/>
                </a:lnTo>
                <a:lnTo>
                  <a:pt x="603050" y="0"/>
                </a:lnTo>
              </a:path>
            </a:pathLst>
          </a:custGeom>
          <a:ln w="9359">
            <a:solidFill>
              <a:srgbClr val="71BC68"/>
            </a:solidFill>
          </a:ln>
        </p:spPr>
        <p:txBody>
          <a:bodyPr wrap="square" lIns="0" tIns="0" rIns="0" bIns="0" rtlCol="0"/>
          <a:lstStyle/>
          <a:p>
            <a:endParaRPr lang="fr-CA" noProof="0" dirty="0"/>
          </a:p>
        </p:txBody>
      </p:sp>
      <p:sp>
        <p:nvSpPr>
          <p:cNvPr id="33" name="object 33"/>
          <p:cNvSpPr/>
          <p:nvPr/>
        </p:nvSpPr>
        <p:spPr>
          <a:xfrm>
            <a:off x="14421338" y="2706118"/>
            <a:ext cx="208915" cy="0"/>
          </a:xfrm>
          <a:custGeom>
            <a:avLst/>
            <a:gdLst/>
            <a:ahLst/>
            <a:cxnLst/>
            <a:rect l="l" t="t" r="r" b="b"/>
            <a:pathLst>
              <a:path w="208915">
                <a:moveTo>
                  <a:pt x="208724" y="0"/>
                </a:moveTo>
                <a:lnTo>
                  <a:pt x="0" y="0"/>
                </a:lnTo>
                <a:lnTo>
                  <a:pt x="208724" y="0"/>
                </a:lnTo>
              </a:path>
            </a:pathLst>
          </a:custGeom>
          <a:ln w="9359">
            <a:solidFill>
              <a:srgbClr val="71BC68"/>
            </a:solidFill>
          </a:ln>
        </p:spPr>
        <p:txBody>
          <a:bodyPr wrap="square" lIns="0" tIns="0" rIns="0" bIns="0" rtlCol="0"/>
          <a:lstStyle/>
          <a:p>
            <a:endParaRPr lang="fr-CA" noProof="0" dirty="0"/>
          </a:p>
        </p:txBody>
      </p:sp>
      <p:sp>
        <p:nvSpPr>
          <p:cNvPr id="34" name="object 34"/>
          <p:cNvSpPr/>
          <p:nvPr/>
        </p:nvSpPr>
        <p:spPr>
          <a:xfrm>
            <a:off x="13582403" y="2447358"/>
            <a:ext cx="857250" cy="857250"/>
          </a:xfrm>
          <a:custGeom>
            <a:avLst/>
            <a:gdLst/>
            <a:ahLst/>
            <a:cxnLst/>
            <a:rect l="l" t="t" r="r" b="b"/>
            <a:pathLst>
              <a:path w="857250" h="857250">
                <a:moveTo>
                  <a:pt x="0" y="856653"/>
                </a:moveTo>
                <a:lnTo>
                  <a:pt x="856691" y="0"/>
                </a:lnTo>
                <a:lnTo>
                  <a:pt x="0" y="856653"/>
                </a:lnTo>
                <a:close/>
              </a:path>
            </a:pathLst>
          </a:custGeom>
          <a:ln w="9448">
            <a:solidFill>
              <a:srgbClr val="71BC68"/>
            </a:solidFill>
          </a:ln>
        </p:spPr>
        <p:txBody>
          <a:bodyPr wrap="square" lIns="0" tIns="0" rIns="0" bIns="0" rtlCol="0"/>
          <a:lstStyle/>
          <a:p>
            <a:endParaRPr lang="fr-CA" noProof="0" dirty="0"/>
          </a:p>
        </p:txBody>
      </p:sp>
      <p:sp>
        <p:nvSpPr>
          <p:cNvPr id="35" name="object 35"/>
          <p:cNvSpPr/>
          <p:nvPr/>
        </p:nvSpPr>
        <p:spPr>
          <a:xfrm>
            <a:off x="13434053" y="2706127"/>
            <a:ext cx="1180465" cy="0"/>
          </a:xfrm>
          <a:custGeom>
            <a:avLst/>
            <a:gdLst/>
            <a:ahLst/>
            <a:cxnLst/>
            <a:rect l="l" t="t" r="r" b="b"/>
            <a:pathLst>
              <a:path w="1180465">
                <a:moveTo>
                  <a:pt x="0" y="0"/>
                </a:moveTo>
                <a:lnTo>
                  <a:pt x="1180099" y="0"/>
                </a:lnTo>
              </a:path>
            </a:pathLst>
          </a:custGeom>
          <a:ln w="9448">
            <a:solidFill>
              <a:srgbClr val="71BC68"/>
            </a:solidFill>
          </a:ln>
        </p:spPr>
        <p:txBody>
          <a:bodyPr wrap="square" lIns="0" tIns="0" rIns="0" bIns="0" rtlCol="0"/>
          <a:lstStyle/>
          <a:p>
            <a:endParaRPr lang="fr-CA" noProof="0" dirty="0"/>
          </a:p>
        </p:txBody>
      </p:sp>
      <p:sp>
        <p:nvSpPr>
          <p:cNvPr id="36" name="object 36"/>
          <p:cNvSpPr/>
          <p:nvPr/>
        </p:nvSpPr>
        <p:spPr>
          <a:xfrm>
            <a:off x="13366750" y="2569119"/>
            <a:ext cx="1263650" cy="1263650"/>
          </a:xfrm>
          <a:custGeom>
            <a:avLst/>
            <a:gdLst/>
            <a:ahLst/>
            <a:cxnLst/>
            <a:rect l="l" t="t" r="r" b="b"/>
            <a:pathLst>
              <a:path w="1263650" h="1263650">
                <a:moveTo>
                  <a:pt x="1263312" y="1263374"/>
                </a:moveTo>
                <a:lnTo>
                  <a:pt x="0" y="0"/>
                </a:lnTo>
                <a:lnTo>
                  <a:pt x="1263312" y="1263374"/>
                </a:lnTo>
              </a:path>
            </a:pathLst>
          </a:custGeom>
          <a:ln w="9448">
            <a:solidFill>
              <a:srgbClr val="71BC68"/>
            </a:solidFill>
          </a:ln>
        </p:spPr>
        <p:txBody>
          <a:bodyPr wrap="square" lIns="0" tIns="0" rIns="0" bIns="0" rtlCol="0"/>
          <a:lstStyle/>
          <a:p>
            <a:endParaRPr lang="fr-CA" noProof="0" dirty="0"/>
          </a:p>
        </p:txBody>
      </p:sp>
      <p:sp>
        <p:nvSpPr>
          <p:cNvPr id="37" name="object 37"/>
          <p:cNvSpPr/>
          <p:nvPr/>
        </p:nvSpPr>
        <p:spPr>
          <a:xfrm>
            <a:off x="14180304" y="2927047"/>
            <a:ext cx="0" cy="572770"/>
          </a:xfrm>
          <a:custGeom>
            <a:avLst/>
            <a:gdLst/>
            <a:ahLst/>
            <a:cxnLst/>
            <a:rect l="l" t="t" r="r" b="b"/>
            <a:pathLst>
              <a:path h="572770">
                <a:moveTo>
                  <a:pt x="0" y="572211"/>
                </a:moveTo>
                <a:lnTo>
                  <a:pt x="0" y="0"/>
                </a:lnTo>
                <a:lnTo>
                  <a:pt x="0" y="572211"/>
                </a:lnTo>
                <a:close/>
              </a:path>
            </a:pathLst>
          </a:custGeom>
          <a:ln w="9448">
            <a:solidFill>
              <a:srgbClr val="71BC68"/>
            </a:solidFill>
          </a:ln>
        </p:spPr>
        <p:txBody>
          <a:bodyPr wrap="square" lIns="0" tIns="0" rIns="0" bIns="0" rtlCol="0"/>
          <a:lstStyle/>
          <a:p>
            <a:endParaRPr lang="fr-CA" noProof="0" dirty="0"/>
          </a:p>
        </p:txBody>
      </p:sp>
      <p:sp>
        <p:nvSpPr>
          <p:cNvPr id="38" name="object 38"/>
          <p:cNvSpPr/>
          <p:nvPr/>
        </p:nvSpPr>
        <p:spPr>
          <a:xfrm>
            <a:off x="13483698" y="324434"/>
            <a:ext cx="1054735" cy="3075305"/>
          </a:xfrm>
          <a:custGeom>
            <a:avLst/>
            <a:gdLst/>
            <a:ahLst/>
            <a:cxnLst/>
            <a:rect l="l" t="t" r="r" b="b"/>
            <a:pathLst>
              <a:path w="1054734" h="3075304">
                <a:moveTo>
                  <a:pt x="39128" y="19354"/>
                </a:moveTo>
                <a:lnTo>
                  <a:pt x="37630" y="11912"/>
                </a:lnTo>
                <a:lnTo>
                  <a:pt x="33528" y="5829"/>
                </a:lnTo>
                <a:lnTo>
                  <a:pt x="27444" y="1739"/>
                </a:lnTo>
                <a:lnTo>
                  <a:pt x="20002" y="228"/>
                </a:lnTo>
                <a:lnTo>
                  <a:pt x="12560" y="1739"/>
                </a:lnTo>
                <a:lnTo>
                  <a:pt x="6477" y="5829"/>
                </a:lnTo>
                <a:lnTo>
                  <a:pt x="2387" y="11912"/>
                </a:lnTo>
                <a:lnTo>
                  <a:pt x="876" y="19354"/>
                </a:lnTo>
                <a:lnTo>
                  <a:pt x="2387" y="26809"/>
                </a:lnTo>
                <a:lnTo>
                  <a:pt x="6477" y="32880"/>
                </a:lnTo>
                <a:lnTo>
                  <a:pt x="12560" y="36982"/>
                </a:lnTo>
                <a:lnTo>
                  <a:pt x="20002" y="38481"/>
                </a:lnTo>
                <a:lnTo>
                  <a:pt x="27444" y="36982"/>
                </a:lnTo>
                <a:lnTo>
                  <a:pt x="33528" y="32880"/>
                </a:lnTo>
                <a:lnTo>
                  <a:pt x="37630" y="26809"/>
                </a:lnTo>
                <a:lnTo>
                  <a:pt x="39128" y="19354"/>
                </a:lnTo>
                <a:close/>
              </a:path>
              <a:path w="1054734" h="3075304">
                <a:moveTo>
                  <a:pt x="40005" y="1033424"/>
                </a:moveTo>
                <a:lnTo>
                  <a:pt x="38430" y="1025639"/>
                </a:lnTo>
                <a:lnTo>
                  <a:pt x="34137" y="1019276"/>
                </a:lnTo>
                <a:lnTo>
                  <a:pt x="27787" y="1014996"/>
                </a:lnTo>
                <a:lnTo>
                  <a:pt x="20002" y="1013421"/>
                </a:lnTo>
                <a:lnTo>
                  <a:pt x="12217" y="1014996"/>
                </a:lnTo>
                <a:lnTo>
                  <a:pt x="5867" y="1019276"/>
                </a:lnTo>
                <a:lnTo>
                  <a:pt x="1574" y="1025639"/>
                </a:lnTo>
                <a:lnTo>
                  <a:pt x="0" y="1033424"/>
                </a:lnTo>
                <a:lnTo>
                  <a:pt x="1574" y="1041209"/>
                </a:lnTo>
                <a:lnTo>
                  <a:pt x="5867" y="1047559"/>
                </a:lnTo>
                <a:lnTo>
                  <a:pt x="12217" y="1051839"/>
                </a:lnTo>
                <a:lnTo>
                  <a:pt x="20002" y="1053414"/>
                </a:lnTo>
                <a:lnTo>
                  <a:pt x="27787" y="1051839"/>
                </a:lnTo>
                <a:lnTo>
                  <a:pt x="34137" y="1047559"/>
                </a:lnTo>
                <a:lnTo>
                  <a:pt x="38430" y="1041209"/>
                </a:lnTo>
                <a:lnTo>
                  <a:pt x="40005" y="1033424"/>
                </a:lnTo>
                <a:close/>
              </a:path>
              <a:path w="1054734" h="3075304">
                <a:moveTo>
                  <a:pt x="373646" y="1022858"/>
                </a:moveTo>
                <a:lnTo>
                  <a:pt x="366420" y="1015631"/>
                </a:lnTo>
                <a:lnTo>
                  <a:pt x="348564" y="1015631"/>
                </a:lnTo>
                <a:lnTo>
                  <a:pt x="341337" y="1022858"/>
                </a:lnTo>
                <a:lnTo>
                  <a:pt x="341337" y="1040714"/>
                </a:lnTo>
                <a:lnTo>
                  <a:pt x="348564" y="1047940"/>
                </a:lnTo>
                <a:lnTo>
                  <a:pt x="357492" y="1047940"/>
                </a:lnTo>
                <a:lnTo>
                  <a:pt x="366420" y="1047940"/>
                </a:lnTo>
                <a:lnTo>
                  <a:pt x="373646" y="1040714"/>
                </a:lnTo>
                <a:lnTo>
                  <a:pt x="373646" y="1022858"/>
                </a:lnTo>
                <a:close/>
              </a:path>
              <a:path w="1054734" h="3075304">
                <a:moveTo>
                  <a:pt x="374586" y="1359814"/>
                </a:moveTo>
                <a:lnTo>
                  <a:pt x="366941" y="1352169"/>
                </a:lnTo>
                <a:lnTo>
                  <a:pt x="348043" y="1352169"/>
                </a:lnTo>
                <a:lnTo>
                  <a:pt x="340398" y="1359814"/>
                </a:lnTo>
                <a:lnTo>
                  <a:pt x="340398" y="1378712"/>
                </a:lnTo>
                <a:lnTo>
                  <a:pt x="348043" y="1386357"/>
                </a:lnTo>
                <a:lnTo>
                  <a:pt x="357492" y="1386357"/>
                </a:lnTo>
                <a:lnTo>
                  <a:pt x="366941" y="1386357"/>
                </a:lnTo>
                <a:lnTo>
                  <a:pt x="374586" y="1378712"/>
                </a:lnTo>
                <a:lnTo>
                  <a:pt x="374586" y="1359814"/>
                </a:lnTo>
                <a:close/>
              </a:path>
              <a:path w="1054734" h="3075304">
                <a:moveTo>
                  <a:pt x="375081" y="2709430"/>
                </a:moveTo>
                <a:lnTo>
                  <a:pt x="367207" y="2701544"/>
                </a:lnTo>
                <a:lnTo>
                  <a:pt x="357492" y="2701544"/>
                </a:lnTo>
                <a:lnTo>
                  <a:pt x="347776" y="2701544"/>
                </a:lnTo>
                <a:lnTo>
                  <a:pt x="339902" y="2709430"/>
                </a:lnTo>
                <a:lnTo>
                  <a:pt x="339902" y="2720556"/>
                </a:lnTo>
                <a:lnTo>
                  <a:pt x="340093" y="2721889"/>
                </a:lnTo>
                <a:lnTo>
                  <a:pt x="340410" y="2723197"/>
                </a:lnTo>
                <a:lnTo>
                  <a:pt x="341579" y="2731617"/>
                </a:lnTo>
                <a:lnTo>
                  <a:pt x="348754" y="2738120"/>
                </a:lnTo>
                <a:lnTo>
                  <a:pt x="366191" y="2738120"/>
                </a:lnTo>
                <a:lnTo>
                  <a:pt x="373329" y="2731668"/>
                </a:lnTo>
                <a:lnTo>
                  <a:pt x="374548" y="2723286"/>
                </a:lnTo>
                <a:lnTo>
                  <a:pt x="374865" y="2721953"/>
                </a:lnTo>
                <a:lnTo>
                  <a:pt x="375081" y="2720581"/>
                </a:lnTo>
                <a:lnTo>
                  <a:pt x="375081" y="2709430"/>
                </a:lnTo>
                <a:close/>
              </a:path>
              <a:path w="1054734" h="3075304">
                <a:moveTo>
                  <a:pt x="378485" y="19354"/>
                </a:moveTo>
                <a:lnTo>
                  <a:pt x="376961" y="11823"/>
                </a:lnTo>
                <a:lnTo>
                  <a:pt x="372808" y="5676"/>
                </a:lnTo>
                <a:lnTo>
                  <a:pt x="366661" y="1524"/>
                </a:lnTo>
                <a:lnTo>
                  <a:pt x="359130" y="0"/>
                </a:lnTo>
                <a:lnTo>
                  <a:pt x="351586" y="1524"/>
                </a:lnTo>
                <a:lnTo>
                  <a:pt x="345440" y="5676"/>
                </a:lnTo>
                <a:lnTo>
                  <a:pt x="341287" y="11823"/>
                </a:lnTo>
                <a:lnTo>
                  <a:pt x="339775" y="19354"/>
                </a:lnTo>
                <a:lnTo>
                  <a:pt x="341287" y="26898"/>
                </a:lnTo>
                <a:lnTo>
                  <a:pt x="345440" y="33045"/>
                </a:lnTo>
                <a:lnTo>
                  <a:pt x="351586" y="37198"/>
                </a:lnTo>
                <a:lnTo>
                  <a:pt x="359130" y="38709"/>
                </a:lnTo>
                <a:lnTo>
                  <a:pt x="366661" y="37198"/>
                </a:lnTo>
                <a:lnTo>
                  <a:pt x="372808" y="33045"/>
                </a:lnTo>
                <a:lnTo>
                  <a:pt x="376961" y="26898"/>
                </a:lnTo>
                <a:lnTo>
                  <a:pt x="378485" y="19354"/>
                </a:lnTo>
                <a:close/>
              </a:path>
              <a:path w="1054734" h="3075304">
                <a:moveTo>
                  <a:pt x="712800" y="347878"/>
                </a:moveTo>
                <a:lnTo>
                  <a:pt x="705548" y="340626"/>
                </a:lnTo>
                <a:lnTo>
                  <a:pt x="687666" y="340626"/>
                </a:lnTo>
                <a:lnTo>
                  <a:pt x="680415" y="347878"/>
                </a:lnTo>
                <a:lnTo>
                  <a:pt x="680415" y="365772"/>
                </a:lnTo>
                <a:lnTo>
                  <a:pt x="687666" y="373024"/>
                </a:lnTo>
                <a:lnTo>
                  <a:pt x="696607" y="373024"/>
                </a:lnTo>
                <a:lnTo>
                  <a:pt x="705548" y="373024"/>
                </a:lnTo>
                <a:lnTo>
                  <a:pt x="712800" y="365772"/>
                </a:lnTo>
                <a:lnTo>
                  <a:pt x="712800" y="347878"/>
                </a:lnTo>
                <a:close/>
              </a:path>
              <a:path w="1054734" h="3075304">
                <a:moveTo>
                  <a:pt x="712825" y="2710180"/>
                </a:moveTo>
                <a:lnTo>
                  <a:pt x="705561" y="2702915"/>
                </a:lnTo>
                <a:lnTo>
                  <a:pt x="687628" y="2702915"/>
                </a:lnTo>
                <a:lnTo>
                  <a:pt x="680364" y="2710180"/>
                </a:lnTo>
                <a:lnTo>
                  <a:pt x="680364" y="2728112"/>
                </a:lnTo>
                <a:lnTo>
                  <a:pt x="687628" y="2735376"/>
                </a:lnTo>
                <a:lnTo>
                  <a:pt x="696595" y="2735376"/>
                </a:lnTo>
                <a:lnTo>
                  <a:pt x="705561" y="2735376"/>
                </a:lnTo>
                <a:lnTo>
                  <a:pt x="712825" y="2728112"/>
                </a:lnTo>
                <a:lnTo>
                  <a:pt x="712825" y="2710180"/>
                </a:lnTo>
                <a:close/>
              </a:path>
              <a:path w="1054734" h="3075304">
                <a:moveTo>
                  <a:pt x="713066" y="3049181"/>
                </a:moveTo>
                <a:lnTo>
                  <a:pt x="705700" y="3041802"/>
                </a:lnTo>
                <a:lnTo>
                  <a:pt x="696595" y="3041802"/>
                </a:lnTo>
                <a:lnTo>
                  <a:pt x="687489" y="3041802"/>
                </a:lnTo>
                <a:lnTo>
                  <a:pt x="680123" y="3049181"/>
                </a:lnTo>
                <a:lnTo>
                  <a:pt x="680123" y="3067393"/>
                </a:lnTo>
                <a:lnTo>
                  <a:pt x="687489" y="3074771"/>
                </a:lnTo>
                <a:lnTo>
                  <a:pt x="705700" y="3074771"/>
                </a:lnTo>
                <a:lnTo>
                  <a:pt x="713066" y="3067393"/>
                </a:lnTo>
                <a:lnTo>
                  <a:pt x="713066" y="3049181"/>
                </a:lnTo>
                <a:close/>
              </a:path>
              <a:path w="1054734" h="3075304">
                <a:moveTo>
                  <a:pt x="713181" y="1360093"/>
                </a:moveTo>
                <a:lnTo>
                  <a:pt x="705751" y="1352677"/>
                </a:lnTo>
                <a:lnTo>
                  <a:pt x="696595" y="1352677"/>
                </a:lnTo>
                <a:lnTo>
                  <a:pt x="687438" y="1352677"/>
                </a:lnTo>
                <a:lnTo>
                  <a:pt x="680021" y="1360093"/>
                </a:lnTo>
                <a:lnTo>
                  <a:pt x="680021" y="1374063"/>
                </a:lnTo>
                <a:lnTo>
                  <a:pt x="682091" y="1378343"/>
                </a:lnTo>
                <a:lnTo>
                  <a:pt x="685342" y="1381366"/>
                </a:lnTo>
                <a:lnTo>
                  <a:pt x="688149" y="1384388"/>
                </a:lnTo>
                <a:lnTo>
                  <a:pt x="692137" y="1386319"/>
                </a:lnTo>
                <a:lnTo>
                  <a:pt x="701052" y="1386319"/>
                </a:lnTo>
                <a:lnTo>
                  <a:pt x="705040" y="1384388"/>
                </a:lnTo>
                <a:lnTo>
                  <a:pt x="707847" y="1381366"/>
                </a:lnTo>
                <a:lnTo>
                  <a:pt x="711111" y="1378343"/>
                </a:lnTo>
                <a:lnTo>
                  <a:pt x="713181" y="1374063"/>
                </a:lnTo>
                <a:lnTo>
                  <a:pt x="713181" y="1360093"/>
                </a:lnTo>
                <a:close/>
              </a:path>
              <a:path w="1054734" h="3075304">
                <a:moveTo>
                  <a:pt x="713447" y="686638"/>
                </a:moveTo>
                <a:lnTo>
                  <a:pt x="705904" y="679094"/>
                </a:lnTo>
                <a:lnTo>
                  <a:pt x="687311" y="679094"/>
                </a:lnTo>
                <a:lnTo>
                  <a:pt x="679767" y="686638"/>
                </a:lnTo>
                <a:lnTo>
                  <a:pt x="679767" y="705243"/>
                </a:lnTo>
                <a:lnTo>
                  <a:pt x="687311" y="712787"/>
                </a:lnTo>
                <a:lnTo>
                  <a:pt x="696607" y="712787"/>
                </a:lnTo>
                <a:lnTo>
                  <a:pt x="705904" y="712787"/>
                </a:lnTo>
                <a:lnTo>
                  <a:pt x="713447" y="705243"/>
                </a:lnTo>
                <a:lnTo>
                  <a:pt x="713447" y="686638"/>
                </a:lnTo>
                <a:close/>
              </a:path>
              <a:path w="1054734" h="3075304">
                <a:moveTo>
                  <a:pt x="714197" y="2371979"/>
                </a:moveTo>
                <a:lnTo>
                  <a:pt x="706310" y="2364105"/>
                </a:lnTo>
                <a:lnTo>
                  <a:pt x="696607" y="2364105"/>
                </a:lnTo>
                <a:lnTo>
                  <a:pt x="686904" y="2364105"/>
                </a:lnTo>
                <a:lnTo>
                  <a:pt x="679018" y="2371979"/>
                </a:lnTo>
                <a:lnTo>
                  <a:pt x="679018" y="2391410"/>
                </a:lnTo>
                <a:lnTo>
                  <a:pt x="686904" y="2399296"/>
                </a:lnTo>
                <a:lnTo>
                  <a:pt x="706310" y="2399296"/>
                </a:lnTo>
                <a:lnTo>
                  <a:pt x="714197" y="2391410"/>
                </a:lnTo>
                <a:lnTo>
                  <a:pt x="714197" y="2371979"/>
                </a:lnTo>
                <a:close/>
              </a:path>
              <a:path w="1054734" h="3075304">
                <a:moveTo>
                  <a:pt x="715695" y="1708391"/>
                </a:moveTo>
                <a:lnTo>
                  <a:pt x="714197" y="1700949"/>
                </a:lnTo>
                <a:lnTo>
                  <a:pt x="710107" y="1694878"/>
                </a:lnTo>
                <a:lnTo>
                  <a:pt x="704037" y="1690789"/>
                </a:lnTo>
                <a:lnTo>
                  <a:pt x="696595" y="1689290"/>
                </a:lnTo>
                <a:lnTo>
                  <a:pt x="689165" y="1690789"/>
                </a:lnTo>
                <a:lnTo>
                  <a:pt x="683094" y="1694878"/>
                </a:lnTo>
                <a:lnTo>
                  <a:pt x="679005" y="1700949"/>
                </a:lnTo>
                <a:lnTo>
                  <a:pt x="677494" y="1708391"/>
                </a:lnTo>
                <a:lnTo>
                  <a:pt x="679005" y="1715820"/>
                </a:lnTo>
                <a:lnTo>
                  <a:pt x="683094" y="1721891"/>
                </a:lnTo>
                <a:lnTo>
                  <a:pt x="689165" y="1725993"/>
                </a:lnTo>
                <a:lnTo>
                  <a:pt x="696595" y="1727492"/>
                </a:lnTo>
                <a:lnTo>
                  <a:pt x="704037" y="1725993"/>
                </a:lnTo>
                <a:lnTo>
                  <a:pt x="710107" y="1721891"/>
                </a:lnTo>
                <a:lnTo>
                  <a:pt x="714197" y="1715820"/>
                </a:lnTo>
                <a:lnTo>
                  <a:pt x="715695" y="1708391"/>
                </a:lnTo>
                <a:close/>
              </a:path>
              <a:path w="1054734" h="3075304">
                <a:moveTo>
                  <a:pt x="1047737" y="2713278"/>
                </a:moveTo>
                <a:lnTo>
                  <a:pt x="1041615" y="2707170"/>
                </a:lnTo>
                <a:lnTo>
                  <a:pt x="1034084" y="2707170"/>
                </a:lnTo>
                <a:lnTo>
                  <a:pt x="1026553" y="2707170"/>
                </a:lnTo>
                <a:lnTo>
                  <a:pt x="1020432" y="2713278"/>
                </a:lnTo>
                <a:lnTo>
                  <a:pt x="1020432" y="2728366"/>
                </a:lnTo>
                <a:lnTo>
                  <a:pt x="1026553" y="2734475"/>
                </a:lnTo>
                <a:lnTo>
                  <a:pt x="1041615" y="2734475"/>
                </a:lnTo>
                <a:lnTo>
                  <a:pt x="1047737" y="2728366"/>
                </a:lnTo>
                <a:lnTo>
                  <a:pt x="1047737" y="2713278"/>
                </a:lnTo>
                <a:close/>
              </a:path>
              <a:path w="1054734" h="3075304">
                <a:moveTo>
                  <a:pt x="1048156" y="11557"/>
                </a:moveTo>
                <a:lnTo>
                  <a:pt x="1041857" y="5270"/>
                </a:lnTo>
                <a:lnTo>
                  <a:pt x="1026287" y="5270"/>
                </a:lnTo>
                <a:lnTo>
                  <a:pt x="1019987" y="11557"/>
                </a:lnTo>
                <a:lnTo>
                  <a:pt x="1019987" y="27127"/>
                </a:lnTo>
                <a:lnTo>
                  <a:pt x="1026287" y="33426"/>
                </a:lnTo>
                <a:lnTo>
                  <a:pt x="1034072" y="33426"/>
                </a:lnTo>
                <a:lnTo>
                  <a:pt x="1041857" y="33426"/>
                </a:lnTo>
                <a:lnTo>
                  <a:pt x="1048156" y="27127"/>
                </a:lnTo>
                <a:lnTo>
                  <a:pt x="1048156" y="11557"/>
                </a:lnTo>
                <a:close/>
              </a:path>
              <a:path w="1054734" h="3075304">
                <a:moveTo>
                  <a:pt x="1048600" y="2036191"/>
                </a:moveTo>
                <a:lnTo>
                  <a:pt x="1042098" y="2029688"/>
                </a:lnTo>
                <a:lnTo>
                  <a:pt x="1034084" y="2029688"/>
                </a:lnTo>
                <a:lnTo>
                  <a:pt x="1030732" y="2029688"/>
                </a:lnTo>
                <a:lnTo>
                  <a:pt x="1027671" y="2030869"/>
                </a:lnTo>
                <a:lnTo>
                  <a:pt x="1025220" y="2032787"/>
                </a:lnTo>
                <a:lnTo>
                  <a:pt x="1021435" y="2035187"/>
                </a:lnTo>
                <a:lnTo>
                  <a:pt x="1018908" y="2039391"/>
                </a:lnTo>
                <a:lnTo>
                  <a:pt x="1018908" y="2048992"/>
                </a:lnTo>
                <a:lnTo>
                  <a:pt x="1021397" y="2053170"/>
                </a:lnTo>
                <a:lnTo>
                  <a:pt x="1025156" y="2055571"/>
                </a:lnTo>
                <a:lnTo>
                  <a:pt x="1027620" y="2057514"/>
                </a:lnTo>
                <a:lnTo>
                  <a:pt x="1030706" y="2058733"/>
                </a:lnTo>
                <a:lnTo>
                  <a:pt x="1042098" y="2058733"/>
                </a:lnTo>
                <a:lnTo>
                  <a:pt x="1048600" y="2052218"/>
                </a:lnTo>
                <a:lnTo>
                  <a:pt x="1048600" y="2036191"/>
                </a:lnTo>
                <a:close/>
              </a:path>
              <a:path w="1054734" h="3075304">
                <a:moveTo>
                  <a:pt x="1049985" y="357352"/>
                </a:moveTo>
                <a:lnTo>
                  <a:pt x="1049858" y="356235"/>
                </a:lnTo>
                <a:lnTo>
                  <a:pt x="1049629" y="355168"/>
                </a:lnTo>
                <a:lnTo>
                  <a:pt x="1048791" y="346367"/>
                </a:lnTo>
                <a:lnTo>
                  <a:pt x="1041463" y="339471"/>
                </a:lnTo>
                <a:lnTo>
                  <a:pt x="1022845" y="339471"/>
                </a:lnTo>
                <a:lnTo>
                  <a:pt x="1015085" y="347243"/>
                </a:lnTo>
                <a:lnTo>
                  <a:pt x="1015085" y="365810"/>
                </a:lnTo>
                <a:lnTo>
                  <a:pt x="1021930" y="373100"/>
                </a:lnTo>
                <a:lnTo>
                  <a:pt x="1030668" y="374002"/>
                </a:lnTo>
                <a:lnTo>
                  <a:pt x="1031773" y="374243"/>
                </a:lnTo>
                <a:lnTo>
                  <a:pt x="1032903" y="374396"/>
                </a:lnTo>
                <a:lnTo>
                  <a:pt x="1042860" y="374396"/>
                </a:lnTo>
                <a:lnTo>
                  <a:pt x="1049985" y="367271"/>
                </a:lnTo>
                <a:lnTo>
                  <a:pt x="1049985" y="357352"/>
                </a:lnTo>
                <a:close/>
              </a:path>
              <a:path w="1054734" h="3075304">
                <a:moveTo>
                  <a:pt x="1054658" y="2381694"/>
                </a:moveTo>
                <a:lnTo>
                  <a:pt x="1053045" y="2373680"/>
                </a:lnTo>
                <a:lnTo>
                  <a:pt x="1048639" y="2367153"/>
                </a:lnTo>
                <a:lnTo>
                  <a:pt x="1042098" y="2362733"/>
                </a:lnTo>
                <a:lnTo>
                  <a:pt x="1034084" y="2361120"/>
                </a:lnTo>
                <a:lnTo>
                  <a:pt x="1026071" y="2362733"/>
                </a:lnTo>
                <a:lnTo>
                  <a:pt x="1019530" y="2367153"/>
                </a:lnTo>
                <a:lnTo>
                  <a:pt x="1015123" y="2373680"/>
                </a:lnTo>
                <a:lnTo>
                  <a:pt x="1013510" y="2381694"/>
                </a:lnTo>
                <a:lnTo>
                  <a:pt x="1015123" y="2389708"/>
                </a:lnTo>
                <a:lnTo>
                  <a:pt x="1019530" y="2396248"/>
                </a:lnTo>
                <a:lnTo>
                  <a:pt x="1026071" y="2400668"/>
                </a:lnTo>
                <a:lnTo>
                  <a:pt x="1034084" y="2402281"/>
                </a:lnTo>
                <a:lnTo>
                  <a:pt x="1042098" y="2400668"/>
                </a:lnTo>
                <a:lnTo>
                  <a:pt x="1048639" y="2396248"/>
                </a:lnTo>
                <a:lnTo>
                  <a:pt x="1053045" y="2389708"/>
                </a:lnTo>
                <a:lnTo>
                  <a:pt x="1054658" y="2381694"/>
                </a:lnTo>
                <a:close/>
              </a:path>
            </a:pathLst>
          </a:custGeom>
          <a:solidFill>
            <a:srgbClr val="71BC68">
              <a:alpha val="17999"/>
            </a:srgbClr>
          </a:solidFill>
        </p:spPr>
        <p:txBody>
          <a:bodyPr wrap="square" lIns="0" tIns="0" rIns="0" bIns="0" rtlCol="0"/>
          <a:lstStyle/>
          <a:p>
            <a:endParaRPr lang="fr-CA" noProof="0" dirty="0"/>
          </a:p>
        </p:txBody>
      </p:sp>
      <p:sp>
        <p:nvSpPr>
          <p:cNvPr id="48" name="object 48"/>
          <p:cNvSpPr txBox="1"/>
          <p:nvPr/>
        </p:nvSpPr>
        <p:spPr>
          <a:xfrm>
            <a:off x="1180042" y="501564"/>
            <a:ext cx="10812631" cy="1070165"/>
          </a:xfrm>
          <a:prstGeom prst="rect">
            <a:avLst/>
          </a:prstGeom>
        </p:spPr>
        <p:txBody>
          <a:bodyPr vert="horz" wrap="square" lIns="0" tIns="20955" rIns="0" bIns="0" rtlCol="0">
            <a:spAutoFit/>
          </a:bodyPr>
          <a:lstStyle/>
          <a:p>
            <a:pPr marL="1584325" algn="ctr">
              <a:lnSpc>
                <a:spcPct val="100000"/>
              </a:lnSpc>
              <a:spcBef>
                <a:spcPts val="165"/>
              </a:spcBef>
            </a:pPr>
            <a:r>
              <a:rPr lang="fr-CA" sz="1600" b="1" spc="10" noProof="0" dirty="0">
                <a:solidFill>
                  <a:srgbClr val="5FA056"/>
                </a:solidFill>
                <a:latin typeface="Calibri"/>
                <a:cs typeface="Calibri"/>
              </a:rPr>
              <a:t>PRODUCTION</a:t>
            </a:r>
            <a:r>
              <a:rPr lang="fr-CA" sz="1600" b="1" spc="100" noProof="0" dirty="0">
                <a:solidFill>
                  <a:srgbClr val="5FA056"/>
                </a:solidFill>
                <a:latin typeface="Calibri"/>
                <a:cs typeface="Calibri"/>
              </a:rPr>
              <a:t> </a:t>
            </a:r>
            <a:r>
              <a:rPr lang="fr-CA" sz="1600" b="1" spc="-20" noProof="0" dirty="0">
                <a:solidFill>
                  <a:srgbClr val="5FA056"/>
                </a:solidFill>
                <a:latin typeface="Calibri"/>
                <a:cs typeface="Calibri"/>
              </a:rPr>
              <a:t>ORALE</a:t>
            </a:r>
            <a:endParaRPr lang="fr-CA" sz="1600" noProof="0" dirty="0">
              <a:latin typeface="Calibri"/>
              <a:cs typeface="Calibri"/>
            </a:endParaRPr>
          </a:p>
          <a:p>
            <a:pPr marL="1579880" algn="ctr">
              <a:lnSpc>
                <a:spcPct val="100000"/>
              </a:lnSpc>
              <a:spcBef>
                <a:spcPts val="100"/>
              </a:spcBef>
            </a:pPr>
            <a:r>
              <a:rPr lang="fr-CA" sz="2400" b="1" noProof="0" dirty="0">
                <a:solidFill>
                  <a:srgbClr val="007569"/>
                </a:solidFill>
                <a:latin typeface="Calibri"/>
                <a:cs typeface="Calibri"/>
              </a:rPr>
              <a:t>JEU</a:t>
            </a:r>
            <a:r>
              <a:rPr lang="fr-CA" sz="2400" b="1" spc="175" noProof="0" dirty="0">
                <a:solidFill>
                  <a:srgbClr val="007569"/>
                </a:solidFill>
                <a:latin typeface="Calibri"/>
                <a:cs typeface="Calibri"/>
              </a:rPr>
              <a:t> </a:t>
            </a:r>
            <a:r>
              <a:rPr lang="fr-CA" sz="2400" b="1" noProof="0" dirty="0">
                <a:solidFill>
                  <a:srgbClr val="007569"/>
                </a:solidFill>
                <a:latin typeface="Calibri"/>
                <a:cs typeface="Calibri"/>
              </a:rPr>
              <a:t>DE</a:t>
            </a:r>
            <a:r>
              <a:rPr lang="fr-CA" sz="2400" b="1" spc="170" noProof="0" dirty="0">
                <a:solidFill>
                  <a:srgbClr val="007569"/>
                </a:solidFill>
                <a:latin typeface="Calibri"/>
                <a:cs typeface="Calibri"/>
              </a:rPr>
              <a:t> </a:t>
            </a:r>
            <a:r>
              <a:rPr lang="fr-CA" sz="2400" b="1" noProof="0" dirty="0">
                <a:solidFill>
                  <a:srgbClr val="007569"/>
                </a:solidFill>
                <a:latin typeface="Calibri"/>
                <a:cs typeface="Calibri"/>
              </a:rPr>
              <a:t>RÔLE</a:t>
            </a:r>
            <a:r>
              <a:rPr lang="fr-CA" sz="2400" b="1" spc="175" noProof="0" dirty="0">
                <a:solidFill>
                  <a:srgbClr val="007569"/>
                </a:solidFill>
                <a:latin typeface="Calibri"/>
                <a:cs typeface="Calibri"/>
              </a:rPr>
              <a:t> </a:t>
            </a:r>
            <a:r>
              <a:rPr lang="fr-CA" sz="2400" b="1" noProof="0" dirty="0">
                <a:solidFill>
                  <a:srgbClr val="007569"/>
                </a:solidFill>
                <a:latin typeface="Calibri"/>
                <a:cs typeface="Calibri"/>
              </a:rPr>
              <a:t>ENTRE</a:t>
            </a:r>
            <a:r>
              <a:rPr lang="fr-CA" sz="2400" b="1" spc="170" noProof="0" dirty="0">
                <a:solidFill>
                  <a:srgbClr val="007569"/>
                </a:solidFill>
                <a:latin typeface="Calibri"/>
                <a:cs typeface="Calibri"/>
              </a:rPr>
              <a:t> </a:t>
            </a:r>
            <a:r>
              <a:rPr lang="fr-CA" sz="2400" b="1" spc="-10" noProof="0" dirty="0">
                <a:solidFill>
                  <a:srgbClr val="007569"/>
                </a:solidFill>
                <a:latin typeface="Calibri"/>
                <a:cs typeface="Calibri"/>
              </a:rPr>
              <a:t>COLLÈGUES</a:t>
            </a:r>
            <a:endParaRPr lang="fr-CA" sz="2400" noProof="0" dirty="0">
              <a:latin typeface="Calibri"/>
              <a:cs typeface="Calibri"/>
            </a:endParaRPr>
          </a:p>
          <a:p>
            <a:pPr>
              <a:lnSpc>
                <a:spcPct val="100000"/>
              </a:lnSpc>
              <a:spcBef>
                <a:spcPts val="445"/>
              </a:spcBef>
            </a:pPr>
            <a:endParaRPr lang="fr-CA" sz="2400" noProof="0" dirty="0">
              <a:latin typeface="Calibri"/>
              <a:cs typeface="Calibri"/>
            </a:endParaRPr>
          </a:p>
        </p:txBody>
      </p:sp>
      <p:graphicFrame>
        <p:nvGraphicFramePr>
          <p:cNvPr id="49" name="object 49"/>
          <p:cNvGraphicFramePr>
            <a:graphicFrameLocks noGrp="1"/>
          </p:cNvGraphicFramePr>
          <p:nvPr>
            <p:extLst>
              <p:ext uri="{D42A27DB-BD31-4B8C-83A1-F6EECF244321}">
                <p14:modId xmlns:p14="http://schemas.microsoft.com/office/powerpoint/2010/main" val="4142642593"/>
              </p:ext>
            </p:extLst>
          </p:nvPr>
        </p:nvGraphicFramePr>
        <p:xfrm>
          <a:off x="1929215" y="2521788"/>
          <a:ext cx="5208057" cy="4667712"/>
        </p:xfrm>
        <a:graphic>
          <a:graphicData uri="http://schemas.openxmlformats.org/drawingml/2006/table">
            <a:tbl>
              <a:tblPr firstRow="1" bandRow="1">
                <a:tableStyleId>{2D5ABB26-0587-4C30-8999-92F81FD0307C}</a:tableStyleId>
              </a:tblPr>
              <a:tblGrid>
                <a:gridCol w="5208057">
                  <a:extLst>
                    <a:ext uri="{9D8B030D-6E8A-4147-A177-3AD203B41FA5}">
                      <a16:colId xmlns:a16="http://schemas.microsoft.com/office/drawing/2014/main" val="20000"/>
                    </a:ext>
                  </a:extLst>
                </a:gridCol>
              </a:tblGrid>
              <a:tr h="873264">
                <a:tc>
                  <a:txBody>
                    <a:bodyPr/>
                    <a:lstStyle/>
                    <a:p>
                      <a:pPr algn="ctr">
                        <a:lnSpc>
                          <a:spcPct val="100000"/>
                        </a:lnSpc>
                        <a:spcBef>
                          <a:spcPts val="600"/>
                        </a:spcBef>
                      </a:pPr>
                      <a:r>
                        <a:rPr lang="fr-CA" sz="1800" b="1" noProof="0" dirty="0">
                          <a:solidFill>
                            <a:srgbClr val="007569"/>
                          </a:solidFill>
                          <a:latin typeface="Calibri"/>
                          <a:cs typeface="Calibri"/>
                        </a:rPr>
                        <a:t>VERSION</a:t>
                      </a:r>
                      <a:r>
                        <a:rPr lang="fr-CA" sz="1800" b="1" spc="285" noProof="0" dirty="0">
                          <a:solidFill>
                            <a:srgbClr val="007569"/>
                          </a:solidFill>
                          <a:latin typeface="Calibri"/>
                          <a:cs typeface="Calibri"/>
                        </a:rPr>
                        <a:t> </a:t>
                      </a:r>
                      <a:r>
                        <a:rPr lang="fr-CA" sz="1800" b="1" spc="-50" noProof="0" dirty="0">
                          <a:solidFill>
                            <a:srgbClr val="007569"/>
                          </a:solidFill>
                          <a:latin typeface="Calibri"/>
                          <a:cs typeface="Calibri"/>
                        </a:rPr>
                        <a:t>A</a:t>
                      </a:r>
                      <a:endParaRPr lang="fr-CA" sz="1800" noProof="0" dirty="0">
                        <a:latin typeface="Calibri"/>
                        <a:cs typeface="Calibri"/>
                      </a:endParaRPr>
                    </a:p>
                    <a:p>
                      <a:pPr marL="4445" algn="ctr">
                        <a:lnSpc>
                          <a:spcPct val="100000"/>
                        </a:lnSpc>
                        <a:spcBef>
                          <a:spcPts val="860"/>
                        </a:spcBef>
                      </a:pPr>
                      <a:r>
                        <a:rPr lang="fr-CA" sz="1800" b="0" noProof="0" dirty="0">
                          <a:solidFill>
                            <a:srgbClr val="007569"/>
                          </a:solidFill>
                          <a:latin typeface="Calibri"/>
                          <a:cs typeface="Calibri"/>
                        </a:rPr>
                        <a:t>NOUVELLE</a:t>
                      </a:r>
                      <a:r>
                        <a:rPr lang="fr-CA" sz="1800" b="0" spc="125" noProof="0" dirty="0">
                          <a:solidFill>
                            <a:srgbClr val="007569"/>
                          </a:solidFill>
                          <a:latin typeface="Calibri"/>
                          <a:cs typeface="Calibri"/>
                        </a:rPr>
                        <a:t> </a:t>
                      </a:r>
                      <a:r>
                        <a:rPr lang="fr-CA" sz="1800" b="0" noProof="0" dirty="0">
                          <a:solidFill>
                            <a:srgbClr val="007569"/>
                          </a:solidFill>
                          <a:latin typeface="Calibri"/>
                          <a:cs typeface="Calibri"/>
                        </a:rPr>
                        <a:t>EMPLOYÉE</a:t>
                      </a:r>
                      <a:r>
                        <a:rPr lang="fr-CA" sz="1800" b="0" spc="140" noProof="0" dirty="0">
                          <a:solidFill>
                            <a:srgbClr val="007569"/>
                          </a:solidFill>
                          <a:latin typeface="Calibri"/>
                          <a:cs typeface="Calibri"/>
                        </a:rPr>
                        <a:t> </a:t>
                      </a:r>
                      <a:r>
                        <a:rPr lang="fr-CA" sz="1800" b="0" noProof="0" dirty="0">
                          <a:solidFill>
                            <a:srgbClr val="007569"/>
                          </a:solidFill>
                          <a:latin typeface="Calibri"/>
                          <a:cs typeface="Calibri"/>
                        </a:rPr>
                        <a:t>OU</a:t>
                      </a:r>
                      <a:r>
                        <a:rPr lang="fr-CA" sz="1800" b="0" spc="135" noProof="0" dirty="0">
                          <a:solidFill>
                            <a:srgbClr val="007569"/>
                          </a:solidFill>
                          <a:latin typeface="Calibri"/>
                          <a:cs typeface="Calibri"/>
                        </a:rPr>
                        <a:t> </a:t>
                      </a:r>
                      <a:r>
                        <a:rPr lang="fr-CA" sz="1800" b="0" noProof="0" dirty="0">
                          <a:solidFill>
                            <a:srgbClr val="007569"/>
                          </a:solidFill>
                          <a:latin typeface="Calibri"/>
                          <a:cs typeface="Calibri"/>
                        </a:rPr>
                        <a:t>NOUVEL</a:t>
                      </a:r>
                      <a:r>
                        <a:rPr lang="fr-CA" sz="1800" b="0" spc="140" noProof="0" dirty="0">
                          <a:solidFill>
                            <a:srgbClr val="007569"/>
                          </a:solidFill>
                          <a:latin typeface="Calibri"/>
                          <a:cs typeface="Calibri"/>
                        </a:rPr>
                        <a:t> </a:t>
                      </a:r>
                      <a:r>
                        <a:rPr lang="fr-CA" sz="1800" b="0" spc="-10" noProof="0" dirty="0">
                          <a:solidFill>
                            <a:srgbClr val="007569"/>
                          </a:solidFill>
                          <a:latin typeface="Calibri"/>
                          <a:cs typeface="Calibri"/>
                        </a:rPr>
                        <a:t>EMPLOYÉ</a:t>
                      </a:r>
                      <a:r>
                        <a:rPr lang="fr-CA" sz="1800" b="0" spc="0" noProof="0" dirty="0">
                          <a:solidFill>
                            <a:schemeClr val="tx1"/>
                          </a:solidFill>
                          <a:latin typeface="Calibri"/>
                          <a:cs typeface="Calibri"/>
                        </a:rPr>
                        <a:t> </a:t>
                      </a:r>
                      <a:endParaRPr lang="fr-CA" sz="1800" b="0" noProof="0" dirty="0">
                        <a:latin typeface="Calibri"/>
                        <a:cs typeface="Calibri"/>
                      </a:endParaRPr>
                    </a:p>
                  </a:txBody>
                  <a:tcPr marL="0" marR="0" marT="7620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solidFill>
                      <a:srgbClr val="F4F2ED"/>
                    </a:solidFill>
                  </a:tcPr>
                </a:tc>
                <a:extLst>
                  <a:ext uri="{0D108BD9-81ED-4DB2-BD59-A6C34878D82A}">
                    <a16:rowId xmlns:a16="http://schemas.microsoft.com/office/drawing/2014/main" val="10000"/>
                  </a:ext>
                </a:extLst>
              </a:tr>
              <a:tr h="3794448">
                <a:tc>
                  <a:txBody>
                    <a:bodyPr/>
                    <a:lstStyle/>
                    <a:p>
                      <a:pPr marL="228600" indent="0">
                        <a:lnSpc>
                          <a:spcPct val="100000"/>
                        </a:lnSpc>
                        <a:buClr>
                          <a:srgbClr val="5FA056"/>
                        </a:buClr>
                        <a:buFont typeface="+mj-lt"/>
                        <a:buNone/>
                        <a:tabLst>
                          <a:tab pos="385445" algn="l"/>
                        </a:tabLst>
                      </a:pPr>
                      <a:endParaRPr lang="fr-CA" sz="1800" noProof="0" dirty="0">
                        <a:solidFill>
                          <a:schemeClr val="tx1"/>
                        </a:solidFill>
                        <a:latin typeface="Times New Roman"/>
                        <a:cs typeface="Times New Roman"/>
                      </a:endParaRPr>
                    </a:p>
                    <a:p>
                      <a:pPr marL="228600" indent="0">
                        <a:lnSpc>
                          <a:spcPct val="100000"/>
                        </a:lnSpc>
                        <a:spcBef>
                          <a:spcPts val="0"/>
                        </a:spcBef>
                        <a:spcAft>
                          <a:spcPts val="600"/>
                        </a:spcAft>
                        <a:buClr>
                          <a:srgbClr val="5FA056"/>
                        </a:buClr>
                        <a:buFont typeface="+mj-lt"/>
                        <a:buNone/>
                        <a:tabLst>
                          <a:tab pos="385445" algn="l"/>
                        </a:tabLst>
                      </a:pPr>
                      <a:r>
                        <a:rPr lang="fr-CA" sz="1800" noProof="0" dirty="0">
                          <a:solidFill>
                            <a:schemeClr val="tx1"/>
                          </a:solidFill>
                          <a:latin typeface="+mj-lt"/>
                          <a:cs typeface="Times New Roman"/>
                        </a:rPr>
                        <a:t>Sur la fiche A, vous trouverez une description assez générale des tâches et responsabilités.</a:t>
                      </a:r>
                      <a:endParaRPr lang="fr-CA" sz="1800" noProof="0" dirty="0">
                        <a:solidFill>
                          <a:srgbClr val="231F20"/>
                        </a:solidFill>
                        <a:latin typeface="+mj-lt"/>
                        <a:cs typeface="Calibri"/>
                      </a:endParaRPr>
                    </a:p>
                    <a:p>
                      <a:pPr marL="571500" indent="-342900">
                        <a:lnSpc>
                          <a:spcPct val="100000"/>
                        </a:lnSpc>
                        <a:spcBef>
                          <a:spcPts val="0"/>
                        </a:spcBef>
                        <a:spcAft>
                          <a:spcPts val="600"/>
                        </a:spcAft>
                        <a:buClr>
                          <a:srgbClr val="5FA056"/>
                        </a:buClr>
                        <a:buFont typeface="+mj-lt"/>
                        <a:buAutoNum type="arabicPeriod"/>
                        <a:tabLst>
                          <a:tab pos="385445" algn="l"/>
                        </a:tabLst>
                      </a:pPr>
                      <a:r>
                        <a:rPr lang="fr-CA" sz="1800" noProof="0" dirty="0">
                          <a:solidFill>
                            <a:srgbClr val="231F20"/>
                          </a:solidFill>
                          <a:latin typeface="+mj-lt"/>
                          <a:cs typeface="Calibri"/>
                        </a:rPr>
                        <a:t>Lisez</a:t>
                      </a:r>
                      <a:r>
                        <a:rPr lang="fr-CA" sz="1800" spc="-20" noProof="0" dirty="0">
                          <a:solidFill>
                            <a:srgbClr val="231F20"/>
                          </a:solidFill>
                          <a:latin typeface="+mj-lt"/>
                          <a:cs typeface="Calibri"/>
                        </a:rPr>
                        <a:t> </a:t>
                      </a:r>
                      <a:r>
                        <a:rPr lang="fr-CA" sz="1800" noProof="0" dirty="0">
                          <a:solidFill>
                            <a:srgbClr val="231F20"/>
                          </a:solidFill>
                          <a:latin typeface="+mj-lt"/>
                          <a:cs typeface="Calibri"/>
                        </a:rPr>
                        <a:t>la</a:t>
                      </a:r>
                      <a:r>
                        <a:rPr lang="fr-CA" sz="1800" spc="-15" noProof="0" dirty="0">
                          <a:solidFill>
                            <a:srgbClr val="231F20"/>
                          </a:solidFill>
                          <a:latin typeface="+mj-lt"/>
                          <a:cs typeface="Calibri"/>
                        </a:rPr>
                        <a:t> </a:t>
                      </a:r>
                      <a:r>
                        <a:rPr lang="fr-CA" sz="1800" spc="-10" noProof="0" dirty="0">
                          <a:solidFill>
                            <a:srgbClr val="231F20"/>
                          </a:solidFill>
                          <a:latin typeface="+mj-lt"/>
                          <a:cs typeface="Calibri"/>
                        </a:rPr>
                        <a:t>description.</a:t>
                      </a:r>
                      <a:endParaRPr lang="fr-CA" sz="1800" noProof="0" dirty="0">
                        <a:latin typeface="+mj-lt"/>
                        <a:cs typeface="Calibri"/>
                      </a:endParaRPr>
                    </a:p>
                    <a:p>
                      <a:pPr marL="570865" marR="287020" indent="-342900">
                        <a:lnSpc>
                          <a:spcPct val="100000"/>
                        </a:lnSpc>
                        <a:spcBef>
                          <a:spcPts val="0"/>
                        </a:spcBef>
                        <a:spcAft>
                          <a:spcPts val="600"/>
                        </a:spcAft>
                        <a:buClr>
                          <a:srgbClr val="5FA056"/>
                        </a:buClr>
                        <a:buFont typeface="+mj-lt"/>
                        <a:buAutoNum type="arabicPeriod"/>
                        <a:tabLst>
                          <a:tab pos="391795" algn="l"/>
                        </a:tabLst>
                      </a:pPr>
                      <a:r>
                        <a:rPr lang="fr-CA" sz="1800" noProof="0" dirty="0">
                          <a:solidFill>
                            <a:srgbClr val="231F20"/>
                          </a:solidFill>
                          <a:latin typeface="+mj-lt"/>
                          <a:cs typeface="Calibri"/>
                        </a:rPr>
                        <a:t>Pour</a:t>
                      </a:r>
                      <a:r>
                        <a:rPr lang="fr-CA" sz="1800" spc="-20" noProof="0" dirty="0">
                          <a:solidFill>
                            <a:srgbClr val="231F20"/>
                          </a:solidFill>
                          <a:latin typeface="+mj-lt"/>
                          <a:cs typeface="Calibri"/>
                        </a:rPr>
                        <a:t> </a:t>
                      </a:r>
                      <a:r>
                        <a:rPr lang="fr-CA" sz="1800" noProof="0" dirty="0">
                          <a:solidFill>
                            <a:srgbClr val="231F20"/>
                          </a:solidFill>
                          <a:latin typeface="+mj-lt"/>
                          <a:cs typeface="Calibri"/>
                        </a:rPr>
                        <a:t>chaque</a:t>
                      </a:r>
                      <a:r>
                        <a:rPr lang="fr-CA" sz="1800" spc="-20" noProof="0" dirty="0">
                          <a:solidFill>
                            <a:srgbClr val="231F20"/>
                          </a:solidFill>
                          <a:latin typeface="+mj-lt"/>
                          <a:cs typeface="Calibri"/>
                        </a:rPr>
                        <a:t> </a:t>
                      </a:r>
                      <a:r>
                        <a:rPr lang="fr-CA" sz="1800" noProof="0" dirty="0">
                          <a:solidFill>
                            <a:srgbClr val="231F20"/>
                          </a:solidFill>
                          <a:latin typeface="+mj-lt"/>
                          <a:cs typeface="Calibri"/>
                        </a:rPr>
                        <a:t>responsabilité</a:t>
                      </a:r>
                      <a:r>
                        <a:rPr lang="fr-CA" sz="1800" spc="-20" noProof="0" dirty="0">
                          <a:solidFill>
                            <a:srgbClr val="231F20"/>
                          </a:solidFill>
                          <a:latin typeface="+mj-lt"/>
                          <a:cs typeface="Calibri"/>
                        </a:rPr>
                        <a:t> </a:t>
                      </a:r>
                      <a:r>
                        <a:rPr lang="fr-CA" sz="1800" spc="-10" noProof="0" dirty="0">
                          <a:solidFill>
                            <a:srgbClr val="231F20"/>
                          </a:solidFill>
                          <a:latin typeface="+mj-lt"/>
                          <a:cs typeface="Calibri"/>
                        </a:rPr>
                        <a:t>mentionnée, posez une question </a:t>
                      </a:r>
                      <a:r>
                        <a:rPr lang="fr-CA" sz="1800" noProof="0" dirty="0">
                          <a:solidFill>
                            <a:srgbClr val="231F20"/>
                          </a:solidFill>
                          <a:latin typeface="+mj-lt"/>
                          <a:cs typeface="Calibri"/>
                        </a:rPr>
                        <a:t>à</a:t>
                      </a:r>
                      <a:r>
                        <a:rPr lang="fr-CA" sz="1800" spc="-30" noProof="0" dirty="0">
                          <a:solidFill>
                            <a:srgbClr val="231F20"/>
                          </a:solidFill>
                          <a:latin typeface="+mj-lt"/>
                          <a:cs typeface="Calibri"/>
                        </a:rPr>
                        <a:t> </a:t>
                      </a:r>
                      <a:r>
                        <a:rPr lang="fr-CA" sz="1800" noProof="0" dirty="0">
                          <a:solidFill>
                            <a:srgbClr val="231F20"/>
                          </a:solidFill>
                          <a:latin typeface="+mj-lt"/>
                          <a:cs typeface="Calibri"/>
                        </a:rPr>
                        <a:t>votre</a:t>
                      </a:r>
                      <a:r>
                        <a:rPr lang="fr-CA" sz="1800" spc="-25" noProof="0" dirty="0">
                          <a:solidFill>
                            <a:srgbClr val="231F20"/>
                          </a:solidFill>
                          <a:latin typeface="+mj-lt"/>
                          <a:cs typeface="Calibri"/>
                        </a:rPr>
                        <a:t> </a:t>
                      </a:r>
                      <a:r>
                        <a:rPr lang="fr-CA" sz="1800" noProof="0" dirty="0">
                          <a:solidFill>
                            <a:srgbClr val="231F20"/>
                          </a:solidFill>
                          <a:latin typeface="+mj-lt"/>
                          <a:cs typeface="Calibri"/>
                        </a:rPr>
                        <a:t>collègue</a:t>
                      </a:r>
                      <a:r>
                        <a:rPr lang="fr-CA" sz="1800" spc="-20" noProof="0" dirty="0">
                          <a:solidFill>
                            <a:srgbClr val="231F20"/>
                          </a:solidFill>
                          <a:latin typeface="+mj-lt"/>
                          <a:cs typeface="Calibri"/>
                        </a:rPr>
                        <a:t> </a:t>
                      </a:r>
                      <a:r>
                        <a:rPr lang="fr-CA" sz="1800" noProof="0" dirty="0">
                          <a:solidFill>
                            <a:srgbClr val="231F20"/>
                          </a:solidFill>
                          <a:latin typeface="+mj-lt"/>
                          <a:cs typeface="Calibri"/>
                        </a:rPr>
                        <a:t>pour</a:t>
                      </a:r>
                      <a:r>
                        <a:rPr lang="fr-CA" sz="1800" spc="-25" noProof="0" dirty="0">
                          <a:solidFill>
                            <a:srgbClr val="231F20"/>
                          </a:solidFill>
                          <a:latin typeface="+mj-lt"/>
                          <a:cs typeface="Calibri"/>
                        </a:rPr>
                        <a:t> </a:t>
                      </a:r>
                      <a:r>
                        <a:rPr lang="fr-CA" sz="1800" spc="-10" noProof="0" dirty="0">
                          <a:solidFill>
                            <a:srgbClr val="231F20"/>
                          </a:solidFill>
                          <a:latin typeface="+mj-lt"/>
                          <a:cs typeface="Calibri"/>
                        </a:rPr>
                        <a:t>qu’elle</a:t>
                      </a:r>
                      <a:r>
                        <a:rPr lang="fr-CA" sz="1800" spc="-20" noProof="0" dirty="0">
                          <a:solidFill>
                            <a:srgbClr val="231F20"/>
                          </a:solidFill>
                          <a:latin typeface="+mj-lt"/>
                          <a:cs typeface="Calibri"/>
                        </a:rPr>
                        <a:t> </a:t>
                      </a:r>
                      <a:r>
                        <a:rPr lang="fr-CA" sz="1800" noProof="0" dirty="0">
                          <a:solidFill>
                            <a:srgbClr val="231F20"/>
                          </a:solidFill>
                          <a:latin typeface="+mj-lt"/>
                          <a:cs typeface="Calibri"/>
                        </a:rPr>
                        <a:t>ou</a:t>
                      </a:r>
                      <a:r>
                        <a:rPr lang="fr-CA" sz="1800" spc="-30" noProof="0" dirty="0">
                          <a:solidFill>
                            <a:srgbClr val="231F20"/>
                          </a:solidFill>
                          <a:latin typeface="+mj-lt"/>
                          <a:cs typeface="Calibri"/>
                        </a:rPr>
                        <a:t> </a:t>
                      </a:r>
                      <a:r>
                        <a:rPr lang="fr-CA" sz="1800" noProof="0" dirty="0">
                          <a:solidFill>
                            <a:srgbClr val="231F20"/>
                          </a:solidFill>
                          <a:latin typeface="+mj-lt"/>
                          <a:cs typeface="Calibri"/>
                        </a:rPr>
                        <a:t>il</a:t>
                      </a:r>
                      <a:r>
                        <a:rPr lang="fr-CA" sz="1800" spc="-25" noProof="0" dirty="0">
                          <a:solidFill>
                            <a:srgbClr val="231F20"/>
                          </a:solidFill>
                          <a:latin typeface="+mj-lt"/>
                          <a:cs typeface="Calibri"/>
                        </a:rPr>
                        <a:t> </a:t>
                      </a:r>
                      <a:r>
                        <a:rPr lang="fr-CA" sz="1800" noProof="0" dirty="0">
                          <a:solidFill>
                            <a:srgbClr val="231F20"/>
                          </a:solidFill>
                          <a:latin typeface="+mj-lt"/>
                          <a:cs typeface="Calibri"/>
                        </a:rPr>
                        <a:t>vous</a:t>
                      </a:r>
                      <a:r>
                        <a:rPr lang="fr-CA" sz="1800" spc="-30" noProof="0" dirty="0">
                          <a:solidFill>
                            <a:srgbClr val="231F20"/>
                          </a:solidFill>
                          <a:latin typeface="+mj-lt"/>
                          <a:cs typeface="Calibri"/>
                        </a:rPr>
                        <a:t> </a:t>
                      </a:r>
                      <a:r>
                        <a:rPr lang="fr-CA" sz="1800" spc="-10" noProof="0" dirty="0">
                          <a:solidFill>
                            <a:srgbClr val="231F20"/>
                          </a:solidFill>
                          <a:latin typeface="+mj-lt"/>
                          <a:cs typeface="Calibri"/>
                        </a:rPr>
                        <a:t>donne </a:t>
                      </a:r>
                      <a:r>
                        <a:rPr lang="fr-CA" sz="1800" noProof="0" dirty="0">
                          <a:solidFill>
                            <a:srgbClr val="231F20"/>
                          </a:solidFill>
                          <a:latin typeface="+mj-lt"/>
                          <a:cs typeface="Calibri"/>
                        </a:rPr>
                        <a:t>les</a:t>
                      </a:r>
                      <a:r>
                        <a:rPr lang="fr-CA" sz="1800" spc="-5" noProof="0" dirty="0">
                          <a:solidFill>
                            <a:srgbClr val="231F20"/>
                          </a:solidFill>
                          <a:latin typeface="+mj-lt"/>
                          <a:cs typeface="Calibri"/>
                        </a:rPr>
                        <a:t> </a:t>
                      </a:r>
                      <a:r>
                        <a:rPr lang="fr-CA" sz="1800" spc="-10" noProof="0" dirty="0">
                          <a:solidFill>
                            <a:srgbClr val="231F20"/>
                          </a:solidFill>
                          <a:latin typeface="+mj-lt"/>
                          <a:cs typeface="Calibri"/>
                        </a:rPr>
                        <a:t>clarifications</a:t>
                      </a:r>
                      <a:r>
                        <a:rPr lang="fr-CA" sz="1800" noProof="0" dirty="0">
                          <a:solidFill>
                            <a:srgbClr val="231F20"/>
                          </a:solidFill>
                          <a:latin typeface="+mj-lt"/>
                          <a:cs typeface="Calibri"/>
                        </a:rPr>
                        <a:t> </a:t>
                      </a:r>
                      <a:r>
                        <a:rPr lang="fr-CA" sz="1800" spc="-10" noProof="0" dirty="0">
                          <a:solidFill>
                            <a:srgbClr val="231F20"/>
                          </a:solidFill>
                          <a:latin typeface="+mj-lt"/>
                          <a:cs typeface="Calibri"/>
                        </a:rPr>
                        <a:t>nécessaires.</a:t>
                      </a:r>
                      <a:endParaRPr lang="fr-CA" sz="1800" noProof="0" dirty="0">
                        <a:latin typeface="+mj-lt"/>
                        <a:cs typeface="Calibri"/>
                      </a:endParaRPr>
                    </a:p>
                    <a:p>
                      <a:pPr marL="571500" indent="-342900">
                        <a:lnSpc>
                          <a:spcPct val="100000"/>
                        </a:lnSpc>
                        <a:spcBef>
                          <a:spcPts val="0"/>
                        </a:spcBef>
                        <a:spcAft>
                          <a:spcPts val="600"/>
                        </a:spcAft>
                        <a:buClr>
                          <a:srgbClr val="5FA056"/>
                        </a:buClr>
                        <a:buFont typeface="+mj-lt"/>
                        <a:buAutoNum type="arabicPeriod"/>
                        <a:tabLst>
                          <a:tab pos="374015" algn="l"/>
                        </a:tabLst>
                      </a:pPr>
                      <a:r>
                        <a:rPr lang="fr-CA" sz="1800" spc="-10" noProof="0" dirty="0">
                          <a:solidFill>
                            <a:srgbClr val="231F20"/>
                          </a:solidFill>
                          <a:latin typeface="+mj-lt"/>
                          <a:cs typeface="Calibri"/>
                        </a:rPr>
                        <a:t>Reformulez</a:t>
                      </a:r>
                      <a:r>
                        <a:rPr lang="fr-CA" sz="1800" spc="-20" noProof="0" dirty="0">
                          <a:solidFill>
                            <a:srgbClr val="231F20"/>
                          </a:solidFill>
                          <a:latin typeface="+mj-lt"/>
                          <a:cs typeface="Calibri"/>
                        </a:rPr>
                        <a:t> </a:t>
                      </a:r>
                      <a:r>
                        <a:rPr lang="fr-CA" sz="1800" noProof="0" dirty="0">
                          <a:solidFill>
                            <a:srgbClr val="231F20"/>
                          </a:solidFill>
                          <a:latin typeface="+mj-lt"/>
                          <a:cs typeface="Calibri"/>
                        </a:rPr>
                        <a:t>les</a:t>
                      </a:r>
                      <a:r>
                        <a:rPr lang="fr-CA" sz="1800" spc="-15" noProof="0" dirty="0">
                          <a:solidFill>
                            <a:srgbClr val="231F20"/>
                          </a:solidFill>
                          <a:latin typeface="+mj-lt"/>
                          <a:cs typeface="Calibri"/>
                        </a:rPr>
                        <a:t> </a:t>
                      </a:r>
                      <a:r>
                        <a:rPr lang="fr-CA" sz="1800" noProof="0" dirty="0">
                          <a:solidFill>
                            <a:srgbClr val="231F20"/>
                          </a:solidFill>
                          <a:latin typeface="+mj-lt"/>
                          <a:cs typeface="Calibri"/>
                        </a:rPr>
                        <a:t>propos</a:t>
                      </a:r>
                      <a:r>
                        <a:rPr lang="fr-CA" sz="1800" spc="-15" noProof="0" dirty="0">
                          <a:solidFill>
                            <a:srgbClr val="231F20"/>
                          </a:solidFill>
                          <a:latin typeface="+mj-lt"/>
                          <a:cs typeface="Calibri"/>
                        </a:rPr>
                        <a:t> </a:t>
                      </a:r>
                      <a:r>
                        <a:rPr lang="fr-CA" sz="1800" noProof="0" dirty="0">
                          <a:solidFill>
                            <a:srgbClr val="231F20"/>
                          </a:solidFill>
                          <a:latin typeface="+mj-lt"/>
                          <a:cs typeface="Calibri"/>
                        </a:rPr>
                        <a:t>de</a:t>
                      </a:r>
                      <a:r>
                        <a:rPr lang="fr-CA" sz="1800" spc="-10" noProof="0" dirty="0">
                          <a:solidFill>
                            <a:srgbClr val="231F20"/>
                          </a:solidFill>
                          <a:latin typeface="+mj-lt"/>
                          <a:cs typeface="Calibri"/>
                        </a:rPr>
                        <a:t> </a:t>
                      </a:r>
                      <a:r>
                        <a:rPr lang="fr-CA" sz="1800" noProof="0" dirty="0">
                          <a:solidFill>
                            <a:srgbClr val="231F20"/>
                          </a:solidFill>
                          <a:latin typeface="+mj-lt"/>
                          <a:cs typeface="Calibri"/>
                        </a:rPr>
                        <a:t>la</a:t>
                      </a:r>
                      <a:r>
                        <a:rPr lang="fr-CA" sz="1800" spc="-15" noProof="0" dirty="0">
                          <a:solidFill>
                            <a:srgbClr val="231F20"/>
                          </a:solidFill>
                          <a:latin typeface="+mj-lt"/>
                          <a:cs typeface="Calibri"/>
                        </a:rPr>
                        <a:t> </a:t>
                      </a:r>
                      <a:r>
                        <a:rPr lang="fr-CA" sz="1800" noProof="0" dirty="0">
                          <a:solidFill>
                            <a:srgbClr val="231F20"/>
                          </a:solidFill>
                          <a:latin typeface="+mj-lt"/>
                          <a:cs typeface="Calibri"/>
                        </a:rPr>
                        <a:t>ou</a:t>
                      </a:r>
                      <a:r>
                        <a:rPr lang="fr-CA" sz="1800" spc="-15" noProof="0" dirty="0">
                          <a:solidFill>
                            <a:srgbClr val="231F20"/>
                          </a:solidFill>
                          <a:latin typeface="+mj-lt"/>
                          <a:cs typeface="Calibri"/>
                        </a:rPr>
                        <a:t> </a:t>
                      </a:r>
                      <a:r>
                        <a:rPr lang="fr-CA" sz="1800" noProof="0" dirty="0">
                          <a:solidFill>
                            <a:srgbClr val="231F20"/>
                          </a:solidFill>
                          <a:latin typeface="+mj-lt"/>
                          <a:cs typeface="Calibri"/>
                        </a:rPr>
                        <a:t>du</a:t>
                      </a:r>
                      <a:r>
                        <a:rPr lang="fr-CA" sz="1800" spc="-15" noProof="0" dirty="0">
                          <a:solidFill>
                            <a:srgbClr val="231F20"/>
                          </a:solidFill>
                          <a:latin typeface="+mj-lt"/>
                          <a:cs typeface="Calibri"/>
                        </a:rPr>
                        <a:t> </a:t>
                      </a:r>
                      <a:r>
                        <a:rPr lang="fr-CA" sz="1800" spc="-10" noProof="0" dirty="0">
                          <a:solidFill>
                            <a:srgbClr val="231F20"/>
                          </a:solidFill>
                          <a:latin typeface="+mj-lt"/>
                          <a:cs typeface="Calibri"/>
                        </a:rPr>
                        <a:t>collègue</a:t>
                      </a:r>
                      <a:r>
                        <a:rPr lang="fr-CA" sz="1800" spc="-10" noProof="0" dirty="0">
                          <a:solidFill>
                            <a:schemeClr val="tx1"/>
                          </a:solidFill>
                          <a:latin typeface="+mj-lt"/>
                          <a:cs typeface="Calibri"/>
                        </a:rPr>
                        <a:t> </a:t>
                      </a:r>
                      <a:r>
                        <a:rPr lang="fr-CA" sz="1800" noProof="0" dirty="0">
                          <a:solidFill>
                            <a:srgbClr val="231F20"/>
                          </a:solidFill>
                          <a:latin typeface="+mj-lt"/>
                          <a:cs typeface="Calibri"/>
                        </a:rPr>
                        <a:t>pour</a:t>
                      </a:r>
                      <a:r>
                        <a:rPr lang="fr-CA" sz="1800" spc="-15" noProof="0" dirty="0">
                          <a:solidFill>
                            <a:srgbClr val="231F20"/>
                          </a:solidFill>
                          <a:latin typeface="+mj-lt"/>
                          <a:cs typeface="Calibri"/>
                        </a:rPr>
                        <a:t> </a:t>
                      </a:r>
                      <a:r>
                        <a:rPr lang="fr-CA" sz="1800" noProof="0" dirty="0">
                          <a:solidFill>
                            <a:srgbClr val="231F20"/>
                          </a:solidFill>
                          <a:latin typeface="+mj-lt"/>
                          <a:cs typeface="Calibri"/>
                        </a:rPr>
                        <a:t>vous</a:t>
                      </a:r>
                      <a:r>
                        <a:rPr lang="fr-CA" sz="1800" spc="-20" noProof="0" dirty="0">
                          <a:solidFill>
                            <a:srgbClr val="231F20"/>
                          </a:solidFill>
                          <a:latin typeface="+mj-lt"/>
                          <a:cs typeface="Calibri"/>
                        </a:rPr>
                        <a:t> </a:t>
                      </a:r>
                      <a:r>
                        <a:rPr lang="fr-CA" sz="1800" noProof="0" dirty="0">
                          <a:solidFill>
                            <a:srgbClr val="231F20"/>
                          </a:solidFill>
                          <a:latin typeface="+mj-lt"/>
                          <a:cs typeface="Calibri"/>
                        </a:rPr>
                        <a:t>assurer</a:t>
                      </a:r>
                      <a:r>
                        <a:rPr lang="fr-CA" sz="1800" spc="-15" noProof="0" dirty="0">
                          <a:solidFill>
                            <a:srgbClr val="231F20"/>
                          </a:solidFill>
                          <a:latin typeface="+mj-lt"/>
                          <a:cs typeface="Calibri"/>
                        </a:rPr>
                        <a:t> </a:t>
                      </a:r>
                      <a:r>
                        <a:rPr lang="fr-CA" sz="1800" noProof="0" dirty="0">
                          <a:solidFill>
                            <a:srgbClr val="231F20"/>
                          </a:solidFill>
                          <a:latin typeface="+mj-lt"/>
                          <a:cs typeface="Calibri"/>
                        </a:rPr>
                        <a:t>de</a:t>
                      </a:r>
                      <a:r>
                        <a:rPr lang="fr-CA" sz="1800" spc="-15" noProof="0" dirty="0">
                          <a:solidFill>
                            <a:srgbClr val="231F20"/>
                          </a:solidFill>
                          <a:latin typeface="+mj-lt"/>
                          <a:cs typeface="Calibri"/>
                        </a:rPr>
                        <a:t> </a:t>
                      </a:r>
                      <a:r>
                        <a:rPr lang="fr-CA" sz="1800" noProof="0" dirty="0">
                          <a:solidFill>
                            <a:srgbClr val="231F20"/>
                          </a:solidFill>
                          <a:latin typeface="+mj-lt"/>
                          <a:cs typeface="Calibri"/>
                        </a:rPr>
                        <a:t>bien</a:t>
                      </a:r>
                      <a:r>
                        <a:rPr lang="fr-CA" sz="1800" spc="-20" noProof="0" dirty="0">
                          <a:solidFill>
                            <a:srgbClr val="231F20"/>
                          </a:solidFill>
                          <a:latin typeface="+mj-lt"/>
                          <a:cs typeface="Calibri"/>
                        </a:rPr>
                        <a:t> </a:t>
                      </a:r>
                      <a:r>
                        <a:rPr lang="fr-CA" sz="1800" spc="-10" noProof="0" dirty="0">
                          <a:solidFill>
                            <a:srgbClr val="231F20"/>
                          </a:solidFill>
                          <a:latin typeface="+mj-lt"/>
                          <a:cs typeface="Calibri"/>
                        </a:rPr>
                        <a:t>comprendre.</a:t>
                      </a:r>
                      <a:endParaRPr lang="fr-CA" sz="1800" noProof="0" dirty="0">
                        <a:latin typeface="+mj-lt"/>
                        <a:cs typeface="Calibri"/>
                      </a:endParaRPr>
                    </a:p>
                    <a:p>
                      <a:pPr marL="570865" marR="367030" indent="-342900">
                        <a:lnSpc>
                          <a:spcPct val="100000"/>
                        </a:lnSpc>
                        <a:spcBef>
                          <a:spcPts val="0"/>
                        </a:spcBef>
                        <a:spcAft>
                          <a:spcPts val="600"/>
                        </a:spcAft>
                        <a:buClr>
                          <a:srgbClr val="5FA056"/>
                        </a:buClr>
                        <a:buFont typeface="+mj-lt"/>
                        <a:buAutoNum type="arabicPeriod"/>
                        <a:tabLst>
                          <a:tab pos="391795" algn="l"/>
                        </a:tabLst>
                      </a:pPr>
                      <a:r>
                        <a:rPr lang="fr-CA" sz="1800" noProof="0" dirty="0">
                          <a:solidFill>
                            <a:srgbClr val="231F20"/>
                          </a:solidFill>
                          <a:latin typeface="+mj-lt"/>
                          <a:cs typeface="Calibri"/>
                        </a:rPr>
                        <a:t>Utilisez</a:t>
                      </a:r>
                      <a:r>
                        <a:rPr lang="fr-CA" sz="1800" spc="-10" noProof="0" dirty="0">
                          <a:solidFill>
                            <a:srgbClr val="231F20"/>
                          </a:solidFill>
                          <a:latin typeface="+mj-lt"/>
                          <a:cs typeface="Calibri"/>
                        </a:rPr>
                        <a:t> </a:t>
                      </a:r>
                      <a:r>
                        <a:rPr lang="fr-CA" sz="1800" noProof="0" dirty="0">
                          <a:solidFill>
                            <a:srgbClr val="231F20"/>
                          </a:solidFill>
                          <a:latin typeface="+mj-lt"/>
                          <a:cs typeface="Calibri"/>
                        </a:rPr>
                        <a:t>les</a:t>
                      </a:r>
                      <a:r>
                        <a:rPr lang="fr-CA" sz="1800" spc="-5" noProof="0" dirty="0">
                          <a:solidFill>
                            <a:srgbClr val="231F20"/>
                          </a:solidFill>
                          <a:latin typeface="+mj-lt"/>
                          <a:cs typeface="Calibri"/>
                        </a:rPr>
                        <a:t> </a:t>
                      </a:r>
                      <a:r>
                        <a:rPr lang="fr-CA" sz="1800" spc="-10" noProof="0" dirty="0">
                          <a:solidFill>
                            <a:srgbClr val="231F20"/>
                          </a:solidFill>
                          <a:latin typeface="+mj-lt"/>
                          <a:cs typeface="Calibri"/>
                        </a:rPr>
                        <a:t>connecteurs </a:t>
                      </a:r>
                      <a:r>
                        <a:rPr lang="fr-CA" sz="1800" noProof="0" dirty="0">
                          <a:solidFill>
                            <a:srgbClr val="231F20"/>
                          </a:solidFill>
                          <a:latin typeface="+mj-lt"/>
                          <a:cs typeface="Calibri"/>
                        </a:rPr>
                        <a:t>de </a:t>
                      </a:r>
                      <a:r>
                        <a:rPr lang="fr-CA" sz="1800" spc="-10" noProof="0" dirty="0">
                          <a:solidFill>
                            <a:srgbClr val="231F20"/>
                          </a:solidFill>
                          <a:latin typeface="+mj-lt"/>
                          <a:cs typeface="Calibri"/>
                        </a:rPr>
                        <a:t>reformulation </a:t>
                      </a:r>
                      <a:r>
                        <a:rPr lang="fr-CA" sz="1800" spc="-25" noProof="0" dirty="0">
                          <a:solidFill>
                            <a:srgbClr val="231F20"/>
                          </a:solidFill>
                          <a:latin typeface="+mj-lt"/>
                          <a:cs typeface="Calibri"/>
                        </a:rPr>
                        <a:t>vus </a:t>
                      </a:r>
                      <a:r>
                        <a:rPr lang="fr-CA" sz="1800" noProof="0" dirty="0">
                          <a:solidFill>
                            <a:srgbClr val="231F20"/>
                          </a:solidFill>
                          <a:latin typeface="+mj-lt"/>
                          <a:cs typeface="Calibri"/>
                        </a:rPr>
                        <a:t>en</a:t>
                      </a:r>
                      <a:r>
                        <a:rPr lang="fr-CA" sz="1800" spc="-20" noProof="0" dirty="0">
                          <a:solidFill>
                            <a:srgbClr val="231F20"/>
                          </a:solidFill>
                          <a:latin typeface="+mj-lt"/>
                          <a:cs typeface="Calibri"/>
                        </a:rPr>
                        <a:t> </a:t>
                      </a:r>
                      <a:r>
                        <a:rPr lang="fr-CA" sz="1800" spc="-10" noProof="0" dirty="0">
                          <a:solidFill>
                            <a:srgbClr val="231F20"/>
                          </a:solidFill>
                          <a:latin typeface="+mj-lt"/>
                          <a:cs typeface="Calibri"/>
                        </a:rPr>
                        <a:t>autoapprentissage.</a:t>
                      </a:r>
                      <a:endParaRPr lang="fr-CA" sz="1800" noProof="0" dirty="0">
                        <a:latin typeface="+mj-lt"/>
                        <a:cs typeface="Calibri"/>
                      </a:endParaRPr>
                    </a:p>
                  </a:txBody>
                  <a:tcPr marL="0" marR="0" marT="1524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extLst>
                  <a:ext uri="{0D108BD9-81ED-4DB2-BD59-A6C34878D82A}">
                    <a16:rowId xmlns:a16="http://schemas.microsoft.com/office/drawing/2014/main" val="10001"/>
                  </a:ext>
                </a:extLst>
              </a:tr>
            </a:tbl>
          </a:graphicData>
        </a:graphic>
      </p:graphicFrame>
      <p:graphicFrame>
        <p:nvGraphicFramePr>
          <p:cNvPr id="53" name="object 49">
            <a:extLst>
              <a:ext uri="{FF2B5EF4-FFF2-40B4-BE49-F238E27FC236}">
                <a16:creationId xmlns:a16="http://schemas.microsoft.com/office/drawing/2014/main" id="{BBCA66C7-1B3F-502D-F029-ADCE5E79C4ED}"/>
              </a:ext>
            </a:extLst>
          </p:cNvPr>
          <p:cNvGraphicFramePr>
            <a:graphicFrameLocks noGrp="1"/>
          </p:cNvGraphicFramePr>
          <p:nvPr>
            <p:extLst>
              <p:ext uri="{D42A27DB-BD31-4B8C-83A1-F6EECF244321}">
                <p14:modId xmlns:p14="http://schemas.microsoft.com/office/powerpoint/2010/main" val="20367570"/>
              </p:ext>
            </p:extLst>
          </p:nvPr>
        </p:nvGraphicFramePr>
        <p:xfrm>
          <a:off x="7547035" y="2530620"/>
          <a:ext cx="5208057" cy="4658880"/>
        </p:xfrm>
        <a:graphic>
          <a:graphicData uri="http://schemas.openxmlformats.org/drawingml/2006/table">
            <a:tbl>
              <a:tblPr firstRow="1" bandRow="1">
                <a:tableStyleId>{2D5ABB26-0587-4C30-8999-92F81FD0307C}</a:tableStyleId>
              </a:tblPr>
              <a:tblGrid>
                <a:gridCol w="5208057">
                  <a:extLst>
                    <a:ext uri="{9D8B030D-6E8A-4147-A177-3AD203B41FA5}">
                      <a16:colId xmlns:a16="http://schemas.microsoft.com/office/drawing/2014/main" val="20000"/>
                    </a:ext>
                  </a:extLst>
                </a:gridCol>
              </a:tblGrid>
              <a:tr h="864432">
                <a:tc>
                  <a:txBody>
                    <a:bodyPr/>
                    <a:lstStyle/>
                    <a:p>
                      <a:pPr algn="ctr">
                        <a:lnSpc>
                          <a:spcPct val="100000"/>
                        </a:lnSpc>
                        <a:spcBef>
                          <a:spcPts val="600"/>
                        </a:spcBef>
                      </a:pPr>
                      <a:r>
                        <a:rPr lang="fr-CA" sz="1800" b="1" noProof="0" dirty="0">
                          <a:solidFill>
                            <a:srgbClr val="007569"/>
                          </a:solidFill>
                          <a:latin typeface="+mn-lt"/>
                          <a:cs typeface="Calibri"/>
                        </a:rPr>
                        <a:t>VERSION B</a:t>
                      </a:r>
                    </a:p>
                    <a:p>
                      <a:pPr algn="ctr">
                        <a:lnSpc>
                          <a:spcPct val="100000"/>
                        </a:lnSpc>
                        <a:spcBef>
                          <a:spcPts val="600"/>
                        </a:spcBef>
                      </a:pPr>
                      <a:r>
                        <a:rPr lang="fr-CA" sz="1800" b="0" noProof="0" dirty="0">
                          <a:solidFill>
                            <a:srgbClr val="007569"/>
                          </a:solidFill>
                          <a:latin typeface="+mn-lt"/>
                          <a:cs typeface="Calibri"/>
                        </a:rPr>
                        <a:t>COLLÈGUE PLUS EXPÉRIMENTÉ(E)</a:t>
                      </a:r>
                    </a:p>
                  </a:txBody>
                  <a:tcPr marL="0" marR="0" marT="7620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solidFill>
                      <a:srgbClr val="F4F2ED"/>
                    </a:solidFill>
                  </a:tcPr>
                </a:tc>
                <a:extLst>
                  <a:ext uri="{0D108BD9-81ED-4DB2-BD59-A6C34878D82A}">
                    <a16:rowId xmlns:a16="http://schemas.microsoft.com/office/drawing/2014/main" val="10000"/>
                  </a:ext>
                </a:extLst>
              </a:tr>
              <a:tr h="3794448">
                <a:tc>
                  <a:txBody>
                    <a:bodyPr/>
                    <a:lstStyle/>
                    <a:p>
                      <a:pPr marL="228600" indent="0">
                        <a:lnSpc>
                          <a:spcPct val="100000"/>
                        </a:lnSpc>
                        <a:buClr>
                          <a:srgbClr val="5FA056"/>
                        </a:buClr>
                        <a:buFont typeface="+mj-lt"/>
                        <a:buNone/>
                        <a:tabLst>
                          <a:tab pos="385445" algn="l"/>
                        </a:tabLst>
                      </a:pPr>
                      <a:endParaRPr lang="fr-CA" sz="1800" noProof="0" dirty="0">
                        <a:solidFill>
                          <a:srgbClr val="231F20"/>
                        </a:solidFill>
                        <a:latin typeface="+mn-lt"/>
                        <a:cs typeface="Calibri"/>
                      </a:endParaRPr>
                    </a:p>
                    <a:p>
                      <a:pPr marL="228600" indent="0">
                        <a:lnSpc>
                          <a:spcPct val="100000"/>
                        </a:lnSpc>
                        <a:spcBef>
                          <a:spcPts val="0"/>
                        </a:spcBef>
                        <a:spcAft>
                          <a:spcPts val="600"/>
                        </a:spcAft>
                        <a:buClr>
                          <a:srgbClr val="5FA056"/>
                        </a:buClr>
                        <a:buFont typeface="+mj-lt"/>
                        <a:buNone/>
                        <a:tabLst>
                          <a:tab pos="385445" algn="l"/>
                        </a:tabLst>
                      </a:pPr>
                      <a:r>
                        <a:rPr lang="fr-CA" sz="1800" noProof="0" dirty="0">
                          <a:solidFill>
                            <a:srgbClr val="231F20"/>
                          </a:solidFill>
                          <a:latin typeface="+mn-lt"/>
                          <a:cs typeface="Calibri"/>
                        </a:rPr>
                        <a:t>Sur la fiche B, vous trouverez une description plus détaillée des tâches et des responsabilités.</a:t>
                      </a:r>
                    </a:p>
                    <a:p>
                      <a:pPr marL="571500" indent="-342900">
                        <a:lnSpc>
                          <a:spcPct val="100000"/>
                        </a:lnSpc>
                        <a:spcBef>
                          <a:spcPts val="0"/>
                        </a:spcBef>
                        <a:spcAft>
                          <a:spcPts val="600"/>
                        </a:spcAft>
                        <a:buClr>
                          <a:srgbClr val="5FA056"/>
                        </a:buClr>
                        <a:buFont typeface="+mj-lt"/>
                        <a:buAutoNum type="arabicPeriod"/>
                        <a:tabLst>
                          <a:tab pos="385445" algn="l"/>
                        </a:tabLst>
                      </a:pPr>
                      <a:r>
                        <a:rPr lang="fr-CA" sz="1800" noProof="0" dirty="0">
                          <a:solidFill>
                            <a:srgbClr val="231F20"/>
                          </a:solidFill>
                          <a:latin typeface="+mn-lt"/>
                          <a:cs typeface="Calibri"/>
                        </a:rPr>
                        <a:t>Lisez la description. </a:t>
                      </a:r>
                    </a:p>
                    <a:p>
                      <a:pPr marL="571500" marR="0" lvl="0" indent="-342900" defTabSz="914400" eaLnBrk="1" fontAlgn="auto" latinLnBrk="0" hangingPunct="1">
                        <a:lnSpc>
                          <a:spcPct val="100000"/>
                        </a:lnSpc>
                        <a:spcBef>
                          <a:spcPts val="0"/>
                        </a:spcBef>
                        <a:spcAft>
                          <a:spcPts val="600"/>
                        </a:spcAft>
                        <a:buClr>
                          <a:srgbClr val="5FA056"/>
                        </a:buClr>
                        <a:buSzTx/>
                        <a:buFont typeface="+mj-lt"/>
                        <a:buAutoNum type="arabicPeriod"/>
                        <a:tabLst>
                          <a:tab pos="385445" algn="l"/>
                        </a:tabLst>
                        <a:defRPr/>
                      </a:pPr>
                      <a:r>
                        <a:rPr lang="fr-CA" sz="1800" noProof="0" dirty="0">
                          <a:solidFill>
                            <a:srgbClr val="231F20"/>
                          </a:solidFill>
                          <a:latin typeface="+mn-lt"/>
                          <a:cs typeface="Calibri"/>
                        </a:rPr>
                        <a:t>Répondez aux questions de votre collègue Reformulez dans vos mots les questions qui vous seront posées par la ou le collègue et répondez-y en vous servant des mots en gras dans la description.</a:t>
                      </a:r>
                    </a:p>
                    <a:p>
                      <a:pPr marL="571500" indent="-342900">
                        <a:lnSpc>
                          <a:spcPct val="100000"/>
                        </a:lnSpc>
                        <a:spcBef>
                          <a:spcPts val="0"/>
                        </a:spcBef>
                        <a:spcAft>
                          <a:spcPts val="600"/>
                        </a:spcAft>
                        <a:buClr>
                          <a:srgbClr val="5FA056"/>
                        </a:buClr>
                        <a:buFont typeface="+mj-lt"/>
                        <a:buAutoNum type="arabicPeriod"/>
                        <a:tabLst>
                          <a:tab pos="385445" algn="l"/>
                        </a:tabLst>
                      </a:pPr>
                      <a:r>
                        <a:rPr lang="fr-CA" sz="1800" noProof="0" dirty="0">
                          <a:solidFill>
                            <a:srgbClr val="231F20"/>
                          </a:solidFill>
                          <a:latin typeface="+mn-lt"/>
                          <a:cs typeface="Calibri"/>
                        </a:rPr>
                        <a:t>Utilisez les connecteurs logiques vus en autoapprentissage.</a:t>
                      </a:r>
                    </a:p>
                  </a:txBody>
                  <a:tcPr marL="0" marR="0" marT="15240" marB="0">
                    <a:lnL w="6350">
                      <a:solidFill>
                        <a:srgbClr val="007569"/>
                      </a:solidFill>
                      <a:prstDash val="solid"/>
                    </a:lnL>
                    <a:lnR w="6350">
                      <a:solidFill>
                        <a:srgbClr val="007569"/>
                      </a:solidFill>
                      <a:prstDash val="solid"/>
                    </a:lnR>
                    <a:lnT w="6350">
                      <a:solidFill>
                        <a:srgbClr val="007569"/>
                      </a:solidFill>
                      <a:prstDash val="solid"/>
                    </a:lnT>
                    <a:lnB w="6350">
                      <a:solidFill>
                        <a:srgbClr val="007569"/>
                      </a:solidFill>
                      <a:prstDash val="solid"/>
                    </a:lnB>
                  </a:tcPr>
                </a:tc>
                <a:extLst>
                  <a:ext uri="{0D108BD9-81ED-4DB2-BD59-A6C34878D82A}">
                    <a16:rowId xmlns:a16="http://schemas.microsoft.com/office/drawing/2014/main" val="10001"/>
                  </a:ext>
                </a:extLst>
              </a:tr>
            </a:tbl>
          </a:graphicData>
        </a:graphic>
      </p:graphicFrame>
      <p:grpSp>
        <p:nvGrpSpPr>
          <p:cNvPr id="2" name="Groupe 1">
            <a:extLst>
              <a:ext uri="{FF2B5EF4-FFF2-40B4-BE49-F238E27FC236}">
                <a16:creationId xmlns:a16="http://schemas.microsoft.com/office/drawing/2014/main" id="{0A6E2BC3-EC57-77A0-7F21-5E1A20DA4365}"/>
              </a:ext>
            </a:extLst>
          </p:cNvPr>
          <p:cNvGrpSpPr/>
          <p:nvPr/>
        </p:nvGrpSpPr>
        <p:grpSpPr>
          <a:xfrm>
            <a:off x="6912968" y="1295400"/>
            <a:ext cx="889000" cy="894080"/>
            <a:chOff x="4602601" y="2166580"/>
            <a:chExt cx="889000" cy="894080"/>
          </a:xfrm>
        </p:grpSpPr>
        <p:sp>
          <p:nvSpPr>
            <p:cNvPr id="19" name="object 10">
              <a:extLst>
                <a:ext uri="{FF2B5EF4-FFF2-40B4-BE49-F238E27FC236}">
                  <a16:creationId xmlns:a16="http://schemas.microsoft.com/office/drawing/2014/main" id="{14DA65F1-FCA4-FAD0-B802-D8A5A23478E6}"/>
                </a:ext>
              </a:extLst>
            </p:cNvPr>
            <p:cNvSpPr/>
            <p:nvPr/>
          </p:nvSpPr>
          <p:spPr>
            <a:xfrm>
              <a:off x="4602601" y="2166580"/>
              <a:ext cx="889000" cy="894080"/>
            </a:xfrm>
            <a:custGeom>
              <a:avLst/>
              <a:gdLst/>
              <a:ahLst/>
              <a:cxnLst/>
              <a:rect l="l" t="t" r="r" b="b"/>
              <a:pathLst>
                <a:path w="889000" h="894080">
                  <a:moveTo>
                    <a:pt x="444220" y="893635"/>
                  </a:moveTo>
                  <a:lnTo>
                    <a:pt x="492623" y="891013"/>
                  </a:lnTo>
                  <a:lnTo>
                    <a:pt x="539517" y="883329"/>
                  </a:lnTo>
                  <a:lnTo>
                    <a:pt x="584630" y="870856"/>
                  </a:lnTo>
                  <a:lnTo>
                    <a:pt x="627692" y="853865"/>
                  </a:lnTo>
                  <a:lnTo>
                    <a:pt x="668431" y="832631"/>
                  </a:lnTo>
                  <a:lnTo>
                    <a:pt x="706576" y="807425"/>
                  </a:lnTo>
                  <a:lnTo>
                    <a:pt x="741857" y="778519"/>
                  </a:lnTo>
                  <a:lnTo>
                    <a:pt x="774002" y="746188"/>
                  </a:lnTo>
                  <a:lnTo>
                    <a:pt x="802741" y="710702"/>
                  </a:lnTo>
                  <a:lnTo>
                    <a:pt x="827801" y="672335"/>
                  </a:lnTo>
                  <a:lnTo>
                    <a:pt x="848913" y="631360"/>
                  </a:lnTo>
                  <a:lnTo>
                    <a:pt x="865806" y="588048"/>
                  </a:lnTo>
                  <a:lnTo>
                    <a:pt x="878207" y="542673"/>
                  </a:lnTo>
                  <a:lnTo>
                    <a:pt x="885847" y="495508"/>
                  </a:lnTo>
                  <a:lnTo>
                    <a:pt x="888453" y="446824"/>
                  </a:lnTo>
                  <a:lnTo>
                    <a:pt x="885847" y="398137"/>
                  </a:lnTo>
                  <a:lnTo>
                    <a:pt x="878207" y="350969"/>
                  </a:lnTo>
                  <a:lnTo>
                    <a:pt x="865806" y="305593"/>
                  </a:lnTo>
                  <a:lnTo>
                    <a:pt x="848913" y="262280"/>
                  </a:lnTo>
                  <a:lnTo>
                    <a:pt x="827801" y="221303"/>
                  </a:lnTo>
                  <a:lnTo>
                    <a:pt x="802741" y="182935"/>
                  </a:lnTo>
                  <a:lnTo>
                    <a:pt x="774002" y="147449"/>
                  </a:lnTo>
                  <a:lnTo>
                    <a:pt x="741857" y="115117"/>
                  </a:lnTo>
                  <a:lnTo>
                    <a:pt x="706576" y="86211"/>
                  </a:lnTo>
                  <a:lnTo>
                    <a:pt x="668431" y="61004"/>
                  </a:lnTo>
                  <a:lnTo>
                    <a:pt x="627692" y="39769"/>
                  </a:lnTo>
                  <a:lnTo>
                    <a:pt x="584630" y="22779"/>
                  </a:lnTo>
                  <a:lnTo>
                    <a:pt x="539517" y="10305"/>
                  </a:lnTo>
                  <a:lnTo>
                    <a:pt x="492623" y="2621"/>
                  </a:lnTo>
                  <a:lnTo>
                    <a:pt x="444220" y="0"/>
                  </a:lnTo>
                  <a:lnTo>
                    <a:pt x="395817" y="2621"/>
                  </a:lnTo>
                  <a:lnTo>
                    <a:pt x="348924" y="10305"/>
                  </a:lnTo>
                  <a:lnTo>
                    <a:pt x="303811" y="22779"/>
                  </a:lnTo>
                  <a:lnTo>
                    <a:pt x="260750" y="39769"/>
                  </a:lnTo>
                  <a:lnTo>
                    <a:pt x="220012" y="61004"/>
                  </a:lnTo>
                  <a:lnTo>
                    <a:pt x="181868" y="86211"/>
                  </a:lnTo>
                  <a:lnTo>
                    <a:pt x="146589" y="115117"/>
                  </a:lnTo>
                  <a:lnTo>
                    <a:pt x="114445" y="147449"/>
                  </a:lnTo>
                  <a:lnTo>
                    <a:pt x="85708" y="182935"/>
                  </a:lnTo>
                  <a:lnTo>
                    <a:pt x="60648" y="221303"/>
                  </a:lnTo>
                  <a:lnTo>
                    <a:pt x="39537" y="262280"/>
                  </a:lnTo>
                  <a:lnTo>
                    <a:pt x="22646" y="305593"/>
                  </a:lnTo>
                  <a:lnTo>
                    <a:pt x="10245" y="350969"/>
                  </a:lnTo>
                  <a:lnTo>
                    <a:pt x="2606" y="398137"/>
                  </a:lnTo>
                  <a:lnTo>
                    <a:pt x="0" y="446824"/>
                  </a:lnTo>
                  <a:lnTo>
                    <a:pt x="2606" y="495508"/>
                  </a:lnTo>
                  <a:lnTo>
                    <a:pt x="10245" y="542673"/>
                  </a:lnTo>
                  <a:lnTo>
                    <a:pt x="22646" y="588048"/>
                  </a:lnTo>
                  <a:lnTo>
                    <a:pt x="39537" y="631360"/>
                  </a:lnTo>
                  <a:lnTo>
                    <a:pt x="60648" y="672335"/>
                  </a:lnTo>
                  <a:lnTo>
                    <a:pt x="85708" y="710702"/>
                  </a:lnTo>
                  <a:lnTo>
                    <a:pt x="114445" y="746188"/>
                  </a:lnTo>
                  <a:lnTo>
                    <a:pt x="146589" y="778519"/>
                  </a:lnTo>
                  <a:lnTo>
                    <a:pt x="181868" y="807425"/>
                  </a:lnTo>
                  <a:lnTo>
                    <a:pt x="220012" y="832631"/>
                  </a:lnTo>
                  <a:lnTo>
                    <a:pt x="260750" y="853865"/>
                  </a:lnTo>
                  <a:lnTo>
                    <a:pt x="303811" y="870856"/>
                  </a:lnTo>
                  <a:lnTo>
                    <a:pt x="348924" y="883329"/>
                  </a:lnTo>
                  <a:lnTo>
                    <a:pt x="395817" y="891013"/>
                  </a:lnTo>
                  <a:lnTo>
                    <a:pt x="444220" y="893635"/>
                  </a:lnTo>
                  <a:close/>
                </a:path>
              </a:pathLst>
            </a:custGeom>
            <a:ln w="25946">
              <a:solidFill>
                <a:srgbClr val="5FA056"/>
              </a:solidFill>
            </a:ln>
          </p:spPr>
          <p:txBody>
            <a:bodyPr wrap="square" lIns="0" tIns="0" rIns="0" bIns="0" rtlCol="0"/>
            <a:lstStyle/>
            <a:p>
              <a:endParaRPr lang="fr-CA" noProof="0" dirty="0"/>
            </a:p>
          </p:txBody>
        </p:sp>
        <p:pic>
          <p:nvPicPr>
            <p:cNvPr id="39" name="object 11">
              <a:extLst>
                <a:ext uri="{FF2B5EF4-FFF2-40B4-BE49-F238E27FC236}">
                  <a16:creationId xmlns:a16="http://schemas.microsoft.com/office/drawing/2014/main" id="{AB30875B-74EE-3EF1-D7E8-9A2F3CE37B17}"/>
                </a:ext>
              </a:extLst>
            </p:cNvPr>
            <p:cNvPicPr/>
            <p:nvPr/>
          </p:nvPicPr>
          <p:blipFill>
            <a:blip r:embed="rId2" cstate="print"/>
            <a:stretch>
              <a:fillRect/>
            </a:stretch>
          </p:blipFill>
          <p:spPr>
            <a:xfrm>
              <a:off x="5081854" y="2429268"/>
              <a:ext cx="110362" cy="109854"/>
            </a:xfrm>
            <a:prstGeom prst="rect">
              <a:avLst/>
            </a:prstGeom>
          </p:spPr>
        </p:pic>
        <p:sp>
          <p:nvSpPr>
            <p:cNvPr id="40" name="object 12">
              <a:extLst>
                <a:ext uri="{FF2B5EF4-FFF2-40B4-BE49-F238E27FC236}">
                  <a16:creationId xmlns:a16="http://schemas.microsoft.com/office/drawing/2014/main" id="{B3B9157F-B3E5-0A43-6F96-4F7790CEFA44}"/>
                </a:ext>
              </a:extLst>
            </p:cNvPr>
            <p:cNvSpPr/>
            <p:nvPr/>
          </p:nvSpPr>
          <p:spPr>
            <a:xfrm>
              <a:off x="5050409" y="2541864"/>
              <a:ext cx="173990" cy="255904"/>
            </a:xfrm>
            <a:custGeom>
              <a:avLst/>
              <a:gdLst/>
              <a:ahLst/>
              <a:cxnLst/>
              <a:rect l="l" t="t" r="r" b="b"/>
              <a:pathLst>
                <a:path w="173989" h="255905">
                  <a:moveTo>
                    <a:pt x="127621" y="0"/>
                  </a:moveTo>
                  <a:lnTo>
                    <a:pt x="45878" y="0"/>
                  </a:lnTo>
                  <a:lnTo>
                    <a:pt x="30612" y="2260"/>
                  </a:lnTo>
                  <a:lnTo>
                    <a:pt x="27252" y="2882"/>
                  </a:lnTo>
                  <a:lnTo>
                    <a:pt x="27488" y="2882"/>
                  </a:lnTo>
                  <a:lnTo>
                    <a:pt x="21550" y="4663"/>
                  </a:lnTo>
                  <a:lnTo>
                    <a:pt x="0" y="40421"/>
                  </a:lnTo>
                  <a:lnTo>
                    <a:pt x="996" y="49009"/>
                  </a:lnTo>
                  <a:lnTo>
                    <a:pt x="3695" y="62811"/>
                  </a:lnTo>
                  <a:lnTo>
                    <a:pt x="6274" y="77238"/>
                  </a:lnTo>
                  <a:lnTo>
                    <a:pt x="8799" y="92221"/>
                  </a:lnTo>
                  <a:lnTo>
                    <a:pt x="11334" y="107696"/>
                  </a:lnTo>
                  <a:lnTo>
                    <a:pt x="16911" y="141228"/>
                  </a:lnTo>
                  <a:lnTo>
                    <a:pt x="30532" y="206279"/>
                  </a:lnTo>
                  <a:lnTo>
                    <a:pt x="43526" y="242903"/>
                  </a:lnTo>
                  <a:lnTo>
                    <a:pt x="80434" y="255663"/>
                  </a:lnTo>
                  <a:lnTo>
                    <a:pt x="93922" y="255663"/>
                  </a:lnTo>
                  <a:lnTo>
                    <a:pt x="130834" y="242903"/>
                  </a:lnTo>
                  <a:lnTo>
                    <a:pt x="150207" y="177431"/>
                  </a:lnTo>
                  <a:lnTo>
                    <a:pt x="161054" y="114084"/>
                  </a:lnTo>
                  <a:lnTo>
                    <a:pt x="163727" y="97159"/>
                  </a:lnTo>
                  <a:lnTo>
                    <a:pt x="166420" y="80795"/>
                  </a:lnTo>
                  <a:lnTo>
                    <a:pt x="169226" y="65086"/>
                  </a:lnTo>
                  <a:lnTo>
                    <a:pt x="172243" y="50126"/>
                  </a:lnTo>
                  <a:lnTo>
                    <a:pt x="173374" y="41173"/>
                  </a:lnTo>
                  <a:lnTo>
                    <a:pt x="154952" y="4663"/>
                  </a:lnTo>
                  <a:lnTo>
                    <a:pt x="155187" y="4663"/>
                  </a:lnTo>
                  <a:lnTo>
                    <a:pt x="146322" y="2882"/>
                  </a:lnTo>
                  <a:lnTo>
                    <a:pt x="142979" y="2260"/>
                  </a:lnTo>
                  <a:lnTo>
                    <a:pt x="139350" y="1701"/>
                  </a:lnTo>
                  <a:lnTo>
                    <a:pt x="127621" y="0"/>
                  </a:lnTo>
                  <a:close/>
                </a:path>
              </a:pathLst>
            </a:custGeom>
            <a:solidFill>
              <a:srgbClr val="FFFFFF"/>
            </a:solidFill>
          </p:spPr>
          <p:txBody>
            <a:bodyPr wrap="square" lIns="0" tIns="0" rIns="0" bIns="0" rtlCol="0"/>
            <a:lstStyle/>
            <a:p>
              <a:endParaRPr lang="fr-CA" noProof="0" dirty="0"/>
            </a:p>
          </p:txBody>
        </p:sp>
        <p:pic>
          <p:nvPicPr>
            <p:cNvPr id="41" name="object 13">
              <a:extLst>
                <a:ext uri="{FF2B5EF4-FFF2-40B4-BE49-F238E27FC236}">
                  <a16:creationId xmlns:a16="http://schemas.microsoft.com/office/drawing/2014/main" id="{AB760086-7218-8F97-75C5-5A819D6AC00C}"/>
                </a:ext>
              </a:extLst>
            </p:cNvPr>
            <p:cNvPicPr/>
            <p:nvPr/>
          </p:nvPicPr>
          <p:blipFill>
            <a:blip r:embed="rId3" cstate="print"/>
            <a:stretch>
              <a:fillRect/>
            </a:stretch>
          </p:blipFill>
          <p:spPr>
            <a:xfrm>
              <a:off x="5062471" y="2553169"/>
              <a:ext cx="149341" cy="232556"/>
            </a:xfrm>
            <a:prstGeom prst="rect">
              <a:avLst/>
            </a:prstGeom>
          </p:spPr>
        </p:pic>
        <p:pic>
          <p:nvPicPr>
            <p:cNvPr id="42" name="object 14">
              <a:extLst>
                <a:ext uri="{FF2B5EF4-FFF2-40B4-BE49-F238E27FC236}">
                  <a16:creationId xmlns:a16="http://schemas.microsoft.com/office/drawing/2014/main" id="{EE0007EC-DE43-49CA-5C0E-7BF6227A3F8B}"/>
                </a:ext>
              </a:extLst>
            </p:cNvPr>
            <p:cNvPicPr/>
            <p:nvPr/>
          </p:nvPicPr>
          <p:blipFill>
            <a:blip r:embed="rId4" cstate="print"/>
            <a:stretch>
              <a:fillRect/>
            </a:stretch>
          </p:blipFill>
          <p:spPr>
            <a:xfrm>
              <a:off x="4901311" y="2429268"/>
              <a:ext cx="110337" cy="109854"/>
            </a:xfrm>
            <a:prstGeom prst="rect">
              <a:avLst/>
            </a:prstGeom>
          </p:spPr>
        </p:pic>
        <p:sp>
          <p:nvSpPr>
            <p:cNvPr id="43" name="object 15">
              <a:extLst>
                <a:ext uri="{FF2B5EF4-FFF2-40B4-BE49-F238E27FC236}">
                  <a16:creationId xmlns:a16="http://schemas.microsoft.com/office/drawing/2014/main" id="{EB59FCBA-AD35-A420-0DD4-1980875B5CB3}"/>
                </a:ext>
              </a:extLst>
            </p:cNvPr>
            <p:cNvSpPr/>
            <p:nvPr/>
          </p:nvSpPr>
          <p:spPr>
            <a:xfrm>
              <a:off x="4869853" y="2541864"/>
              <a:ext cx="173990" cy="255904"/>
            </a:xfrm>
            <a:custGeom>
              <a:avLst/>
              <a:gdLst/>
              <a:ahLst/>
              <a:cxnLst/>
              <a:rect l="l" t="t" r="r" b="b"/>
              <a:pathLst>
                <a:path w="173989" h="255905">
                  <a:moveTo>
                    <a:pt x="127621" y="0"/>
                  </a:moveTo>
                  <a:lnTo>
                    <a:pt x="45878" y="0"/>
                  </a:lnTo>
                  <a:lnTo>
                    <a:pt x="30612" y="2260"/>
                  </a:lnTo>
                  <a:lnTo>
                    <a:pt x="27252" y="2882"/>
                  </a:lnTo>
                  <a:lnTo>
                    <a:pt x="27488" y="2882"/>
                  </a:lnTo>
                  <a:lnTo>
                    <a:pt x="21550" y="4663"/>
                  </a:lnTo>
                  <a:lnTo>
                    <a:pt x="0" y="40421"/>
                  </a:lnTo>
                  <a:lnTo>
                    <a:pt x="996" y="49009"/>
                  </a:lnTo>
                  <a:lnTo>
                    <a:pt x="3695" y="62811"/>
                  </a:lnTo>
                  <a:lnTo>
                    <a:pt x="6274" y="77238"/>
                  </a:lnTo>
                  <a:lnTo>
                    <a:pt x="8799" y="92221"/>
                  </a:lnTo>
                  <a:lnTo>
                    <a:pt x="11334" y="107696"/>
                  </a:lnTo>
                  <a:lnTo>
                    <a:pt x="16911" y="141228"/>
                  </a:lnTo>
                  <a:lnTo>
                    <a:pt x="30532" y="206279"/>
                  </a:lnTo>
                  <a:lnTo>
                    <a:pt x="43526" y="242903"/>
                  </a:lnTo>
                  <a:lnTo>
                    <a:pt x="80434" y="255663"/>
                  </a:lnTo>
                  <a:lnTo>
                    <a:pt x="93922" y="255663"/>
                  </a:lnTo>
                  <a:lnTo>
                    <a:pt x="130834" y="242903"/>
                  </a:lnTo>
                  <a:lnTo>
                    <a:pt x="150207" y="177431"/>
                  </a:lnTo>
                  <a:lnTo>
                    <a:pt x="161054" y="114084"/>
                  </a:lnTo>
                  <a:lnTo>
                    <a:pt x="163727" y="97159"/>
                  </a:lnTo>
                  <a:lnTo>
                    <a:pt x="166420" y="80795"/>
                  </a:lnTo>
                  <a:lnTo>
                    <a:pt x="169226" y="65086"/>
                  </a:lnTo>
                  <a:lnTo>
                    <a:pt x="172243" y="50126"/>
                  </a:lnTo>
                  <a:lnTo>
                    <a:pt x="173374" y="41173"/>
                  </a:lnTo>
                  <a:lnTo>
                    <a:pt x="154940" y="4663"/>
                  </a:lnTo>
                  <a:lnTo>
                    <a:pt x="155174" y="4663"/>
                  </a:lnTo>
                  <a:lnTo>
                    <a:pt x="146322" y="2882"/>
                  </a:lnTo>
                  <a:lnTo>
                    <a:pt x="142979" y="2260"/>
                  </a:lnTo>
                  <a:lnTo>
                    <a:pt x="139350" y="1701"/>
                  </a:lnTo>
                  <a:lnTo>
                    <a:pt x="127621" y="0"/>
                  </a:lnTo>
                  <a:close/>
                </a:path>
              </a:pathLst>
            </a:custGeom>
            <a:solidFill>
              <a:srgbClr val="FFFFFF"/>
            </a:solidFill>
          </p:spPr>
          <p:txBody>
            <a:bodyPr wrap="square" lIns="0" tIns="0" rIns="0" bIns="0" rtlCol="0"/>
            <a:lstStyle/>
            <a:p>
              <a:endParaRPr lang="fr-CA" noProof="0" dirty="0"/>
            </a:p>
          </p:txBody>
        </p:sp>
        <p:pic>
          <p:nvPicPr>
            <p:cNvPr id="44" name="object 16">
              <a:extLst>
                <a:ext uri="{FF2B5EF4-FFF2-40B4-BE49-F238E27FC236}">
                  <a16:creationId xmlns:a16="http://schemas.microsoft.com/office/drawing/2014/main" id="{B8E3B1D4-F38E-A9FF-06E6-DFF9A4BE02A8}"/>
                </a:ext>
              </a:extLst>
            </p:cNvPr>
            <p:cNvPicPr/>
            <p:nvPr/>
          </p:nvPicPr>
          <p:blipFill>
            <a:blip r:embed="rId5" cstate="print"/>
            <a:stretch>
              <a:fillRect/>
            </a:stretch>
          </p:blipFill>
          <p:spPr>
            <a:xfrm>
              <a:off x="4881915" y="2553169"/>
              <a:ext cx="149340" cy="232556"/>
            </a:xfrm>
            <a:prstGeom prst="rect">
              <a:avLst/>
            </a:prstGeom>
          </p:spPr>
        </p:pic>
      </p:grpSp>
      <p:sp>
        <p:nvSpPr>
          <p:cNvPr id="45" name="ZoneTexte 44">
            <a:extLst>
              <a:ext uri="{FF2B5EF4-FFF2-40B4-BE49-F238E27FC236}">
                <a16:creationId xmlns:a16="http://schemas.microsoft.com/office/drawing/2014/main" id="{3CC23F66-FA6D-223C-C342-F02BBE39926A}"/>
              </a:ext>
            </a:extLst>
          </p:cNvPr>
          <p:cNvSpPr txBox="1"/>
          <p:nvPr/>
        </p:nvSpPr>
        <p:spPr>
          <a:xfrm>
            <a:off x="2567422" y="7326489"/>
            <a:ext cx="10469092" cy="646331"/>
          </a:xfrm>
          <a:prstGeom prst="rect">
            <a:avLst/>
          </a:prstGeom>
          <a:noFill/>
        </p:spPr>
        <p:txBody>
          <a:bodyPr wrap="square" rtlCol="0">
            <a:spAutoFit/>
          </a:bodyPr>
          <a:lstStyle/>
          <a:p>
            <a:pPr marL="285750" indent="-285750">
              <a:buFont typeface="Arial" panose="020B0604020202020204" pitchFamily="34" charset="0"/>
              <a:buChar char="•"/>
            </a:pPr>
            <a:r>
              <a:rPr lang="fr-CA" dirty="0">
                <a:latin typeface="+mn-lt"/>
              </a:rPr>
              <a:t>Après un premier essai, refaites le dialogue de façon plus naturelle, en regardant moins vos notes.</a:t>
            </a:r>
          </a:p>
          <a:p>
            <a:pPr marL="285750" indent="-285750">
              <a:buFont typeface="Arial" panose="020B0604020202020204" pitchFamily="34" charset="0"/>
              <a:buChar char="•"/>
            </a:pPr>
            <a:r>
              <a:rPr lang="fr-CA" dirty="0">
                <a:latin typeface="+mn-lt"/>
              </a:rPr>
              <a:t>Puis, inversez les rôles et faites à nouveau le dialogue.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3599" y="654644"/>
            <a:ext cx="10466536" cy="1390765"/>
          </a:xfrm>
          <a:prstGeom prst="rect">
            <a:avLst/>
          </a:prstGeom>
        </p:spPr>
        <p:txBody>
          <a:bodyPr vert="horz" wrap="square" lIns="0" tIns="20955" rIns="0" bIns="0" rtlCol="0">
            <a:spAutoFit/>
          </a:bodyPr>
          <a:lstStyle/>
          <a:p>
            <a:pPr marL="146050" algn="ctr">
              <a:lnSpc>
                <a:spcPct val="100000"/>
              </a:lnSpc>
              <a:spcBef>
                <a:spcPts val="165"/>
              </a:spcBef>
            </a:pPr>
            <a:r>
              <a:rPr lang="fr-CA" sz="1600" b="1" spc="10" noProof="0" dirty="0">
                <a:solidFill>
                  <a:srgbClr val="5FA056"/>
                </a:solidFill>
                <a:latin typeface="Calibri"/>
                <a:cs typeface="Calibri"/>
              </a:rPr>
              <a:t>PRODUCTION</a:t>
            </a:r>
            <a:r>
              <a:rPr lang="fr-CA" sz="1600" b="1" spc="100"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marL="149225" algn="ctr">
              <a:lnSpc>
                <a:spcPct val="100000"/>
              </a:lnSpc>
              <a:spcBef>
                <a:spcPts val="100"/>
              </a:spcBef>
            </a:pPr>
            <a:r>
              <a:rPr lang="fr-CA" sz="2400" b="1" noProof="0" dirty="0">
                <a:solidFill>
                  <a:srgbClr val="007569"/>
                </a:solidFill>
                <a:latin typeface="Calibri"/>
                <a:cs typeface="Calibri"/>
              </a:rPr>
              <a:t>RÉDIGER</a:t>
            </a:r>
            <a:r>
              <a:rPr lang="fr-CA" sz="2400" b="1" spc="240" noProof="0" dirty="0">
                <a:solidFill>
                  <a:srgbClr val="007569"/>
                </a:solidFill>
                <a:latin typeface="Calibri"/>
                <a:cs typeface="Calibri"/>
              </a:rPr>
              <a:t> </a:t>
            </a:r>
            <a:r>
              <a:rPr lang="fr-CA" sz="2400" b="1" noProof="0" dirty="0">
                <a:solidFill>
                  <a:srgbClr val="007569"/>
                </a:solidFill>
                <a:latin typeface="Calibri"/>
                <a:cs typeface="Calibri"/>
              </a:rPr>
              <a:t>UN</a:t>
            </a:r>
            <a:r>
              <a:rPr lang="fr-CA" sz="2400" b="1" spc="245" noProof="0" dirty="0">
                <a:solidFill>
                  <a:srgbClr val="007569"/>
                </a:solidFill>
                <a:latin typeface="Calibri"/>
                <a:cs typeface="Calibri"/>
              </a:rPr>
              <a:t> </a:t>
            </a:r>
            <a:r>
              <a:rPr lang="fr-CA" sz="2400" b="1" noProof="0" dirty="0">
                <a:solidFill>
                  <a:srgbClr val="007569"/>
                </a:solidFill>
                <a:latin typeface="Calibri"/>
                <a:cs typeface="Calibri"/>
              </a:rPr>
              <a:t>COURRIEL</a:t>
            </a:r>
            <a:r>
              <a:rPr lang="fr-CA" sz="2400" b="1" spc="245" noProof="0" dirty="0">
                <a:solidFill>
                  <a:srgbClr val="007569"/>
                </a:solidFill>
                <a:latin typeface="Calibri"/>
                <a:cs typeface="Calibri"/>
              </a:rPr>
              <a:t> </a:t>
            </a:r>
            <a:r>
              <a:rPr lang="fr-CA" sz="2400" b="1" noProof="0" dirty="0">
                <a:solidFill>
                  <a:srgbClr val="007569"/>
                </a:solidFill>
                <a:latin typeface="Calibri"/>
                <a:cs typeface="Calibri"/>
              </a:rPr>
              <a:t>DE</a:t>
            </a:r>
            <a:r>
              <a:rPr lang="fr-CA" sz="2400" b="1" spc="245" noProof="0" dirty="0">
                <a:solidFill>
                  <a:srgbClr val="007569"/>
                </a:solidFill>
                <a:latin typeface="Calibri"/>
                <a:cs typeface="Calibri"/>
              </a:rPr>
              <a:t> </a:t>
            </a:r>
            <a:r>
              <a:rPr lang="fr-CA" sz="2400" b="1" noProof="0" dirty="0">
                <a:solidFill>
                  <a:srgbClr val="007569"/>
                </a:solidFill>
                <a:latin typeface="Calibri"/>
                <a:cs typeface="Calibri"/>
              </a:rPr>
              <a:t>DEMANDE</a:t>
            </a:r>
            <a:r>
              <a:rPr lang="fr-CA" sz="2400" b="1" spc="240" noProof="0" dirty="0">
                <a:solidFill>
                  <a:srgbClr val="007569"/>
                </a:solidFill>
                <a:latin typeface="Calibri"/>
                <a:cs typeface="Calibri"/>
              </a:rPr>
              <a:t> </a:t>
            </a:r>
            <a:r>
              <a:rPr lang="fr-CA" sz="2400" b="1" spc="-10" noProof="0" dirty="0">
                <a:solidFill>
                  <a:srgbClr val="007569"/>
                </a:solidFill>
                <a:latin typeface="Calibri"/>
                <a:cs typeface="Calibri"/>
              </a:rPr>
              <a:t>D’AIDE</a:t>
            </a:r>
            <a:endParaRPr lang="fr-CA" sz="2400" noProof="0" dirty="0">
              <a:latin typeface="Calibri"/>
              <a:cs typeface="Calibri"/>
            </a:endParaRPr>
          </a:p>
          <a:p>
            <a:pPr>
              <a:lnSpc>
                <a:spcPct val="100000"/>
              </a:lnSpc>
              <a:spcBef>
                <a:spcPts val="495"/>
              </a:spcBef>
            </a:pPr>
            <a:endParaRPr lang="fr-CA" sz="2400" noProof="0" dirty="0">
              <a:latin typeface="Calibri"/>
              <a:cs typeface="Calibri"/>
            </a:endParaRPr>
          </a:p>
          <a:p>
            <a:pPr marL="12700">
              <a:lnSpc>
                <a:spcPct val="100000"/>
              </a:lnSpc>
            </a:pPr>
            <a:r>
              <a:rPr lang="fr-CA" sz="2000" b="1" noProof="0" dirty="0">
                <a:solidFill>
                  <a:srgbClr val="007569"/>
                </a:solidFill>
                <a:latin typeface="Calibri"/>
                <a:cs typeface="Calibri"/>
              </a:rPr>
              <a:t>Prenez</a:t>
            </a:r>
            <a:r>
              <a:rPr lang="fr-CA" sz="2000" b="1" spc="-25" noProof="0" dirty="0">
                <a:solidFill>
                  <a:srgbClr val="007569"/>
                </a:solidFill>
                <a:latin typeface="Calibri"/>
                <a:cs typeface="Calibri"/>
              </a:rPr>
              <a:t> </a:t>
            </a:r>
            <a:r>
              <a:rPr lang="fr-CA" sz="2000" b="1" spc="-10" noProof="0" dirty="0">
                <a:solidFill>
                  <a:srgbClr val="007569"/>
                </a:solidFill>
                <a:latin typeface="Calibri"/>
                <a:cs typeface="Calibri"/>
              </a:rPr>
              <a:t>connaissance</a:t>
            </a:r>
            <a:r>
              <a:rPr lang="fr-CA" sz="2000" b="1" spc="-20" noProof="0" dirty="0">
                <a:solidFill>
                  <a:srgbClr val="007569"/>
                </a:solidFill>
                <a:latin typeface="Calibri"/>
                <a:cs typeface="Calibri"/>
              </a:rPr>
              <a:t> </a:t>
            </a:r>
            <a:r>
              <a:rPr lang="fr-CA" sz="2000" b="1" noProof="0" dirty="0">
                <a:solidFill>
                  <a:srgbClr val="007569"/>
                </a:solidFill>
                <a:latin typeface="Calibri"/>
                <a:cs typeface="Calibri"/>
              </a:rPr>
              <a:t>de</a:t>
            </a:r>
            <a:r>
              <a:rPr lang="fr-CA" sz="2000" b="1" spc="-20" noProof="0" dirty="0">
                <a:solidFill>
                  <a:srgbClr val="007569"/>
                </a:solidFill>
                <a:latin typeface="Calibri"/>
                <a:cs typeface="Calibri"/>
              </a:rPr>
              <a:t> </a:t>
            </a:r>
            <a:r>
              <a:rPr lang="fr-CA" sz="2000" b="1" noProof="0" dirty="0">
                <a:solidFill>
                  <a:srgbClr val="007569"/>
                </a:solidFill>
                <a:latin typeface="Calibri"/>
                <a:cs typeface="Calibri"/>
              </a:rPr>
              <a:t>la</a:t>
            </a:r>
            <a:r>
              <a:rPr lang="fr-CA" sz="2000" b="1" spc="-20" noProof="0" dirty="0">
                <a:solidFill>
                  <a:srgbClr val="007569"/>
                </a:solidFill>
                <a:latin typeface="Calibri"/>
                <a:cs typeface="Calibri"/>
              </a:rPr>
              <a:t> </a:t>
            </a:r>
            <a:r>
              <a:rPr lang="fr-CA" sz="2000" b="1" noProof="0" dirty="0">
                <a:solidFill>
                  <a:srgbClr val="007569"/>
                </a:solidFill>
                <a:latin typeface="Calibri"/>
                <a:cs typeface="Calibri"/>
              </a:rPr>
              <a:t>mise</a:t>
            </a:r>
            <a:r>
              <a:rPr lang="fr-CA" sz="2000" b="1" spc="-20" noProof="0" dirty="0">
                <a:solidFill>
                  <a:srgbClr val="007569"/>
                </a:solidFill>
                <a:latin typeface="Calibri"/>
                <a:cs typeface="Calibri"/>
              </a:rPr>
              <a:t> </a:t>
            </a:r>
            <a:r>
              <a:rPr lang="fr-CA" sz="2000" b="1" noProof="0" dirty="0">
                <a:solidFill>
                  <a:srgbClr val="007569"/>
                </a:solidFill>
                <a:latin typeface="Calibri"/>
                <a:cs typeface="Calibri"/>
              </a:rPr>
              <a:t>en</a:t>
            </a:r>
            <a:r>
              <a:rPr lang="fr-CA" sz="2000" b="1" spc="-20" noProof="0" dirty="0">
                <a:solidFill>
                  <a:srgbClr val="007569"/>
                </a:solidFill>
                <a:latin typeface="Calibri"/>
                <a:cs typeface="Calibri"/>
              </a:rPr>
              <a:t> </a:t>
            </a:r>
            <a:r>
              <a:rPr lang="fr-CA" sz="2000" b="1" spc="-10" noProof="0" dirty="0">
                <a:solidFill>
                  <a:srgbClr val="007569"/>
                </a:solidFill>
                <a:latin typeface="Calibri"/>
                <a:cs typeface="Calibri"/>
              </a:rPr>
              <a:t>situation.</a:t>
            </a:r>
          </a:p>
        </p:txBody>
      </p:sp>
      <p:sp>
        <p:nvSpPr>
          <p:cNvPr id="8" name="object 12">
            <a:extLst>
              <a:ext uri="{FF2B5EF4-FFF2-40B4-BE49-F238E27FC236}">
                <a16:creationId xmlns:a16="http://schemas.microsoft.com/office/drawing/2014/main" id="{A5DC7001-D19E-C627-66D3-B36F9B7CA1A5}"/>
              </a:ext>
            </a:extLst>
          </p:cNvPr>
          <p:cNvSpPr/>
          <p:nvPr/>
        </p:nvSpPr>
        <p:spPr>
          <a:xfrm>
            <a:off x="14594412" y="3129815"/>
            <a:ext cx="36195" cy="37855"/>
          </a:xfrm>
          <a:custGeom>
            <a:avLst/>
            <a:gdLst/>
            <a:ahLst/>
            <a:cxnLst/>
            <a:rect l="l" t="t" r="r" b="b"/>
            <a:pathLst>
              <a:path w="36194" h="36194">
                <a:moveTo>
                  <a:pt x="35987" y="0"/>
                </a:moveTo>
                <a:lnTo>
                  <a:pt x="0" y="35988"/>
                </a:lnTo>
                <a:lnTo>
                  <a:pt x="35987" y="0"/>
                </a:lnTo>
              </a:path>
            </a:pathLst>
          </a:custGeom>
          <a:ln w="11303">
            <a:solidFill>
              <a:srgbClr val="71BC68"/>
            </a:solidFill>
          </a:ln>
        </p:spPr>
        <p:txBody>
          <a:bodyPr wrap="square" lIns="0" tIns="0" rIns="0" bIns="0" rtlCol="0"/>
          <a:lstStyle/>
          <a:p>
            <a:endParaRPr lang="fr-CA" noProof="0" dirty="0"/>
          </a:p>
        </p:txBody>
      </p:sp>
      <p:sp>
        <p:nvSpPr>
          <p:cNvPr id="9" name="object 13">
            <a:extLst>
              <a:ext uri="{FF2B5EF4-FFF2-40B4-BE49-F238E27FC236}">
                <a16:creationId xmlns:a16="http://schemas.microsoft.com/office/drawing/2014/main" id="{337ED3BF-D61F-B3AD-DD45-507A4090E875}"/>
              </a:ext>
            </a:extLst>
          </p:cNvPr>
          <p:cNvSpPr/>
          <p:nvPr/>
        </p:nvSpPr>
        <p:spPr>
          <a:xfrm>
            <a:off x="14417038" y="2768198"/>
            <a:ext cx="213360" cy="0"/>
          </a:xfrm>
          <a:custGeom>
            <a:avLst/>
            <a:gdLst/>
            <a:ahLst/>
            <a:cxnLst/>
            <a:rect l="l" t="t" r="r" b="b"/>
            <a:pathLst>
              <a:path w="213359">
                <a:moveTo>
                  <a:pt x="213360" y="0"/>
                </a:moveTo>
                <a:lnTo>
                  <a:pt x="0" y="0"/>
                </a:lnTo>
                <a:lnTo>
                  <a:pt x="213360" y="0"/>
                </a:lnTo>
              </a:path>
            </a:pathLst>
          </a:custGeom>
          <a:ln w="11417">
            <a:solidFill>
              <a:srgbClr val="71BC68"/>
            </a:solidFill>
          </a:ln>
        </p:spPr>
        <p:txBody>
          <a:bodyPr wrap="square" lIns="0" tIns="0" rIns="0" bIns="0" rtlCol="0"/>
          <a:lstStyle/>
          <a:p>
            <a:endParaRPr lang="fr-CA" noProof="0" dirty="0"/>
          </a:p>
        </p:txBody>
      </p:sp>
      <p:sp>
        <p:nvSpPr>
          <p:cNvPr id="10" name="object 14">
            <a:extLst>
              <a:ext uri="{FF2B5EF4-FFF2-40B4-BE49-F238E27FC236}">
                <a16:creationId xmlns:a16="http://schemas.microsoft.com/office/drawing/2014/main" id="{11FA7164-0B8E-A469-0282-958D18C3BBAE}"/>
              </a:ext>
            </a:extLst>
          </p:cNvPr>
          <p:cNvSpPr/>
          <p:nvPr/>
        </p:nvSpPr>
        <p:spPr>
          <a:xfrm>
            <a:off x="14568394" y="2169623"/>
            <a:ext cx="0" cy="769058"/>
          </a:xfrm>
          <a:custGeom>
            <a:avLst/>
            <a:gdLst/>
            <a:ahLst/>
            <a:cxnLst/>
            <a:rect l="l" t="t" r="r" b="b"/>
            <a:pathLst>
              <a:path h="735330">
                <a:moveTo>
                  <a:pt x="0" y="0"/>
                </a:moveTo>
                <a:lnTo>
                  <a:pt x="0" y="734898"/>
                </a:lnTo>
                <a:lnTo>
                  <a:pt x="0" y="0"/>
                </a:lnTo>
                <a:close/>
              </a:path>
            </a:pathLst>
          </a:custGeom>
          <a:ln w="11417">
            <a:solidFill>
              <a:srgbClr val="71BC68"/>
            </a:solidFill>
          </a:ln>
        </p:spPr>
        <p:txBody>
          <a:bodyPr wrap="square" lIns="0" tIns="0" rIns="0" bIns="0" rtlCol="0"/>
          <a:lstStyle/>
          <a:p>
            <a:endParaRPr lang="fr-CA" noProof="0" dirty="0"/>
          </a:p>
        </p:txBody>
      </p:sp>
      <p:sp>
        <p:nvSpPr>
          <p:cNvPr id="11" name="object 15">
            <a:extLst>
              <a:ext uri="{FF2B5EF4-FFF2-40B4-BE49-F238E27FC236}">
                <a16:creationId xmlns:a16="http://schemas.microsoft.com/office/drawing/2014/main" id="{49AECE71-078D-0A7A-AC39-FEF410366AD1}"/>
              </a:ext>
            </a:extLst>
          </p:cNvPr>
          <p:cNvSpPr/>
          <p:nvPr/>
        </p:nvSpPr>
        <p:spPr>
          <a:xfrm>
            <a:off x="13704847" y="1862931"/>
            <a:ext cx="925830" cy="968295"/>
          </a:xfrm>
          <a:custGeom>
            <a:avLst/>
            <a:gdLst/>
            <a:ahLst/>
            <a:cxnLst/>
            <a:rect l="l" t="t" r="r" b="b"/>
            <a:pathLst>
              <a:path w="925830" h="925830">
                <a:moveTo>
                  <a:pt x="925551" y="925587"/>
                </a:moveTo>
                <a:lnTo>
                  <a:pt x="0" y="0"/>
                </a:lnTo>
                <a:lnTo>
                  <a:pt x="925551" y="925587"/>
                </a:lnTo>
              </a:path>
            </a:pathLst>
          </a:custGeom>
          <a:ln w="11303">
            <a:solidFill>
              <a:srgbClr val="71BC68"/>
            </a:solidFill>
          </a:ln>
        </p:spPr>
        <p:txBody>
          <a:bodyPr wrap="square" lIns="0" tIns="0" rIns="0" bIns="0" rtlCol="0"/>
          <a:lstStyle/>
          <a:p>
            <a:endParaRPr lang="fr-CA" noProof="0" dirty="0"/>
          </a:p>
        </p:txBody>
      </p:sp>
      <p:sp>
        <p:nvSpPr>
          <p:cNvPr id="12" name="object 16">
            <a:extLst>
              <a:ext uri="{FF2B5EF4-FFF2-40B4-BE49-F238E27FC236}">
                <a16:creationId xmlns:a16="http://schemas.microsoft.com/office/drawing/2014/main" id="{05198710-2576-FDA5-8F6D-36D6E1B4C553}"/>
              </a:ext>
            </a:extLst>
          </p:cNvPr>
          <p:cNvSpPr/>
          <p:nvPr/>
        </p:nvSpPr>
        <p:spPr>
          <a:xfrm>
            <a:off x="14173199" y="2339639"/>
            <a:ext cx="457200" cy="0"/>
          </a:xfrm>
          <a:custGeom>
            <a:avLst/>
            <a:gdLst/>
            <a:ahLst/>
            <a:cxnLst/>
            <a:rect l="l" t="t" r="r" b="b"/>
            <a:pathLst>
              <a:path w="457200">
                <a:moveTo>
                  <a:pt x="0" y="0"/>
                </a:moveTo>
                <a:lnTo>
                  <a:pt x="457200" y="0"/>
                </a:lnTo>
              </a:path>
            </a:pathLst>
          </a:custGeom>
          <a:ln w="11302">
            <a:solidFill>
              <a:srgbClr val="71BC68"/>
            </a:solidFill>
          </a:ln>
        </p:spPr>
        <p:txBody>
          <a:bodyPr wrap="square" lIns="0" tIns="0" rIns="0" bIns="0" rtlCol="0"/>
          <a:lstStyle/>
          <a:p>
            <a:endParaRPr lang="fr-CA" noProof="0" dirty="0"/>
          </a:p>
        </p:txBody>
      </p:sp>
      <p:sp>
        <p:nvSpPr>
          <p:cNvPr id="13" name="object 17">
            <a:extLst>
              <a:ext uri="{FF2B5EF4-FFF2-40B4-BE49-F238E27FC236}">
                <a16:creationId xmlns:a16="http://schemas.microsoft.com/office/drawing/2014/main" id="{F1AE0A8F-C12B-8420-688D-0EA9A5A9B970}"/>
              </a:ext>
            </a:extLst>
          </p:cNvPr>
          <p:cNvSpPr/>
          <p:nvPr/>
        </p:nvSpPr>
        <p:spPr>
          <a:xfrm>
            <a:off x="14570369" y="2166259"/>
            <a:ext cx="0" cy="775699"/>
          </a:xfrm>
          <a:custGeom>
            <a:avLst/>
            <a:gdLst/>
            <a:ahLst/>
            <a:cxnLst/>
            <a:rect l="l" t="t" r="r" b="b"/>
            <a:pathLst>
              <a:path h="741680">
                <a:moveTo>
                  <a:pt x="0" y="741324"/>
                </a:moveTo>
                <a:lnTo>
                  <a:pt x="0" y="0"/>
                </a:lnTo>
                <a:lnTo>
                  <a:pt x="0" y="741324"/>
                </a:lnTo>
                <a:close/>
              </a:path>
            </a:pathLst>
          </a:custGeom>
          <a:ln w="11303">
            <a:solidFill>
              <a:srgbClr val="71BC68"/>
            </a:solidFill>
          </a:ln>
        </p:spPr>
        <p:txBody>
          <a:bodyPr wrap="square" lIns="0" tIns="0" rIns="0" bIns="0" rtlCol="0"/>
          <a:lstStyle/>
          <a:p>
            <a:endParaRPr lang="fr-CA" noProof="0" dirty="0"/>
          </a:p>
        </p:txBody>
      </p:sp>
      <p:sp>
        <p:nvSpPr>
          <p:cNvPr id="14" name="object 18">
            <a:extLst>
              <a:ext uri="{FF2B5EF4-FFF2-40B4-BE49-F238E27FC236}">
                <a16:creationId xmlns:a16="http://schemas.microsoft.com/office/drawing/2014/main" id="{88440D47-CFB4-216D-2039-C8F2A158F002}"/>
              </a:ext>
            </a:extLst>
          </p:cNvPr>
          <p:cNvSpPr/>
          <p:nvPr/>
        </p:nvSpPr>
        <p:spPr>
          <a:xfrm>
            <a:off x="14162617" y="2386648"/>
            <a:ext cx="0" cy="816210"/>
          </a:xfrm>
          <a:custGeom>
            <a:avLst/>
            <a:gdLst/>
            <a:ahLst/>
            <a:cxnLst/>
            <a:rect l="l" t="t" r="r" b="b"/>
            <a:pathLst>
              <a:path h="780414">
                <a:moveTo>
                  <a:pt x="0" y="0"/>
                </a:moveTo>
                <a:lnTo>
                  <a:pt x="0" y="780141"/>
                </a:lnTo>
              </a:path>
            </a:pathLst>
          </a:custGeom>
          <a:ln w="11302">
            <a:solidFill>
              <a:srgbClr val="71BC68"/>
            </a:solidFill>
          </a:ln>
        </p:spPr>
        <p:txBody>
          <a:bodyPr wrap="square" lIns="0" tIns="0" rIns="0" bIns="0" rtlCol="0"/>
          <a:lstStyle/>
          <a:p>
            <a:endParaRPr lang="fr-CA" noProof="0" dirty="0"/>
          </a:p>
        </p:txBody>
      </p:sp>
      <p:sp>
        <p:nvSpPr>
          <p:cNvPr id="15" name="object 19">
            <a:extLst>
              <a:ext uri="{FF2B5EF4-FFF2-40B4-BE49-F238E27FC236}">
                <a16:creationId xmlns:a16="http://schemas.microsoft.com/office/drawing/2014/main" id="{EA8782D5-2D99-B55D-09FE-371C3E1F9EAD}"/>
              </a:ext>
            </a:extLst>
          </p:cNvPr>
          <p:cNvSpPr/>
          <p:nvPr/>
        </p:nvSpPr>
        <p:spPr>
          <a:xfrm>
            <a:off x="13632633" y="2768186"/>
            <a:ext cx="650240" cy="0"/>
          </a:xfrm>
          <a:custGeom>
            <a:avLst/>
            <a:gdLst/>
            <a:ahLst/>
            <a:cxnLst/>
            <a:rect l="l" t="t" r="r" b="b"/>
            <a:pathLst>
              <a:path w="650240">
                <a:moveTo>
                  <a:pt x="0" y="0"/>
                </a:moveTo>
                <a:lnTo>
                  <a:pt x="650214" y="0"/>
                </a:lnTo>
                <a:lnTo>
                  <a:pt x="0" y="0"/>
                </a:lnTo>
                <a:close/>
              </a:path>
            </a:pathLst>
          </a:custGeom>
          <a:ln w="11303">
            <a:solidFill>
              <a:srgbClr val="71BC68"/>
            </a:solidFill>
          </a:ln>
        </p:spPr>
        <p:txBody>
          <a:bodyPr wrap="square" lIns="0" tIns="0" rIns="0" bIns="0" rtlCol="0"/>
          <a:lstStyle/>
          <a:p>
            <a:endParaRPr lang="fr-CA" noProof="0" dirty="0"/>
          </a:p>
        </p:txBody>
      </p:sp>
      <p:sp>
        <p:nvSpPr>
          <p:cNvPr id="16" name="object 20">
            <a:extLst>
              <a:ext uri="{FF2B5EF4-FFF2-40B4-BE49-F238E27FC236}">
                <a16:creationId xmlns:a16="http://schemas.microsoft.com/office/drawing/2014/main" id="{C867718A-9B34-9688-0B36-DAD0CFB8500B}"/>
              </a:ext>
            </a:extLst>
          </p:cNvPr>
          <p:cNvSpPr/>
          <p:nvPr/>
        </p:nvSpPr>
        <p:spPr>
          <a:xfrm>
            <a:off x="12894163" y="1867989"/>
            <a:ext cx="1311910" cy="1372084"/>
          </a:xfrm>
          <a:custGeom>
            <a:avLst/>
            <a:gdLst/>
            <a:ahLst/>
            <a:cxnLst/>
            <a:rect l="l" t="t" r="r" b="b"/>
            <a:pathLst>
              <a:path w="1311909" h="1311910">
                <a:moveTo>
                  <a:pt x="0" y="0"/>
                </a:moveTo>
                <a:lnTo>
                  <a:pt x="1311617" y="1311694"/>
                </a:lnTo>
                <a:lnTo>
                  <a:pt x="0" y="0"/>
                </a:lnTo>
                <a:close/>
              </a:path>
            </a:pathLst>
          </a:custGeom>
          <a:ln w="11417">
            <a:solidFill>
              <a:srgbClr val="71BC68"/>
            </a:solidFill>
          </a:ln>
        </p:spPr>
        <p:txBody>
          <a:bodyPr wrap="square" lIns="0" tIns="0" rIns="0" bIns="0" rtlCol="0"/>
          <a:lstStyle/>
          <a:p>
            <a:endParaRPr lang="fr-CA" noProof="0" dirty="0"/>
          </a:p>
        </p:txBody>
      </p:sp>
      <p:sp>
        <p:nvSpPr>
          <p:cNvPr id="17" name="object 21">
            <a:extLst>
              <a:ext uri="{FF2B5EF4-FFF2-40B4-BE49-F238E27FC236}">
                <a16:creationId xmlns:a16="http://schemas.microsoft.com/office/drawing/2014/main" id="{E37F9AB7-ACE9-70A8-C56A-12C0AFB35602}"/>
              </a:ext>
            </a:extLst>
          </p:cNvPr>
          <p:cNvSpPr/>
          <p:nvPr/>
        </p:nvSpPr>
        <p:spPr>
          <a:xfrm>
            <a:off x="13754844" y="2386648"/>
            <a:ext cx="0" cy="858049"/>
          </a:xfrm>
          <a:custGeom>
            <a:avLst/>
            <a:gdLst/>
            <a:ahLst/>
            <a:cxnLst/>
            <a:rect l="l" t="t" r="r" b="b"/>
            <a:pathLst>
              <a:path h="820419">
                <a:moveTo>
                  <a:pt x="0" y="0"/>
                </a:moveTo>
                <a:lnTo>
                  <a:pt x="0" y="820205"/>
                </a:lnTo>
              </a:path>
            </a:pathLst>
          </a:custGeom>
          <a:ln w="11417">
            <a:solidFill>
              <a:srgbClr val="71BC68"/>
            </a:solidFill>
          </a:ln>
        </p:spPr>
        <p:txBody>
          <a:bodyPr wrap="square" lIns="0" tIns="0" rIns="0" bIns="0" rtlCol="0"/>
          <a:lstStyle/>
          <a:p>
            <a:endParaRPr lang="fr-CA" noProof="0" dirty="0"/>
          </a:p>
        </p:txBody>
      </p:sp>
      <p:sp>
        <p:nvSpPr>
          <p:cNvPr id="18" name="object 22">
            <a:extLst>
              <a:ext uri="{FF2B5EF4-FFF2-40B4-BE49-F238E27FC236}">
                <a16:creationId xmlns:a16="http://schemas.microsoft.com/office/drawing/2014/main" id="{2B85B346-0F36-7E52-F0F6-46E315FBF53B}"/>
              </a:ext>
            </a:extLst>
          </p:cNvPr>
          <p:cNvSpPr/>
          <p:nvPr/>
        </p:nvSpPr>
        <p:spPr>
          <a:xfrm>
            <a:off x="13347081" y="2386648"/>
            <a:ext cx="0" cy="524659"/>
          </a:xfrm>
          <a:custGeom>
            <a:avLst/>
            <a:gdLst/>
            <a:ahLst/>
            <a:cxnLst/>
            <a:rect l="l" t="t" r="r" b="b"/>
            <a:pathLst>
              <a:path h="501650">
                <a:moveTo>
                  <a:pt x="0" y="0"/>
                </a:moveTo>
                <a:lnTo>
                  <a:pt x="0" y="501449"/>
                </a:lnTo>
              </a:path>
            </a:pathLst>
          </a:custGeom>
          <a:ln w="11302">
            <a:solidFill>
              <a:srgbClr val="71BC68"/>
            </a:solidFill>
          </a:ln>
        </p:spPr>
        <p:txBody>
          <a:bodyPr wrap="square" lIns="0" tIns="0" rIns="0" bIns="0" rtlCol="0"/>
          <a:lstStyle/>
          <a:p>
            <a:endParaRPr lang="fr-CA" noProof="0" dirty="0"/>
          </a:p>
        </p:txBody>
      </p:sp>
      <p:sp>
        <p:nvSpPr>
          <p:cNvPr id="19" name="object 23">
            <a:extLst>
              <a:ext uri="{FF2B5EF4-FFF2-40B4-BE49-F238E27FC236}">
                <a16:creationId xmlns:a16="http://schemas.microsoft.com/office/drawing/2014/main" id="{12436ACE-603A-C3FD-F7FD-3BEC62D4BB03}"/>
              </a:ext>
            </a:extLst>
          </p:cNvPr>
          <p:cNvSpPr/>
          <p:nvPr/>
        </p:nvSpPr>
        <p:spPr>
          <a:xfrm>
            <a:off x="12497398" y="2306007"/>
            <a:ext cx="474345" cy="496102"/>
          </a:xfrm>
          <a:custGeom>
            <a:avLst/>
            <a:gdLst/>
            <a:ahLst/>
            <a:cxnLst/>
            <a:rect l="l" t="t" r="r" b="b"/>
            <a:pathLst>
              <a:path w="474345" h="474344">
                <a:moveTo>
                  <a:pt x="0" y="0"/>
                </a:moveTo>
                <a:lnTo>
                  <a:pt x="474091" y="474091"/>
                </a:lnTo>
                <a:lnTo>
                  <a:pt x="0" y="0"/>
                </a:lnTo>
                <a:close/>
              </a:path>
            </a:pathLst>
          </a:custGeom>
          <a:ln w="11417">
            <a:solidFill>
              <a:srgbClr val="71BC68"/>
            </a:solidFill>
          </a:ln>
        </p:spPr>
        <p:txBody>
          <a:bodyPr wrap="square" lIns="0" tIns="0" rIns="0" bIns="0" rtlCol="0"/>
          <a:lstStyle/>
          <a:p>
            <a:endParaRPr lang="fr-CA" noProof="0" dirty="0"/>
          </a:p>
        </p:txBody>
      </p:sp>
      <p:sp>
        <p:nvSpPr>
          <p:cNvPr id="20" name="object 24">
            <a:extLst>
              <a:ext uri="{FF2B5EF4-FFF2-40B4-BE49-F238E27FC236}">
                <a16:creationId xmlns:a16="http://schemas.microsoft.com/office/drawing/2014/main" id="{FBBA86C4-2101-7B1F-E372-B49EC04CEF4A}"/>
              </a:ext>
            </a:extLst>
          </p:cNvPr>
          <p:cNvSpPr/>
          <p:nvPr/>
        </p:nvSpPr>
        <p:spPr>
          <a:xfrm>
            <a:off x="12939319" y="2386648"/>
            <a:ext cx="0" cy="462230"/>
          </a:xfrm>
          <a:custGeom>
            <a:avLst/>
            <a:gdLst/>
            <a:ahLst/>
            <a:cxnLst/>
            <a:rect l="l" t="t" r="r" b="b"/>
            <a:pathLst>
              <a:path h="441960">
                <a:moveTo>
                  <a:pt x="0" y="0"/>
                </a:moveTo>
                <a:lnTo>
                  <a:pt x="0" y="441403"/>
                </a:lnTo>
              </a:path>
            </a:pathLst>
          </a:custGeom>
          <a:ln w="11417">
            <a:solidFill>
              <a:srgbClr val="71BC68"/>
            </a:solidFill>
          </a:ln>
        </p:spPr>
        <p:txBody>
          <a:bodyPr wrap="square" lIns="0" tIns="0" rIns="0" bIns="0" rtlCol="0"/>
          <a:lstStyle/>
          <a:p>
            <a:endParaRPr lang="fr-CA" noProof="0" dirty="0"/>
          </a:p>
        </p:txBody>
      </p:sp>
      <p:sp>
        <p:nvSpPr>
          <p:cNvPr id="21" name="object 25">
            <a:extLst>
              <a:ext uri="{FF2B5EF4-FFF2-40B4-BE49-F238E27FC236}">
                <a16:creationId xmlns:a16="http://schemas.microsoft.com/office/drawing/2014/main" id="{3A023E2C-811D-0A18-1063-60FC46DF8DAF}"/>
              </a:ext>
            </a:extLst>
          </p:cNvPr>
          <p:cNvSpPr/>
          <p:nvPr/>
        </p:nvSpPr>
        <p:spPr>
          <a:xfrm>
            <a:off x="14610079" y="2766116"/>
            <a:ext cx="20320" cy="0"/>
          </a:xfrm>
          <a:custGeom>
            <a:avLst/>
            <a:gdLst/>
            <a:ahLst/>
            <a:cxnLst/>
            <a:rect l="l" t="t" r="r" b="b"/>
            <a:pathLst>
              <a:path w="20319">
                <a:moveTo>
                  <a:pt x="20319" y="0"/>
                </a:moveTo>
                <a:lnTo>
                  <a:pt x="0" y="0"/>
                </a:lnTo>
                <a:lnTo>
                  <a:pt x="20319" y="0"/>
                </a:lnTo>
              </a:path>
            </a:pathLst>
          </a:custGeom>
          <a:ln w="11417">
            <a:solidFill>
              <a:srgbClr val="71BC68"/>
            </a:solidFill>
          </a:ln>
        </p:spPr>
        <p:txBody>
          <a:bodyPr wrap="square" lIns="0" tIns="0" rIns="0" bIns="0" rtlCol="0"/>
          <a:lstStyle/>
          <a:p>
            <a:endParaRPr lang="fr-CA" noProof="0" dirty="0"/>
          </a:p>
        </p:txBody>
      </p:sp>
      <p:sp>
        <p:nvSpPr>
          <p:cNvPr id="22" name="object 26">
            <a:extLst>
              <a:ext uri="{FF2B5EF4-FFF2-40B4-BE49-F238E27FC236}">
                <a16:creationId xmlns:a16="http://schemas.microsoft.com/office/drawing/2014/main" id="{61591E43-0624-E3B3-A6B8-BBFB61DC23C3}"/>
              </a:ext>
            </a:extLst>
          </p:cNvPr>
          <p:cNvSpPr/>
          <p:nvPr/>
        </p:nvSpPr>
        <p:spPr>
          <a:xfrm>
            <a:off x="14540790" y="3129810"/>
            <a:ext cx="90170" cy="94306"/>
          </a:xfrm>
          <a:custGeom>
            <a:avLst/>
            <a:gdLst/>
            <a:ahLst/>
            <a:cxnLst/>
            <a:rect l="l" t="t" r="r" b="b"/>
            <a:pathLst>
              <a:path w="90169" h="90169">
                <a:moveTo>
                  <a:pt x="89609" y="0"/>
                </a:moveTo>
                <a:lnTo>
                  <a:pt x="0" y="89609"/>
                </a:lnTo>
                <a:lnTo>
                  <a:pt x="89609" y="0"/>
                </a:lnTo>
              </a:path>
            </a:pathLst>
          </a:custGeom>
          <a:ln w="11417">
            <a:solidFill>
              <a:srgbClr val="71BC68"/>
            </a:solidFill>
          </a:ln>
        </p:spPr>
        <p:txBody>
          <a:bodyPr wrap="square" lIns="0" tIns="0" rIns="0" bIns="0" rtlCol="0"/>
          <a:lstStyle/>
          <a:p>
            <a:endParaRPr lang="fr-CA" noProof="0" dirty="0"/>
          </a:p>
        </p:txBody>
      </p:sp>
      <p:sp>
        <p:nvSpPr>
          <p:cNvPr id="23" name="object 27">
            <a:extLst>
              <a:ext uri="{FF2B5EF4-FFF2-40B4-BE49-F238E27FC236}">
                <a16:creationId xmlns:a16="http://schemas.microsoft.com/office/drawing/2014/main" id="{8D84F966-187C-0777-0584-F801AFB0E1AA}"/>
              </a:ext>
            </a:extLst>
          </p:cNvPr>
          <p:cNvSpPr/>
          <p:nvPr/>
        </p:nvSpPr>
        <p:spPr>
          <a:xfrm>
            <a:off x="13758944" y="2703347"/>
            <a:ext cx="871855" cy="911845"/>
          </a:xfrm>
          <a:custGeom>
            <a:avLst/>
            <a:gdLst/>
            <a:ahLst/>
            <a:cxnLst/>
            <a:rect l="l" t="t" r="r" b="b"/>
            <a:pathLst>
              <a:path w="871855" h="871854">
                <a:moveTo>
                  <a:pt x="871456" y="0"/>
                </a:moveTo>
                <a:lnTo>
                  <a:pt x="0" y="871392"/>
                </a:lnTo>
                <a:lnTo>
                  <a:pt x="871456" y="0"/>
                </a:lnTo>
              </a:path>
            </a:pathLst>
          </a:custGeom>
          <a:ln w="11417">
            <a:solidFill>
              <a:srgbClr val="71BC68"/>
            </a:solidFill>
          </a:ln>
        </p:spPr>
        <p:txBody>
          <a:bodyPr wrap="square" lIns="0" tIns="0" rIns="0" bIns="0" rtlCol="0"/>
          <a:lstStyle/>
          <a:p>
            <a:endParaRPr lang="fr-CA" noProof="0" dirty="0"/>
          </a:p>
        </p:txBody>
      </p:sp>
      <p:sp>
        <p:nvSpPr>
          <p:cNvPr id="24" name="object 28">
            <a:extLst>
              <a:ext uri="{FF2B5EF4-FFF2-40B4-BE49-F238E27FC236}">
                <a16:creationId xmlns:a16="http://schemas.microsoft.com/office/drawing/2014/main" id="{F29267FF-8086-6463-2082-0BE9D3B89671}"/>
              </a:ext>
            </a:extLst>
          </p:cNvPr>
          <p:cNvSpPr/>
          <p:nvPr/>
        </p:nvSpPr>
        <p:spPr>
          <a:xfrm>
            <a:off x="14570380" y="2478185"/>
            <a:ext cx="0" cy="1004822"/>
          </a:xfrm>
          <a:custGeom>
            <a:avLst/>
            <a:gdLst/>
            <a:ahLst/>
            <a:cxnLst/>
            <a:rect l="l" t="t" r="r" b="b"/>
            <a:pathLst>
              <a:path h="960754">
                <a:moveTo>
                  <a:pt x="0" y="960335"/>
                </a:moveTo>
                <a:lnTo>
                  <a:pt x="0" y="0"/>
                </a:lnTo>
                <a:lnTo>
                  <a:pt x="0" y="960335"/>
                </a:lnTo>
                <a:close/>
              </a:path>
            </a:pathLst>
          </a:custGeom>
          <a:ln w="11417">
            <a:solidFill>
              <a:srgbClr val="71BC68"/>
            </a:solidFill>
          </a:ln>
        </p:spPr>
        <p:txBody>
          <a:bodyPr wrap="square" lIns="0" tIns="0" rIns="0" bIns="0" rtlCol="0"/>
          <a:lstStyle/>
          <a:p>
            <a:endParaRPr lang="fr-CA" noProof="0" dirty="0"/>
          </a:p>
        </p:txBody>
      </p:sp>
      <p:sp>
        <p:nvSpPr>
          <p:cNvPr id="25" name="object 29">
            <a:extLst>
              <a:ext uri="{FF2B5EF4-FFF2-40B4-BE49-F238E27FC236}">
                <a16:creationId xmlns:a16="http://schemas.microsoft.com/office/drawing/2014/main" id="{E78D40E8-CCF0-F285-F246-D8EE9795C428}"/>
              </a:ext>
            </a:extLst>
          </p:cNvPr>
          <p:cNvSpPr/>
          <p:nvPr/>
        </p:nvSpPr>
        <p:spPr>
          <a:xfrm>
            <a:off x="13218922" y="2766104"/>
            <a:ext cx="1411605" cy="0"/>
          </a:xfrm>
          <a:custGeom>
            <a:avLst/>
            <a:gdLst/>
            <a:ahLst/>
            <a:cxnLst/>
            <a:rect l="l" t="t" r="r" b="b"/>
            <a:pathLst>
              <a:path w="1411605">
                <a:moveTo>
                  <a:pt x="1411478" y="0"/>
                </a:moveTo>
                <a:lnTo>
                  <a:pt x="0" y="0"/>
                </a:lnTo>
                <a:lnTo>
                  <a:pt x="1411478" y="0"/>
                </a:lnTo>
              </a:path>
            </a:pathLst>
          </a:custGeom>
          <a:ln w="11417">
            <a:solidFill>
              <a:srgbClr val="71BC68"/>
            </a:solidFill>
          </a:ln>
        </p:spPr>
        <p:txBody>
          <a:bodyPr wrap="square" lIns="0" tIns="0" rIns="0" bIns="0" rtlCol="0"/>
          <a:lstStyle/>
          <a:p>
            <a:endParaRPr lang="fr-CA" noProof="0" dirty="0"/>
          </a:p>
        </p:txBody>
      </p:sp>
      <p:sp>
        <p:nvSpPr>
          <p:cNvPr id="26" name="object 30">
            <a:extLst>
              <a:ext uri="{FF2B5EF4-FFF2-40B4-BE49-F238E27FC236}">
                <a16:creationId xmlns:a16="http://schemas.microsoft.com/office/drawing/2014/main" id="{9BB1BB72-832C-A887-C73F-FAFFB0DBDB01}"/>
              </a:ext>
            </a:extLst>
          </p:cNvPr>
          <p:cNvSpPr/>
          <p:nvPr/>
        </p:nvSpPr>
        <p:spPr>
          <a:xfrm>
            <a:off x="14162607" y="2577483"/>
            <a:ext cx="0" cy="806249"/>
          </a:xfrm>
          <a:custGeom>
            <a:avLst/>
            <a:gdLst/>
            <a:ahLst/>
            <a:cxnLst/>
            <a:rect l="l" t="t" r="r" b="b"/>
            <a:pathLst>
              <a:path h="770889">
                <a:moveTo>
                  <a:pt x="0" y="770445"/>
                </a:moveTo>
                <a:lnTo>
                  <a:pt x="0" y="0"/>
                </a:lnTo>
                <a:lnTo>
                  <a:pt x="0" y="770445"/>
                </a:lnTo>
                <a:close/>
              </a:path>
            </a:pathLst>
          </a:custGeom>
          <a:ln w="11417">
            <a:solidFill>
              <a:srgbClr val="71BC68"/>
            </a:solidFill>
          </a:ln>
        </p:spPr>
        <p:txBody>
          <a:bodyPr wrap="square" lIns="0" tIns="0" rIns="0" bIns="0" rtlCol="0"/>
          <a:lstStyle/>
          <a:p>
            <a:endParaRPr lang="fr-CA" noProof="0" dirty="0"/>
          </a:p>
        </p:txBody>
      </p:sp>
      <p:sp>
        <p:nvSpPr>
          <p:cNvPr id="27" name="object 31">
            <a:extLst>
              <a:ext uri="{FF2B5EF4-FFF2-40B4-BE49-F238E27FC236}">
                <a16:creationId xmlns:a16="http://schemas.microsoft.com/office/drawing/2014/main" id="{A385C9C0-8EE9-BB70-04C8-4B23DA8A47EB}"/>
              </a:ext>
            </a:extLst>
          </p:cNvPr>
          <p:cNvSpPr/>
          <p:nvPr/>
        </p:nvSpPr>
        <p:spPr>
          <a:xfrm>
            <a:off x="13347091" y="2716875"/>
            <a:ext cx="0" cy="527316"/>
          </a:xfrm>
          <a:custGeom>
            <a:avLst/>
            <a:gdLst/>
            <a:ahLst/>
            <a:cxnLst/>
            <a:rect l="l" t="t" r="r" b="b"/>
            <a:pathLst>
              <a:path h="504189">
                <a:moveTo>
                  <a:pt x="0" y="503897"/>
                </a:moveTo>
                <a:lnTo>
                  <a:pt x="0" y="0"/>
                </a:lnTo>
                <a:lnTo>
                  <a:pt x="0" y="503897"/>
                </a:lnTo>
                <a:close/>
              </a:path>
            </a:pathLst>
          </a:custGeom>
          <a:ln w="11417">
            <a:solidFill>
              <a:srgbClr val="71BC68"/>
            </a:solidFill>
          </a:ln>
        </p:spPr>
        <p:txBody>
          <a:bodyPr wrap="square" lIns="0" tIns="0" rIns="0" bIns="0" rtlCol="0"/>
          <a:lstStyle/>
          <a:p>
            <a:endParaRPr lang="fr-CA" noProof="0" dirty="0"/>
          </a:p>
        </p:txBody>
      </p:sp>
      <p:sp>
        <p:nvSpPr>
          <p:cNvPr id="28" name="object 32">
            <a:extLst>
              <a:ext uri="{FF2B5EF4-FFF2-40B4-BE49-F238E27FC236}">
                <a16:creationId xmlns:a16="http://schemas.microsoft.com/office/drawing/2014/main" id="{23A4B4C3-F90B-6B77-E4E4-CAB3FBCC0017}"/>
              </a:ext>
            </a:extLst>
          </p:cNvPr>
          <p:cNvSpPr/>
          <p:nvPr/>
        </p:nvSpPr>
        <p:spPr>
          <a:xfrm>
            <a:off x="14394306" y="3556268"/>
            <a:ext cx="236220" cy="247055"/>
          </a:xfrm>
          <a:custGeom>
            <a:avLst/>
            <a:gdLst/>
            <a:ahLst/>
            <a:cxnLst/>
            <a:rect l="l" t="t" r="r" b="b"/>
            <a:pathLst>
              <a:path w="236219" h="236220">
                <a:moveTo>
                  <a:pt x="236094" y="0"/>
                </a:moveTo>
                <a:lnTo>
                  <a:pt x="0" y="236094"/>
                </a:lnTo>
                <a:lnTo>
                  <a:pt x="236094" y="0"/>
                </a:lnTo>
              </a:path>
            </a:pathLst>
          </a:custGeom>
          <a:ln w="11303">
            <a:solidFill>
              <a:srgbClr val="71BC68"/>
            </a:solidFill>
          </a:ln>
        </p:spPr>
        <p:txBody>
          <a:bodyPr wrap="square" lIns="0" tIns="0" rIns="0" bIns="0" rtlCol="0"/>
          <a:lstStyle/>
          <a:p>
            <a:endParaRPr lang="fr-CA" noProof="0" dirty="0"/>
          </a:p>
        </p:txBody>
      </p:sp>
      <p:sp>
        <p:nvSpPr>
          <p:cNvPr id="29" name="object 33">
            <a:extLst>
              <a:ext uri="{FF2B5EF4-FFF2-40B4-BE49-F238E27FC236}">
                <a16:creationId xmlns:a16="http://schemas.microsoft.com/office/drawing/2014/main" id="{71C1CBD4-7DE3-B385-78D7-7D710F5478FD}"/>
              </a:ext>
            </a:extLst>
          </p:cNvPr>
          <p:cNvSpPr/>
          <p:nvPr/>
        </p:nvSpPr>
        <p:spPr>
          <a:xfrm>
            <a:off x="14027150" y="3621112"/>
            <a:ext cx="603250" cy="0"/>
          </a:xfrm>
          <a:custGeom>
            <a:avLst/>
            <a:gdLst/>
            <a:ahLst/>
            <a:cxnLst/>
            <a:rect l="l" t="t" r="r" b="b"/>
            <a:pathLst>
              <a:path w="603250">
                <a:moveTo>
                  <a:pt x="603250" y="5"/>
                </a:moveTo>
                <a:lnTo>
                  <a:pt x="0" y="0"/>
                </a:lnTo>
                <a:lnTo>
                  <a:pt x="603250" y="5"/>
                </a:lnTo>
              </a:path>
            </a:pathLst>
          </a:custGeom>
          <a:ln w="11303">
            <a:solidFill>
              <a:srgbClr val="71BC68"/>
            </a:solidFill>
          </a:ln>
        </p:spPr>
        <p:txBody>
          <a:bodyPr wrap="square" lIns="0" tIns="0" rIns="0" bIns="0" rtlCol="0"/>
          <a:lstStyle/>
          <a:p>
            <a:endParaRPr lang="fr-CA" noProof="0" dirty="0"/>
          </a:p>
        </p:txBody>
      </p:sp>
      <p:sp>
        <p:nvSpPr>
          <p:cNvPr id="30" name="object 34">
            <a:extLst>
              <a:ext uri="{FF2B5EF4-FFF2-40B4-BE49-F238E27FC236}">
                <a16:creationId xmlns:a16="http://schemas.microsoft.com/office/drawing/2014/main" id="{E5B790C1-AF07-2D45-2F11-D3AFB92B972E}"/>
              </a:ext>
            </a:extLst>
          </p:cNvPr>
          <p:cNvSpPr/>
          <p:nvPr/>
        </p:nvSpPr>
        <p:spPr>
          <a:xfrm>
            <a:off x="13693521" y="3129805"/>
            <a:ext cx="937260" cy="980250"/>
          </a:xfrm>
          <a:custGeom>
            <a:avLst/>
            <a:gdLst/>
            <a:ahLst/>
            <a:cxnLst/>
            <a:rect l="l" t="t" r="r" b="b"/>
            <a:pathLst>
              <a:path w="937259" h="937260">
                <a:moveTo>
                  <a:pt x="936877" y="0"/>
                </a:moveTo>
                <a:lnTo>
                  <a:pt x="0" y="936833"/>
                </a:lnTo>
                <a:lnTo>
                  <a:pt x="936877" y="0"/>
                </a:lnTo>
              </a:path>
            </a:pathLst>
          </a:custGeom>
          <a:ln w="11417">
            <a:solidFill>
              <a:srgbClr val="71BC68"/>
            </a:solidFill>
          </a:ln>
        </p:spPr>
        <p:txBody>
          <a:bodyPr wrap="square" lIns="0" tIns="0" rIns="0" bIns="0" rtlCol="0"/>
          <a:lstStyle/>
          <a:p>
            <a:endParaRPr lang="fr-CA" noProof="0" dirty="0"/>
          </a:p>
        </p:txBody>
      </p:sp>
      <p:sp>
        <p:nvSpPr>
          <p:cNvPr id="31" name="object 35">
            <a:extLst>
              <a:ext uri="{FF2B5EF4-FFF2-40B4-BE49-F238E27FC236}">
                <a16:creationId xmlns:a16="http://schemas.microsoft.com/office/drawing/2014/main" id="{29E866A2-2A36-9C87-2BB3-29917E4E69CC}"/>
              </a:ext>
            </a:extLst>
          </p:cNvPr>
          <p:cNvSpPr/>
          <p:nvPr/>
        </p:nvSpPr>
        <p:spPr>
          <a:xfrm>
            <a:off x="14570380" y="2850070"/>
            <a:ext cx="0" cy="1113739"/>
          </a:xfrm>
          <a:custGeom>
            <a:avLst/>
            <a:gdLst/>
            <a:ahLst/>
            <a:cxnLst/>
            <a:rect l="l" t="t" r="r" b="b"/>
            <a:pathLst>
              <a:path h="1064895">
                <a:moveTo>
                  <a:pt x="0" y="1064704"/>
                </a:moveTo>
                <a:lnTo>
                  <a:pt x="0" y="0"/>
                </a:lnTo>
                <a:lnTo>
                  <a:pt x="0" y="1064704"/>
                </a:lnTo>
                <a:close/>
              </a:path>
            </a:pathLst>
          </a:custGeom>
          <a:ln w="11417">
            <a:solidFill>
              <a:srgbClr val="71BC68"/>
            </a:solidFill>
          </a:ln>
        </p:spPr>
        <p:txBody>
          <a:bodyPr wrap="square" lIns="0" tIns="0" rIns="0" bIns="0" rtlCol="0"/>
          <a:lstStyle/>
          <a:p>
            <a:endParaRPr lang="fr-CA" noProof="0" dirty="0"/>
          </a:p>
        </p:txBody>
      </p:sp>
      <p:sp>
        <p:nvSpPr>
          <p:cNvPr id="32" name="object 36">
            <a:extLst>
              <a:ext uri="{FF2B5EF4-FFF2-40B4-BE49-F238E27FC236}">
                <a16:creationId xmlns:a16="http://schemas.microsoft.com/office/drawing/2014/main" id="{CE0CC5E8-ABD5-031C-1A9C-B7B94F5E78E0}"/>
              </a:ext>
            </a:extLst>
          </p:cNvPr>
          <p:cNvSpPr/>
          <p:nvPr/>
        </p:nvSpPr>
        <p:spPr>
          <a:xfrm>
            <a:off x="14162617" y="3071211"/>
            <a:ext cx="0" cy="671431"/>
          </a:xfrm>
          <a:custGeom>
            <a:avLst/>
            <a:gdLst/>
            <a:ahLst/>
            <a:cxnLst/>
            <a:rect l="l" t="t" r="r" b="b"/>
            <a:pathLst>
              <a:path h="641985">
                <a:moveTo>
                  <a:pt x="0" y="641832"/>
                </a:moveTo>
                <a:lnTo>
                  <a:pt x="0" y="0"/>
                </a:lnTo>
                <a:lnTo>
                  <a:pt x="0" y="641832"/>
                </a:lnTo>
                <a:close/>
              </a:path>
            </a:pathLst>
          </a:custGeom>
          <a:ln w="11417">
            <a:solidFill>
              <a:srgbClr val="71BC68"/>
            </a:solidFill>
          </a:ln>
        </p:spPr>
        <p:txBody>
          <a:bodyPr wrap="square" lIns="0" tIns="0" rIns="0" bIns="0" rtlCol="0"/>
          <a:lstStyle/>
          <a:p>
            <a:endParaRPr lang="fr-CA" noProof="0" dirty="0"/>
          </a:p>
        </p:txBody>
      </p:sp>
      <p:sp>
        <p:nvSpPr>
          <p:cNvPr id="33" name="object 37">
            <a:extLst>
              <a:ext uri="{FF2B5EF4-FFF2-40B4-BE49-F238E27FC236}">
                <a16:creationId xmlns:a16="http://schemas.microsoft.com/office/drawing/2014/main" id="{320D2F85-9F26-2F4B-495B-ADDAD53EC43C}"/>
              </a:ext>
            </a:extLst>
          </p:cNvPr>
          <p:cNvSpPr/>
          <p:nvPr/>
        </p:nvSpPr>
        <p:spPr>
          <a:xfrm>
            <a:off x="13183869" y="3621112"/>
            <a:ext cx="1446530" cy="0"/>
          </a:xfrm>
          <a:custGeom>
            <a:avLst/>
            <a:gdLst/>
            <a:ahLst/>
            <a:cxnLst/>
            <a:rect l="l" t="t" r="r" b="b"/>
            <a:pathLst>
              <a:path w="1446530">
                <a:moveTo>
                  <a:pt x="1446530" y="0"/>
                </a:moveTo>
                <a:lnTo>
                  <a:pt x="0" y="0"/>
                </a:lnTo>
                <a:lnTo>
                  <a:pt x="1446530" y="0"/>
                </a:lnTo>
              </a:path>
            </a:pathLst>
          </a:custGeom>
          <a:ln w="11417">
            <a:solidFill>
              <a:srgbClr val="71BC68"/>
            </a:solidFill>
          </a:ln>
        </p:spPr>
        <p:txBody>
          <a:bodyPr wrap="square" lIns="0" tIns="0" rIns="0" bIns="0" rtlCol="0"/>
          <a:lstStyle/>
          <a:p>
            <a:endParaRPr lang="fr-CA" noProof="0" dirty="0"/>
          </a:p>
        </p:txBody>
      </p:sp>
      <p:sp>
        <p:nvSpPr>
          <p:cNvPr id="34" name="object 38">
            <a:extLst>
              <a:ext uri="{FF2B5EF4-FFF2-40B4-BE49-F238E27FC236}">
                <a16:creationId xmlns:a16="http://schemas.microsoft.com/office/drawing/2014/main" id="{A66F4B8A-DA58-9B18-EB1A-3433EA58A3F3}"/>
              </a:ext>
            </a:extLst>
          </p:cNvPr>
          <p:cNvSpPr/>
          <p:nvPr/>
        </p:nvSpPr>
        <p:spPr>
          <a:xfrm>
            <a:off x="12962023" y="2791896"/>
            <a:ext cx="1176020" cy="1229961"/>
          </a:xfrm>
          <a:custGeom>
            <a:avLst/>
            <a:gdLst/>
            <a:ahLst/>
            <a:cxnLst/>
            <a:rect l="l" t="t" r="r" b="b"/>
            <a:pathLst>
              <a:path w="1176019" h="1176020">
                <a:moveTo>
                  <a:pt x="1175893" y="1175956"/>
                </a:moveTo>
                <a:lnTo>
                  <a:pt x="0" y="0"/>
                </a:lnTo>
                <a:lnTo>
                  <a:pt x="1175893" y="1175956"/>
                </a:lnTo>
                <a:close/>
              </a:path>
            </a:pathLst>
          </a:custGeom>
          <a:ln w="11303">
            <a:solidFill>
              <a:srgbClr val="71BC68"/>
            </a:solidFill>
          </a:ln>
        </p:spPr>
        <p:txBody>
          <a:bodyPr wrap="square" lIns="0" tIns="0" rIns="0" bIns="0" rtlCol="0"/>
          <a:lstStyle/>
          <a:p>
            <a:endParaRPr lang="fr-CA" noProof="0" dirty="0"/>
          </a:p>
        </p:txBody>
      </p:sp>
      <p:sp>
        <p:nvSpPr>
          <p:cNvPr id="35" name="object 39">
            <a:extLst>
              <a:ext uri="{FF2B5EF4-FFF2-40B4-BE49-F238E27FC236}">
                <a16:creationId xmlns:a16="http://schemas.microsoft.com/office/drawing/2014/main" id="{3C02336C-93AB-8126-8385-AB4E2B9CF5A3}"/>
              </a:ext>
            </a:extLst>
          </p:cNvPr>
          <p:cNvSpPr/>
          <p:nvPr/>
        </p:nvSpPr>
        <p:spPr>
          <a:xfrm>
            <a:off x="13345101" y="2725329"/>
            <a:ext cx="0" cy="1363450"/>
          </a:xfrm>
          <a:custGeom>
            <a:avLst/>
            <a:gdLst/>
            <a:ahLst/>
            <a:cxnLst/>
            <a:rect l="l" t="t" r="r" b="b"/>
            <a:pathLst>
              <a:path h="1303654">
                <a:moveTo>
                  <a:pt x="0" y="0"/>
                </a:moveTo>
                <a:lnTo>
                  <a:pt x="0" y="1303248"/>
                </a:lnTo>
                <a:lnTo>
                  <a:pt x="0" y="0"/>
                </a:lnTo>
                <a:close/>
              </a:path>
            </a:pathLst>
          </a:custGeom>
          <a:ln w="11303">
            <a:solidFill>
              <a:srgbClr val="71BC68"/>
            </a:solidFill>
          </a:ln>
        </p:spPr>
        <p:txBody>
          <a:bodyPr wrap="square" lIns="0" tIns="0" rIns="0" bIns="0" rtlCol="0"/>
          <a:lstStyle/>
          <a:p>
            <a:endParaRPr lang="fr-CA" noProof="0" dirty="0"/>
          </a:p>
        </p:txBody>
      </p:sp>
      <p:sp>
        <p:nvSpPr>
          <p:cNvPr id="36" name="object 40">
            <a:extLst>
              <a:ext uri="{FF2B5EF4-FFF2-40B4-BE49-F238E27FC236}">
                <a16:creationId xmlns:a16="http://schemas.microsoft.com/office/drawing/2014/main" id="{A1BD65B6-264E-31A1-20D1-B7660AE537D2}"/>
              </a:ext>
            </a:extLst>
          </p:cNvPr>
          <p:cNvSpPr/>
          <p:nvPr/>
        </p:nvSpPr>
        <p:spPr>
          <a:xfrm>
            <a:off x="12086398" y="2729095"/>
            <a:ext cx="1296670" cy="1356145"/>
          </a:xfrm>
          <a:custGeom>
            <a:avLst/>
            <a:gdLst/>
            <a:ahLst/>
            <a:cxnLst/>
            <a:rect l="l" t="t" r="r" b="b"/>
            <a:pathLst>
              <a:path w="1296669" h="1296670">
                <a:moveTo>
                  <a:pt x="1296085" y="0"/>
                </a:moveTo>
                <a:lnTo>
                  <a:pt x="0" y="1296047"/>
                </a:lnTo>
                <a:lnTo>
                  <a:pt x="1296085" y="0"/>
                </a:lnTo>
                <a:close/>
              </a:path>
            </a:pathLst>
          </a:custGeom>
          <a:ln w="11417">
            <a:solidFill>
              <a:srgbClr val="71BC68"/>
            </a:solidFill>
          </a:ln>
        </p:spPr>
        <p:txBody>
          <a:bodyPr wrap="square" lIns="0" tIns="0" rIns="0" bIns="0" rtlCol="0"/>
          <a:lstStyle/>
          <a:p>
            <a:endParaRPr lang="fr-CA" noProof="0" dirty="0"/>
          </a:p>
        </p:txBody>
      </p:sp>
      <p:sp>
        <p:nvSpPr>
          <p:cNvPr id="37" name="object 41">
            <a:extLst>
              <a:ext uri="{FF2B5EF4-FFF2-40B4-BE49-F238E27FC236}">
                <a16:creationId xmlns:a16="http://schemas.microsoft.com/office/drawing/2014/main" id="{BCEEC41E-5FA8-D29A-5D8E-3F4D22754D92}"/>
              </a:ext>
            </a:extLst>
          </p:cNvPr>
          <p:cNvSpPr/>
          <p:nvPr/>
        </p:nvSpPr>
        <p:spPr>
          <a:xfrm>
            <a:off x="12939319" y="2793414"/>
            <a:ext cx="0" cy="1227304"/>
          </a:xfrm>
          <a:custGeom>
            <a:avLst/>
            <a:gdLst/>
            <a:ahLst/>
            <a:cxnLst/>
            <a:rect l="l" t="t" r="r" b="b"/>
            <a:pathLst>
              <a:path h="1173479">
                <a:moveTo>
                  <a:pt x="0" y="1173073"/>
                </a:moveTo>
                <a:lnTo>
                  <a:pt x="0" y="0"/>
                </a:lnTo>
                <a:lnTo>
                  <a:pt x="0" y="1173073"/>
                </a:lnTo>
                <a:close/>
              </a:path>
            </a:pathLst>
          </a:custGeom>
          <a:ln w="11417">
            <a:solidFill>
              <a:srgbClr val="71BC68"/>
            </a:solidFill>
          </a:ln>
        </p:spPr>
        <p:txBody>
          <a:bodyPr wrap="square" lIns="0" tIns="0" rIns="0" bIns="0" rtlCol="0"/>
          <a:lstStyle/>
          <a:p>
            <a:endParaRPr lang="fr-CA" noProof="0" dirty="0"/>
          </a:p>
        </p:txBody>
      </p:sp>
      <p:sp>
        <p:nvSpPr>
          <p:cNvPr id="38" name="object 42">
            <a:extLst>
              <a:ext uri="{FF2B5EF4-FFF2-40B4-BE49-F238E27FC236}">
                <a16:creationId xmlns:a16="http://schemas.microsoft.com/office/drawing/2014/main" id="{DCF827DC-E697-4F8B-201C-56796E2F0191}"/>
              </a:ext>
            </a:extLst>
          </p:cNvPr>
          <p:cNvSpPr/>
          <p:nvPr/>
        </p:nvSpPr>
        <p:spPr>
          <a:xfrm>
            <a:off x="11996927" y="3621094"/>
            <a:ext cx="1475105" cy="664"/>
          </a:xfrm>
          <a:custGeom>
            <a:avLst/>
            <a:gdLst/>
            <a:ahLst/>
            <a:cxnLst/>
            <a:rect l="l" t="t" r="r" b="b"/>
            <a:pathLst>
              <a:path w="1475105" h="635">
                <a:moveTo>
                  <a:pt x="0" y="0"/>
                </a:moveTo>
                <a:lnTo>
                  <a:pt x="1475028" y="50"/>
                </a:lnTo>
                <a:lnTo>
                  <a:pt x="0" y="0"/>
                </a:lnTo>
                <a:close/>
              </a:path>
            </a:pathLst>
          </a:custGeom>
          <a:ln w="11417">
            <a:solidFill>
              <a:srgbClr val="71BC68"/>
            </a:solidFill>
          </a:ln>
        </p:spPr>
        <p:txBody>
          <a:bodyPr wrap="square" lIns="0" tIns="0" rIns="0" bIns="0" rtlCol="0"/>
          <a:lstStyle/>
          <a:p>
            <a:endParaRPr lang="fr-CA" noProof="0" dirty="0"/>
          </a:p>
        </p:txBody>
      </p:sp>
      <p:sp>
        <p:nvSpPr>
          <p:cNvPr id="39" name="object 43">
            <a:extLst>
              <a:ext uri="{FF2B5EF4-FFF2-40B4-BE49-F238E27FC236}">
                <a16:creationId xmlns:a16="http://schemas.microsoft.com/office/drawing/2014/main" id="{A7B90915-F40A-AB48-8C1F-E88B2B86ED98}"/>
              </a:ext>
            </a:extLst>
          </p:cNvPr>
          <p:cNvSpPr/>
          <p:nvPr/>
        </p:nvSpPr>
        <p:spPr>
          <a:xfrm>
            <a:off x="14577923" y="3202546"/>
            <a:ext cx="52705" cy="55122"/>
          </a:xfrm>
          <a:custGeom>
            <a:avLst/>
            <a:gdLst/>
            <a:ahLst/>
            <a:cxnLst/>
            <a:rect l="l" t="t" r="r" b="b"/>
            <a:pathLst>
              <a:path w="52705" h="52705">
                <a:moveTo>
                  <a:pt x="52476" y="52476"/>
                </a:moveTo>
                <a:lnTo>
                  <a:pt x="0" y="0"/>
                </a:lnTo>
                <a:lnTo>
                  <a:pt x="52476" y="52476"/>
                </a:lnTo>
              </a:path>
            </a:pathLst>
          </a:custGeom>
          <a:ln w="11302">
            <a:solidFill>
              <a:srgbClr val="71BC68"/>
            </a:solidFill>
          </a:ln>
        </p:spPr>
        <p:txBody>
          <a:bodyPr wrap="square" lIns="0" tIns="0" rIns="0" bIns="0" rtlCol="0"/>
          <a:lstStyle/>
          <a:p>
            <a:endParaRPr lang="fr-CA" noProof="0" dirty="0"/>
          </a:p>
        </p:txBody>
      </p:sp>
      <p:sp>
        <p:nvSpPr>
          <p:cNvPr id="40" name="object 44">
            <a:extLst>
              <a:ext uri="{FF2B5EF4-FFF2-40B4-BE49-F238E27FC236}">
                <a16:creationId xmlns:a16="http://schemas.microsoft.com/office/drawing/2014/main" id="{4F70D853-A225-F19F-BFC2-BC2C55C91EDA}"/>
              </a:ext>
            </a:extLst>
          </p:cNvPr>
          <p:cNvSpPr/>
          <p:nvPr/>
        </p:nvSpPr>
        <p:spPr>
          <a:xfrm>
            <a:off x="14620366" y="4047590"/>
            <a:ext cx="10160" cy="0"/>
          </a:xfrm>
          <a:custGeom>
            <a:avLst/>
            <a:gdLst/>
            <a:ahLst/>
            <a:cxnLst/>
            <a:rect l="l" t="t" r="r" b="b"/>
            <a:pathLst>
              <a:path w="10159">
                <a:moveTo>
                  <a:pt x="10033" y="0"/>
                </a:moveTo>
                <a:lnTo>
                  <a:pt x="0" y="0"/>
                </a:lnTo>
                <a:lnTo>
                  <a:pt x="10033" y="0"/>
                </a:lnTo>
              </a:path>
            </a:pathLst>
          </a:custGeom>
          <a:ln w="11303">
            <a:solidFill>
              <a:srgbClr val="71BC68"/>
            </a:solidFill>
          </a:ln>
        </p:spPr>
        <p:txBody>
          <a:bodyPr wrap="square" lIns="0" tIns="0" rIns="0" bIns="0" rtlCol="0"/>
          <a:lstStyle/>
          <a:p>
            <a:endParaRPr lang="fr-CA" noProof="0" dirty="0"/>
          </a:p>
        </p:txBody>
      </p:sp>
      <p:sp>
        <p:nvSpPr>
          <p:cNvPr id="41" name="object 45">
            <a:extLst>
              <a:ext uri="{FF2B5EF4-FFF2-40B4-BE49-F238E27FC236}">
                <a16:creationId xmlns:a16="http://schemas.microsoft.com/office/drawing/2014/main" id="{4D7BD650-7F83-5723-3603-2B72BF3BF151}"/>
              </a:ext>
            </a:extLst>
          </p:cNvPr>
          <p:cNvSpPr/>
          <p:nvPr/>
        </p:nvSpPr>
        <p:spPr>
          <a:xfrm>
            <a:off x="14475060" y="3982748"/>
            <a:ext cx="155575" cy="162711"/>
          </a:xfrm>
          <a:custGeom>
            <a:avLst/>
            <a:gdLst/>
            <a:ahLst/>
            <a:cxnLst/>
            <a:rect l="l" t="t" r="r" b="b"/>
            <a:pathLst>
              <a:path w="155575" h="155575">
                <a:moveTo>
                  <a:pt x="155340" y="0"/>
                </a:moveTo>
                <a:lnTo>
                  <a:pt x="0" y="155346"/>
                </a:lnTo>
                <a:lnTo>
                  <a:pt x="155340" y="0"/>
                </a:lnTo>
              </a:path>
            </a:pathLst>
          </a:custGeom>
          <a:ln w="11417">
            <a:solidFill>
              <a:srgbClr val="71BC68"/>
            </a:solidFill>
          </a:ln>
        </p:spPr>
        <p:txBody>
          <a:bodyPr wrap="square" lIns="0" tIns="0" rIns="0" bIns="0" rtlCol="0"/>
          <a:lstStyle/>
          <a:p>
            <a:endParaRPr lang="fr-CA" noProof="0" dirty="0"/>
          </a:p>
        </p:txBody>
      </p:sp>
      <p:sp>
        <p:nvSpPr>
          <p:cNvPr id="42" name="object 46">
            <a:extLst>
              <a:ext uri="{FF2B5EF4-FFF2-40B4-BE49-F238E27FC236}">
                <a16:creationId xmlns:a16="http://schemas.microsoft.com/office/drawing/2014/main" id="{7D4A1E42-09BE-DFF5-78C3-9756C39B1A93}"/>
              </a:ext>
            </a:extLst>
          </p:cNvPr>
          <p:cNvSpPr/>
          <p:nvPr/>
        </p:nvSpPr>
        <p:spPr>
          <a:xfrm>
            <a:off x="14193138" y="4047590"/>
            <a:ext cx="437515" cy="0"/>
          </a:xfrm>
          <a:custGeom>
            <a:avLst/>
            <a:gdLst/>
            <a:ahLst/>
            <a:cxnLst/>
            <a:rect l="l" t="t" r="r" b="b"/>
            <a:pathLst>
              <a:path w="437515">
                <a:moveTo>
                  <a:pt x="437261" y="0"/>
                </a:moveTo>
                <a:lnTo>
                  <a:pt x="0" y="0"/>
                </a:lnTo>
                <a:lnTo>
                  <a:pt x="437261" y="0"/>
                </a:lnTo>
              </a:path>
            </a:pathLst>
          </a:custGeom>
          <a:ln w="11417">
            <a:solidFill>
              <a:srgbClr val="71BC68"/>
            </a:solidFill>
          </a:ln>
        </p:spPr>
        <p:txBody>
          <a:bodyPr wrap="square" lIns="0" tIns="0" rIns="0" bIns="0" rtlCol="0"/>
          <a:lstStyle/>
          <a:p>
            <a:endParaRPr lang="fr-CA" noProof="0" dirty="0"/>
          </a:p>
        </p:txBody>
      </p:sp>
      <p:sp>
        <p:nvSpPr>
          <p:cNvPr id="43" name="object 47">
            <a:extLst>
              <a:ext uri="{FF2B5EF4-FFF2-40B4-BE49-F238E27FC236}">
                <a16:creationId xmlns:a16="http://schemas.microsoft.com/office/drawing/2014/main" id="{71A66DBA-2B7B-1FD7-3C02-A98BEADB7FA1}"/>
              </a:ext>
            </a:extLst>
          </p:cNvPr>
          <p:cNvSpPr/>
          <p:nvPr/>
        </p:nvSpPr>
        <p:spPr>
          <a:xfrm>
            <a:off x="13828649" y="4047600"/>
            <a:ext cx="802005" cy="0"/>
          </a:xfrm>
          <a:custGeom>
            <a:avLst/>
            <a:gdLst/>
            <a:ahLst/>
            <a:cxnLst/>
            <a:rect l="l" t="t" r="r" b="b"/>
            <a:pathLst>
              <a:path w="802005">
                <a:moveTo>
                  <a:pt x="801751" y="0"/>
                </a:moveTo>
                <a:lnTo>
                  <a:pt x="0" y="0"/>
                </a:lnTo>
                <a:lnTo>
                  <a:pt x="801751" y="0"/>
                </a:lnTo>
              </a:path>
            </a:pathLst>
          </a:custGeom>
          <a:ln w="11303">
            <a:solidFill>
              <a:srgbClr val="71BC68"/>
            </a:solidFill>
          </a:ln>
        </p:spPr>
        <p:txBody>
          <a:bodyPr wrap="square" lIns="0" tIns="0" rIns="0" bIns="0" rtlCol="0"/>
          <a:lstStyle/>
          <a:p>
            <a:endParaRPr lang="fr-CA" noProof="0" dirty="0"/>
          </a:p>
        </p:txBody>
      </p:sp>
      <p:sp>
        <p:nvSpPr>
          <p:cNvPr id="44" name="object 48">
            <a:extLst>
              <a:ext uri="{FF2B5EF4-FFF2-40B4-BE49-F238E27FC236}">
                <a16:creationId xmlns:a16="http://schemas.microsoft.com/office/drawing/2014/main" id="{B3909F13-F535-44E7-280E-99D2C343F898}"/>
              </a:ext>
            </a:extLst>
          </p:cNvPr>
          <p:cNvSpPr/>
          <p:nvPr/>
        </p:nvSpPr>
        <p:spPr>
          <a:xfrm>
            <a:off x="14160626" y="3249596"/>
            <a:ext cx="0" cy="1167533"/>
          </a:xfrm>
          <a:custGeom>
            <a:avLst/>
            <a:gdLst/>
            <a:ahLst/>
            <a:cxnLst/>
            <a:rect l="l" t="t" r="r" b="b"/>
            <a:pathLst>
              <a:path h="1116329">
                <a:moveTo>
                  <a:pt x="0" y="0"/>
                </a:moveTo>
                <a:lnTo>
                  <a:pt x="0" y="1116241"/>
                </a:lnTo>
                <a:lnTo>
                  <a:pt x="0" y="0"/>
                </a:lnTo>
                <a:close/>
              </a:path>
            </a:pathLst>
          </a:custGeom>
          <a:ln w="11303">
            <a:solidFill>
              <a:srgbClr val="71BC68"/>
            </a:solidFill>
          </a:ln>
        </p:spPr>
        <p:txBody>
          <a:bodyPr wrap="square" lIns="0" tIns="0" rIns="0" bIns="0" rtlCol="0"/>
          <a:lstStyle/>
          <a:p>
            <a:endParaRPr lang="fr-CA" noProof="0" dirty="0"/>
          </a:p>
        </p:txBody>
      </p:sp>
      <p:sp>
        <p:nvSpPr>
          <p:cNvPr id="45" name="object 49">
            <a:extLst>
              <a:ext uri="{FF2B5EF4-FFF2-40B4-BE49-F238E27FC236}">
                <a16:creationId xmlns:a16="http://schemas.microsoft.com/office/drawing/2014/main" id="{06A0C9BB-C60D-AB95-B28D-196B87819BBE}"/>
              </a:ext>
            </a:extLst>
          </p:cNvPr>
          <p:cNvSpPr/>
          <p:nvPr/>
        </p:nvSpPr>
        <p:spPr>
          <a:xfrm>
            <a:off x="13754844" y="3361606"/>
            <a:ext cx="0" cy="943723"/>
          </a:xfrm>
          <a:custGeom>
            <a:avLst/>
            <a:gdLst/>
            <a:ahLst/>
            <a:cxnLst/>
            <a:rect l="l" t="t" r="r" b="b"/>
            <a:pathLst>
              <a:path h="902335">
                <a:moveTo>
                  <a:pt x="0" y="902055"/>
                </a:moveTo>
                <a:lnTo>
                  <a:pt x="0" y="0"/>
                </a:lnTo>
                <a:lnTo>
                  <a:pt x="0" y="902055"/>
                </a:lnTo>
                <a:close/>
              </a:path>
            </a:pathLst>
          </a:custGeom>
          <a:ln w="11417">
            <a:solidFill>
              <a:srgbClr val="71BC68"/>
            </a:solidFill>
          </a:ln>
        </p:spPr>
        <p:txBody>
          <a:bodyPr wrap="square" lIns="0" tIns="0" rIns="0" bIns="0" rtlCol="0"/>
          <a:lstStyle/>
          <a:p>
            <a:endParaRPr lang="fr-CA" noProof="0" dirty="0"/>
          </a:p>
        </p:txBody>
      </p:sp>
      <p:sp>
        <p:nvSpPr>
          <p:cNvPr id="46" name="object 50">
            <a:extLst>
              <a:ext uri="{FF2B5EF4-FFF2-40B4-BE49-F238E27FC236}">
                <a16:creationId xmlns:a16="http://schemas.microsoft.com/office/drawing/2014/main" id="{9F30374D-004D-2D07-F0E2-FF23310C0593}"/>
              </a:ext>
            </a:extLst>
          </p:cNvPr>
          <p:cNvSpPr/>
          <p:nvPr/>
        </p:nvSpPr>
        <p:spPr>
          <a:xfrm>
            <a:off x="12814575" y="3490642"/>
            <a:ext cx="655320" cy="685378"/>
          </a:xfrm>
          <a:custGeom>
            <a:avLst/>
            <a:gdLst/>
            <a:ahLst/>
            <a:cxnLst/>
            <a:rect l="l" t="t" r="r" b="b"/>
            <a:pathLst>
              <a:path w="655319" h="655320">
                <a:moveTo>
                  <a:pt x="0" y="0"/>
                </a:moveTo>
                <a:lnTo>
                  <a:pt x="655269" y="655307"/>
                </a:lnTo>
                <a:lnTo>
                  <a:pt x="0" y="0"/>
                </a:lnTo>
                <a:close/>
              </a:path>
            </a:pathLst>
          </a:custGeom>
          <a:ln w="11417">
            <a:solidFill>
              <a:srgbClr val="71BC68"/>
            </a:solidFill>
          </a:ln>
        </p:spPr>
        <p:txBody>
          <a:bodyPr wrap="square" lIns="0" tIns="0" rIns="0" bIns="0" rtlCol="0"/>
          <a:lstStyle/>
          <a:p>
            <a:endParaRPr lang="fr-CA" noProof="0" dirty="0"/>
          </a:p>
        </p:txBody>
      </p:sp>
      <p:sp>
        <p:nvSpPr>
          <p:cNvPr id="47" name="object 51">
            <a:extLst>
              <a:ext uri="{FF2B5EF4-FFF2-40B4-BE49-F238E27FC236}">
                <a16:creationId xmlns:a16="http://schemas.microsoft.com/office/drawing/2014/main" id="{81C4549C-2C63-E246-69C4-8DB20E24CD72}"/>
              </a:ext>
            </a:extLst>
          </p:cNvPr>
          <p:cNvSpPr/>
          <p:nvPr/>
        </p:nvSpPr>
        <p:spPr>
          <a:xfrm>
            <a:off x="14399895" y="4474061"/>
            <a:ext cx="230504" cy="0"/>
          </a:xfrm>
          <a:custGeom>
            <a:avLst/>
            <a:gdLst/>
            <a:ahLst/>
            <a:cxnLst/>
            <a:rect l="l" t="t" r="r" b="b"/>
            <a:pathLst>
              <a:path w="230505">
                <a:moveTo>
                  <a:pt x="230505" y="0"/>
                </a:moveTo>
                <a:lnTo>
                  <a:pt x="0" y="0"/>
                </a:lnTo>
                <a:lnTo>
                  <a:pt x="230505" y="0"/>
                </a:lnTo>
              </a:path>
            </a:pathLst>
          </a:custGeom>
          <a:ln w="11417">
            <a:solidFill>
              <a:srgbClr val="71BC68"/>
            </a:solidFill>
          </a:ln>
        </p:spPr>
        <p:txBody>
          <a:bodyPr wrap="square" lIns="0" tIns="0" rIns="0" bIns="0" rtlCol="0"/>
          <a:lstStyle/>
          <a:p>
            <a:endParaRPr lang="fr-CA" noProof="0" dirty="0"/>
          </a:p>
        </p:txBody>
      </p:sp>
      <p:sp>
        <p:nvSpPr>
          <p:cNvPr id="48" name="object 52">
            <a:extLst>
              <a:ext uri="{FF2B5EF4-FFF2-40B4-BE49-F238E27FC236}">
                <a16:creationId xmlns:a16="http://schemas.microsoft.com/office/drawing/2014/main" id="{C896C28D-FC74-C007-00ED-F7242E780795}"/>
              </a:ext>
            </a:extLst>
          </p:cNvPr>
          <p:cNvSpPr/>
          <p:nvPr/>
        </p:nvSpPr>
        <p:spPr>
          <a:xfrm>
            <a:off x="12930005" y="4474066"/>
            <a:ext cx="1240155" cy="0"/>
          </a:xfrm>
          <a:custGeom>
            <a:avLst/>
            <a:gdLst/>
            <a:ahLst/>
            <a:cxnLst/>
            <a:rect l="l" t="t" r="r" b="b"/>
            <a:pathLst>
              <a:path w="1240155">
                <a:moveTo>
                  <a:pt x="0" y="0"/>
                </a:moveTo>
                <a:lnTo>
                  <a:pt x="1239939" y="0"/>
                </a:lnTo>
                <a:lnTo>
                  <a:pt x="0" y="0"/>
                </a:lnTo>
                <a:close/>
              </a:path>
            </a:pathLst>
          </a:custGeom>
          <a:ln w="11303">
            <a:solidFill>
              <a:srgbClr val="71BC68"/>
            </a:solidFill>
          </a:ln>
        </p:spPr>
        <p:txBody>
          <a:bodyPr wrap="square" lIns="0" tIns="0" rIns="0" bIns="0" rtlCol="0"/>
          <a:lstStyle/>
          <a:p>
            <a:endParaRPr lang="fr-CA" noProof="0" dirty="0"/>
          </a:p>
        </p:txBody>
      </p:sp>
      <p:sp>
        <p:nvSpPr>
          <p:cNvPr id="49" name="object 53">
            <a:extLst>
              <a:ext uri="{FF2B5EF4-FFF2-40B4-BE49-F238E27FC236}">
                <a16:creationId xmlns:a16="http://schemas.microsoft.com/office/drawing/2014/main" id="{552B51A9-95F9-1771-0DBB-D65C50334B7C}"/>
              </a:ext>
            </a:extLst>
          </p:cNvPr>
          <p:cNvSpPr/>
          <p:nvPr/>
        </p:nvSpPr>
        <p:spPr>
          <a:xfrm>
            <a:off x="13345101" y="3783837"/>
            <a:ext cx="0" cy="952356"/>
          </a:xfrm>
          <a:custGeom>
            <a:avLst/>
            <a:gdLst/>
            <a:ahLst/>
            <a:cxnLst/>
            <a:rect l="l" t="t" r="r" b="b"/>
            <a:pathLst>
              <a:path h="910589">
                <a:moveTo>
                  <a:pt x="0" y="0"/>
                </a:moveTo>
                <a:lnTo>
                  <a:pt x="0" y="910145"/>
                </a:lnTo>
                <a:lnTo>
                  <a:pt x="0" y="0"/>
                </a:lnTo>
                <a:close/>
              </a:path>
            </a:pathLst>
          </a:custGeom>
          <a:ln w="11303">
            <a:solidFill>
              <a:srgbClr val="71BC68"/>
            </a:solidFill>
          </a:ln>
        </p:spPr>
        <p:txBody>
          <a:bodyPr wrap="square" lIns="0" tIns="0" rIns="0" bIns="0" rtlCol="0"/>
          <a:lstStyle/>
          <a:p>
            <a:endParaRPr lang="fr-CA" noProof="0" dirty="0"/>
          </a:p>
        </p:txBody>
      </p:sp>
      <p:sp>
        <p:nvSpPr>
          <p:cNvPr id="50" name="object 54">
            <a:extLst>
              <a:ext uri="{FF2B5EF4-FFF2-40B4-BE49-F238E27FC236}">
                <a16:creationId xmlns:a16="http://schemas.microsoft.com/office/drawing/2014/main" id="{E4200261-E43A-267D-5337-1724349A3407}"/>
              </a:ext>
            </a:extLst>
          </p:cNvPr>
          <p:cNvSpPr/>
          <p:nvPr/>
        </p:nvSpPr>
        <p:spPr>
          <a:xfrm>
            <a:off x="12608005" y="3701043"/>
            <a:ext cx="1068705" cy="1117724"/>
          </a:xfrm>
          <a:custGeom>
            <a:avLst/>
            <a:gdLst/>
            <a:ahLst/>
            <a:cxnLst/>
            <a:rect l="l" t="t" r="r" b="b"/>
            <a:pathLst>
              <a:path w="1068705" h="1068704">
                <a:moveTo>
                  <a:pt x="0" y="0"/>
                </a:moveTo>
                <a:lnTo>
                  <a:pt x="1068412" y="1068476"/>
                </a:lnTo>
                <a:lnTo>
                  <a:pt x="0" y="0"/>
                </a:lnTo>
                <a:close/>
              </a:path>
            </a:pathLst>
          </a:custGeom>
          <a:ln w="11303">
            <a:solidFill>
              <a:srgbClr val="71BC68"/>
            </a:solidFill>
          </a:ln>
        </p:spPr>
        <p:txBody>
          <a:bodyPr wrap="square" lIns="0" tIns="0" rIns="0" bIns="0" rtlCol="0"/>
          <a:lstStyle/>
          <a:p>
            <a:endParaRPr lang="fr-CA" noProof="0" dirty="0"/>
          </a:p>
        </p:txBody>
      </p:sp>
      <p:sp>
        <p:nvSpPr>
          <p:cNvPr id="51" name="object 55">
            <a:extLst>
              <a:ext uri="{FF2B5EF4-FFF2-40B4-BE49-F238E27FC236}">
                <a16:creationId xmlns:a16="http://schemas.microsoft.com/office/drawing/2014/main" id="{30AAE5B5-E3DB-85CC-FE66-13572DCD45C9}"/>
              </a:ext>
            </a:extLst>
          </p:cNvPr>
          <p:cNvSpPr/>
          <p:nvPr/>
        </p:nvSpPr>
        <p:spPr>
          <a:xfrm>
            <a:off x="13347081" y="3478276"/>
            <a:ext cx="0" cy="1563352"/>
          </a:xfrm>
          <a:custGeom>
            <a:avLst/>
            <a:gdLst/>
            <a:ahLst/>
            <a:cxnLst/>
            <a:rect l="l" t="t" r="r" b="b"/>
            <a:pathLst>
              <a:path h="1494789">
                <a:moveTo>
                  <a:pt x="0" y="1494472"/>
                </a:moveTo>
                <a:lnTo>
                  <a:pt x="0" y="0"/>
                </a:lnTo>
                <a:lnTo>
                  <a:pt x="0" y="1494472"/>
                </a:lnTo>
                <a:close/>
              </a:path>
            </a:pathLst>
          </a:custGeom>
          <a:ln w="11303">
            <a:solidFill>
              <a:srgbClr val="71BC68"/>
            </a:solidFill>
          </a:ln>
        </p:spPr>
        <p:txBody>
          <a:bodyPr wrap="square" lIns="0" tIns="0" rIns="0" bIns="0" rtlCol="0"/>
          <a:lstStyle/>
          <a:p>
            <a:endParaRPr lang="fr-CA" noProof="0" dirty="0"/>
          </a:p>
        </p:txBody>
      </p:sp>
      <p:sp>
        <p:nvSpPr>
          <p:cNvPr id="52" name="object 56">
            <a:extLst>
              <a:ext uri="{FF2B5EF4-FFF2-40B4-BE49-F238E27FC236}">
                <a16:creationId xmlns:a16="http://schemas.microsoft.com/office/drawing/2014/main" id="{76DFE610-39D2-1F63-C498-7535A650378D}"/>
              </a:ext>
            </a:extLst>
          </p:cNvPr>
          <p:cNvSpPr/>
          <p:nvPr/>
        </p:nvSpPr>
        <p:spPr>
          <a:xfrm>
            <a:off x="13347130" y="4047635"/>
            <a:ext cx="1221740" cy="1277778"/>
          </a:xfrm>
          <a:custGeom>
            <a:avLst/>
            <a:gdLst/>
            <a:ahLst/>
            <a:cxnLst/>
            <a:rect l="l" t="t" r="r" b="b"/>
            <a:pathLst>
              <a:path w="1221740" h="1221739">
                <a:moveTo>
                  <a:pt x="0" y="0"/>
                </a:moveTo>
                <a:lnTo>
                  <a:pt x="1221206" y="1221219"/>
                </a:lnTo>
                <a:lnTo>
                  <a:pt x="0" y="0"/>
                </a:lnTo>
                <a:close/>
              </a:path>
            </a:pathLst>
          </a:custGeom>
          <a:ln w="11417">
            <a:solidFill>
              <a:srgbClr val="71BC68"/>
            </a:solidFill>
          </a:ln>
        </p:spPr>
        <p:txBody>
          <a:bodyPr wrap="square" lIns="0" tIns="0" rIns="0" bIns="0" rtlCol="0"/>
          <a:lstStyle/>
          <a:p>
            <a:endParaRPr lang="fr-CA" noProof="0" dirty="0"/>
          </a:p>
        </p:txBody>
      </p:sp>
      <p:sp>
        <p:nvSpPr>
          <p:cNvPr id="53" name="object 57">
            <a:extLst>
              <a:ext uri="{FF2B5EF4-FFF2-40B4-BE49-F238E27FC236}">
                <a16:creationId xmlns:a16="http://schemas.microsoft.com/office/drawing/2014/main" id="{3B82BE87-D640-C490-CF12-A771EB778E1D}"/>
              </a:ext>
            </a:extLst>
          </p:cNvPr>
          <p:cNvSpPr/>
          <p:nvPr/>
        </p:nvSpPr>
        <p:spPr>
          <a:xfrm>
            <a:off x="13298094" y="4471984"/>
            <a:ext cx="1319530" cy="0"/>
          </a:xfrm>
          <a:custGeom>
            <a:avLst/>
            <a:gdLst/>
            <a:ahLst/>
            <a:cxnLst/>
            <a:rect l="l" t="t" r="r" b="b"/>
            <a:pathLst>
              <a:path w="1319530">
                <a:moveTo>
                  <a:pt x="1319276" y="0"/>
                </a:moveTo>
                <a:lnTo>
                  <a:pt x="0" y="0"/>
                </a:lnTo>
                <a:lnTo>
                  <a:pt x="1319276" y="0"/>
                </a:lnTo>
                <a:close/>
              </a:path>
            </a:pathLst>
          </a:custGeom>
          <a:ln w="11417">
            <a:solidFill>
              <a:srgbClr val="71BC68"/>
            </a:solidFill>
          </a:ln>
        </p:spPr>
        <p:txBody>
          <a:bodyPr wrap="square" lIns="0" tIns="0" rIns="0" bIns="0" rtlCol="0"/>
          <a:lstStyle/>
          <a:p>
            <a:endParaRPr lang="fr-CA" noProof="0" dirty="0"/>
          </a:p>
        </p:txBody>
      </p:sp>
      <p:sp>
        <p:nvSpPr>
          <p:cNvPr id="54" name="object 58">
            <a:extLst>
              <a:ext uri="{FF2B5EF4-FFF2-40B4-BE49-F238E27FC236}">
                <a16:creationId xmlns:a16="http://schemas.microsoft.com/office/drawing/2014/main" id="{0A0BBDC9-F596-B9CD-1D3E-E52C1364E414}"/>
              </a:ext>
            </a:extLst>
          </p:cNvPr>
          <p:cNvSpPr/>
          <p:nvPr/>
        </p:nvSpPr>
        <p:spPr>
          <a:xfrm>
            <a:off x="14162607" y="3855795"/>
            <a:ext cx="0" cy="1660978"/>
          </a:xfrm>
          <a:custGeom>
            <a:avLst/>
            <a:gdLst/>
            <a:ahLst/>
            <a:cxnLst/>
            <a:rect l="l" t="t" r="r" b="b"/>
            <a:pathLst>
              <a:path h="1588135">
                <a:moveTo>
                  <a:pt x="0" y="1588084"/>
                </a:moveTo>
                <a:lnTo>
                  <a:pt x="0" y="0"/>
                </a:lnTo>
                <a:lnTo>
                  <a:pt x="0" y="1588084"/>
                </a:lnTo>
                <a:close/>
              </a:path>
            </a:pathLst>
          </a:custGeom>
          <a:ln w="11417">
            <a:solidFill>
              <a:srgbClr val="71BC68"/>
            </a:solidFill>
          </a:ln>
        </p:spPr>
        <p:txBody>
          <a:bodyPr wrap="square" lIns="0" tIns="0" rIns="0" bIns="0" rtlCol="0"/>
          <a:lstStyle/>
          <a:p>
            <a:endParaRPr lang="fr-CA" noProof="0" dirty="0"/>
          </a:p>
        </p:txBody>
      </p:sp>
      <p:sp>
        <p:nvSpPr>
          <p:cNvPr id="55" name="object 59">
            <a:extLst>
              <a:ext uri="{FF2B5EF4-FFF2-40B4-BE49-F238E27FC236}">
                <a16:creationId xmlns:a16="http://schemas.microsoft.com/office/drawing/2014/main" id="{9DB80BD9-08F9-E773-0E30-C5039FC37C98}"/>
              </a:ext>
            </a:extLst>
          </p:cNvPr>
          <p:cNvSpPr/>
          <p:nvPr/>
        </p:nvSpPr>
        <p:spPr>
          <a:xfrm>
            <a:off x="13752864" y="4670632"/>
            <a:ext cx="0" cy="884614"/>
          </a:xfrm>
          <a:custGeom>
            <a:avLst/>
            <a:gdLst/>
            <a:ahLst/>
            <a:cxnLst/>
            <a:rect l="l" t="t" r="r" b="b"/>
            <a:pathLst>
              <a:path h="845820">
                <a:moveTo>
                  <a:pt x="0" y="0"/>
                </a:moveTo>
                <a:lnTo>
                  <a:pt x="0" y="845388"/>
                </a:lnTo>
                <a:lnTo>
                  <a:pt x="0" y="0"/>
                </a:lnTo>
                <a:close/>
              </a:path>
            </a:pathLst>
          </a:custGeom>
          <a:ln w="11417">
            <a:solidFill>
              <a:srgbClr val="71BC68"/>
            </a:solidFill>
          </a:ln>
        </p:spPr>
        <p:txBody>
          <a:bodyPr wrap="square" lIns="0" tIns="0" rIns="0" bIns="0" rtlCol="0"/>
          <a:lstStyle/>
          <a:p>
            <a:endParaRPr lang="fr-CA" noProof="0" dirty="0"/>
          </a:p>
        </p:txBody>
      </p:sp>
      <p:sp>
        <p:nvSpPr>
          <p:cNvPr id="56" name="object 60">
            <a:extLst>
              <a:ext uri="{FF2B5EF4-FFF2-40B4-BE49-F238E27FC236}">
                <a16:creationId xmlns:a16="http://schemas.microsoft.com/office/drawing/2014/main" id="{ED1948B2-C044-A8C6-8EBF-86DF6C8CD765}"/>
              </a:ext>
            </a:extLst>
          </p:cNvPr>
          <p:cNvSpPr/>
          <p:nvPr/>
        </p:nvSpPr>
        <p:spPr>
          <a:xfrm>
            <a:off x="13161863" y="4706825"/>
            <a:ext cx="776605" cy="812226"/>
          </a:xfrm>
          <a:custGeom>
            <a:avLst/>
            <a:gdLst/>
            <a:ahLst/>
            <a:cxnLst/>
            <a:rect l="l" t="t" r="r" b="b"/>
            <a:pathLst>
              <a:path w="776605" h="776604">
                <a:moveTo>
                  <a:pt x="0" y="776173"/>
                </a:moveTo>
                <a:lnTo>
                  <a:pt x="776224" y="0"/>
                </a:lnTo>
                <a:lnTo>
                  <a:pt x="0" y="776173"/>
                </a:lnTo>
                <a:close/>
              </a:path>
            </a:pathLst>
          </a:custGeom>
          <a:ln w="11303">
            <a:solidFill>
              <a:srgbClr val="71BC68"/>
            </a:solidFill>
          </a:ln>
        </p:spPr>
        <p:txBody>
          <a:bodyPr wrap="square" lIns="0" tIns="0" rIns="0" bIns="0" rtlCol="0"/>
          <a:lstStyle/>
          <a:p>
            <a:endParaRPr lang="fr-CA" noProof="0" dirty="0"/>
          </a:p>
        </p:txBody>
      </p:sp>
      <p:sp>
        <p:nvSpPr>
          <p:cNvPr id="57" name="object 61">
            <a:extLst>
              <a:ext uri="{FF2B5EF4-FFF2-40B4-BE49-F238E27FC236}">
                <a16:creationId xmlns:a16="http://schemas.microsoft.com/office/drawing/2014/main" id="{A226740F-C136-E6E2-9680-5774D1481BA6}"/>
              </a:ext>
            </a:extLst>
          </p:cNvPr>
          <p:cNvSpPr/>
          <p:nvPr/>
        </p:nvSpPr>
        <p:spPr>
          <a:xfrm>
            <a:off x="14365859" y="5324920"/>
            <a:ext cx="264795" cy="0"/>
          </a:xfrm>
          <a:custGeom>
            <a:avLst/>
            <a:gdLst/>
            <a:ahLst/>
            <a:cxnLst/>
            <a:rect l="l" t="t" r="r" b="b"/>
            <a:pathLst>
              <a:path w="264794">
                <a:moveTo>
                  <a:pt x="264540" y="0"/>
                </a:moveTo>
                <a:lnTo>
                  <a:pt x="0" y="0"/>
                </a:lnTo>
                <a:lnTo>
                  <a:pt x="264540" y="0"/>
                </a:lnTo>
              </a:path>
            </a:pathLst>
          </a:custGeom>
          <a:ln w="11303">
            <a:solidFill>
              <a:srgbClr val="71BC68"/>
            </a:solidFill>
          </a:ln>
        </p:spPr>
        <p:txBody>
          <a:bodyPr wrap="square" lIns="0" tIns="0" rIns="0" bIns="0" rtlCol="0"/>
          <a:lstStyle/>
          <a:p>
            <a:endParaRPr lang="fr-CA" noProof="0" dirty="0"/>
          </a:p>
        </p:txBody>
      </p:sp>
      <p:sp>
        <p:nvSpPr>
          <p:cNvPr id="58" name="object 62">
            <a:extLst>
              <a:ext uri="{FF2B5EF4-FFF2-40B4-BE49-F238E27FC236}">
                <a16:creationId xmlns:a16="http://schemas.microsoft.com/office/drawing/2014/main" id="{F8779D31-ABF3-C941-32E1-4A4AB8349B20}"/>
              </a:ext>
            </a:extLst>
          </p:cNvPr>
          <p:cNvSpPr/>
          <p:nvPr/>
        </p:nvSpPr>
        <p:spPr>
          <a:xfrm>
            <a:off x="13638306" y="5324915"/>
            <a:ext cx="639445" cy="0"/>
          </a:xfrm>
          <a:custGeom>
            <a:avLst/>
            <a:gdLst/>
            <a:ahLst/>
            <a:cxnLst/>
            <a:rect l="l" t="t" r="r" b="b"/>
            <a:pathLst>
              <a:path w="639444">
                <a:moveTo>
                  <a:pt x="638848" y="0"/>
                </a:moveTo>
                <a:lnTo>
                  <a:pt x="0" y="0"/>
                </a:lnTo>
                <a:lnTo>
                  <a:pt x="638848" y="0"/>
                </a:lnTo>
                <a:close/>
              </a:path>
            </a:pathLst>
          </a:custGeom>
          <a:ln w="11303">
            <a:solidFill>
              <a:srgbClr val="71BC68"/>
            </a:solidFill>
          </a:ln>
        </p:spPr>
        <p:txBody>
          <a:bodyPr wrap="square" lIns="0" tIns="0" rIns="0" bIns="0" rtlCol="0"/>
          <a:lstStyle/>
          <a:p>
            <a:endParaRPr lang="fr-CA" noProof="0" dirty="0"/>
          </a:p>
        </p:txBody>
      </p:sp>
      <p:sp>
        <p:nvSpPr>
          <p:cNvPr id="59" name="object 63">
            <a:extLst>
              <a:ext uri="{FF2B5EF4-FFF2-40B4-BE49-F238E27FC236}">
                <a16:creationId xmlns:a16="http://schemas.microsoft.com/office/drawing/2014/main" id="{1AE5800F-FE8E-11B9-0423-5078B67BD563}"/>
              </a:ext>
            </a:extLst>
          </p:cNvPr>
          <p:cNvSpPr/>
          <p:nvPr/>
        </p:nvSpPr>
        <p:spPr>
          <a:xfrm>
            <a:off x="14162607" y="5064731"/>
            <a:ext cx="0" cy="949036"/>
          </a:xfrm>
          <a:custGeom>
            <a:avLst/>
            <a:gdLst/>
            <a:ahLst/>
            <a:cxnLst/>
            <a:rect l="l" t="t" r="r" b="b"/>
            <a:pathLst>
              <a:path h="907414">
                <a:moveTo>
                  <a:pt x="0" y="907313"/>
                </a:moveTo>
                <a:lnTo>
                  <a:pt x="0" y="0"/>
                </a:lnTo>
                <a:lnTo>
                  <a:pt x="0" y="907313"/>
                </a:lnTo>
                <a:close/>
              </a:path>
            </a:pathLst>
          </a:custGeom>
          <a:ln w="11303">
            <a:solidFill>
              <a:srgbClr val="71BC68"/>
            </a:solidFill>
          </a:ln>
        </p:spPr>
        <p:txBody>
          <a:bodyPr wrap="square" lIns="0" tIns="0" rIns="0" bIns="0" rtlCol="0"/>
          <a:lstStyle/>
          <a:p>
            <a:endParaRPr lang="fr-CA" noProof="0" dirty="0"/>
          </a:p>
        </p:txBody>
      </p:sp>
      <p:sp>
        <p:nvSpPr>
          <p:cNvPr id="60" name="object 64">
            <a:extLst>
              <a:ext uri="{FF2B5EF4-FFF2-40B4-BE49-F238E27FC236}">
                <a16:creationId xmlns:a16="http://schemas.microsoft.com/office/drawing/2014/main" id="{F57C7C2E-08D0-9725-7DC2-93A5E1B2DA55}"/>
              </a:ext>
            </a:extLst>
          </p:cNvPr>
          <p:cNvSpPr/>
          <p:nvPr/>
        </p:nvSpPr>
        <p:spPr>
          <a:xfrm>
            <a:off x="12624650" y="4997918"/>
            <a:ext cx="1035685" cy="1083189"/>
          </a:xfrm>
          <a:custGeom>
            <a:avLst/>
            <a:gdLst/>
            <a:ahLst/>
            <a:cxnLst/>
            <a:rect l="l" t="t" r="r" b="b"/>
            <a:pathLst>
              <a:path w="1035684" h="1035685">
                <a:moveTo>
                  <a:pt x="0" y="1035075"/>
                </a:moveTo>
                <a:lnTo>
                  <a:pt x="1035113" y="0"/>
                </a:lnTo>
                <a:lnTo>
                  <a:pt x="0" y="1035075"/>
                </a:lnTo>
                <a:close/>
              </a:path>
            </a:pathLst>
          </a:custGeom>
          <a:ln w="11417">
            <a:solidFill>
              <a:srgbClr val="71BC68"/>
            </a:solidFill>
          </a:ln>
        </p:spPr>
        <p:txBody>
          <a:bodyPr wrap="square" lIns="0" tIns="0" rIns="0" bIns="0" rtlCol="0"/>
          <a:lstStyle/>
          <a:p>
            <a:endParaRPr lang="fr-CA" noProof="0" dirty="0"/>
          </a:p>
        </p:txBody>
      </p:sp>
      <p:sp>
        <p:nvSpPr>
          <p:cNvPr id="61" name="object 65">
            <a:extLst>
              <a:ext uri="{FF2B5EF4-FFF2-40B4-BE49-F238E27FC236}">
                <a16:creationId xmlns:a16="http://schemas.microsoft.com/office/drawing/2014/main" id="{318520C4-FDF9-5408-881D-46455CB93BF3}"/>
              </a:ext>
            </a:extLst>
          </p:cNvPr>
          <p:cNvSpPr/>
          <p:nvPr/>
        </p:nvSpPr>
        <p:spPr>
          <a:xfrm>
            <a:off x="12413137" y="5324925"/>
            <a:ext cx="1458595" cy="0"/>
          </a:xfrm>
          <a:custGeom>
            <a:avLst/>
            <a:gdLst/>
            <a:ahLst/>
            <a:cxnLst/>
            <a:rect l="l" t="t" r="r" b="b"/>
            <a:pathLst>
              <a:path w="1458594">
                <a:moveTo>
                  <a:pt x="1458150" y="0"/>
                </a:moveTo>
                <a:lnTo>
                  <a:pt x="0" y="0"/>
                </a:lnTo>
                <a:lnTo>
                  <a:pt x="1458150" y="0"/>
                </a:lnTo>
                <a:close/>
              </a:path>
            </a:pathLst>
          </a:custGeom>
          <a:ln w="11417">
            <a:solidFill>
              <a:srgbClr val="71BC68"/>
            </a:solidFill>
          </a:ln>
        </p:spPr>
        <p:txBody>
          <a:bodyPr wrap="square" lIns="0" tIns="0" rIns="0" bIns="0" rtlCol="0"/>
          <a:lstStyle/>
          <a:p>
            <a:endParaRPr lang="fr-CA" noProof="0" dirty="0"/>
          </a:p>
        </p:txBody>
      </p:sp>
      <p:sp>
        <p:nvSpPr>
          <p:cNvPr id="62" name="object 66">
            <a:extLst>
              <a:ext uri="{FF2B5EF4-FFF2-40B4-BE49-F238E27FC236}">
                <a16:creationId xmlns:a16="http://schemas.microsoft.com/office/drawing/2014/main" id="{8728EA23-ABF4-1275-AB89-57AE05E00514}"/>
              </a:ext>
            </a:extLst>
          </p:cNvPr>
          <p:cNvSpPr/>
          <p:nvPr/>
        </p:nvSpPr>
        <p:spPr>
          <a:xfrm>
            <a:off x="12364083" y="5151790"/>
            <a:ext cx="1556385" cy="1627772"/>
          </a:xfrm>
          <a:custGeom>
            <a:avLst/>
            <a:gdLst/>
            <a:ahLst/>
            <a:cxnLst/>
            <a:rect l="l" t="t" r="r" b="b"/>
            <a:pathLst>
              <a:path w="1556384" h="1556384">
                <a:moveTo>
                  <a:pt x="0" y="0"/>
                </a:moveTo>
                <a:lnTo>
                  <a:pt x="1556258" y="1556334"/>
                </a:lnTo>
                <a:lnTo>
                  <a:pt x="0" y="0"/>
                </a:lnTo>
                <a:close/>
              </a:path>
            </a:pathLst>
          </a:custGeom>
          <a:ln w="11417">
            <a:solidFill>
              <a:srgbClr val="71BC68"/>
            </a:solidFill>
          </a:ln>
        </p:spPr>
        <p:txBody>
          <a:bodyPr wrap="square" lIns="0" tIns="0" rIns="0" bIns="0" rtlCol="0"/>
          <a:lstStyle/>
          <a:p>
            <a:endParaRPr lang="fr-CA" noProof="0" dirty="0"/>
          </a:p>
        </p:txBody>
      </p:sp>
      <p:sp>
        <p:nvSpPr>
          <p:cNvPr id="63" name="object 67">
            <a:extLst>
              <a:ext uri="{FF2B5EF4-FFF2-40B4-BE49-F238E27FC236}">
                <a16:creationId xmlns:a16="http://schemas.microsoft.com/office/drawing/2014/main" id="{366226FA-E22E-8A31-BE2A-EB15A1FA5AAC}"/>
              </a:ext>
            </a:extLst>
          </p:cNvPr>
          <p:cNvSpPr/>
          <p:nvPr/>
        </p:nvSpPr>
        <p:spPr>
          <a:xfrm>
            <a:off x="13347081" y="5604102"/>
            <a:ext cx="0" cy="723233"/>
          </a:xfrm>
          <a:custGeom>
            <a:avLst/>
            <a:gdLst/>
            <a:ahLst/>
            <a:cxnLst/>
            <a:rect l="l" t="t" r="r" b="b"/>
            <a:pathLst>
              <a:path h="691514">
                <a:moveTo>
                  <a:pt x="0" y="691388"/>
                </a:moveTo>
                <a:lnTo>
                  <a:pt x="0" y="0"/>
                </a:lnTo>
                <a:lnTo>
                  <a:pt x="0" y="691388"/>
                </a:lnTo>
                <a:close/>
              </a:path>
            </a:pathLst>
          </a:custGeom>
          <a:ln w="11417">
            <a:solidFill>
              <a:srgbClr val="71BC68"/>
            </a:solidFill>
          </a:ln>
        </p:spPr>
        <p:txBody>
          <a:bodyPr wrap="square" lIns="0" tIns="0" rIns="0" bIns="0" rtlCol="0"/>
          <a:lstStyle/>
          <a:p>
            <a:endParaRPr lang="fr-CA" noProof="0" dirty="0"/>
          </a:p>
        </p:txBody>
      </p:sp>
      <p:sp>
        <p:nvSpPr>
          <p:cNvPr id="64" name="object 68">
            <a:extLst>
              <a:ext uri="{FF2B5EF4-FFF2-40B4-BE49-F238E27FC236}">
                <a16:creationId xmlns:a16="http://schemas.microsoft.com/office/drawing/2014/main" id="{3310A0A6-C2DE-26CB-5BB4-32CA242E81B8}"/>
              </a:ext>
            </a:extLst>
          </p:cNvPr>
          <p:cNvSpPr/>
          <p:nvPr/>
        </p:nvSpPr>
        <p:spPr>
          <a:xfrm>
            <a:off x="14375492" y="5549606"/>
            <a:ext cx="255270" cy="266979"/>
          </a:xfrm>
          <a:custGeom>
            <a:avLst/>
            <a:gdLst/>
            <a:ahLst/>
            <a:cxnLst/>
            <a:rect l="l" t="t" r="r" b="b"/>
            <a:pathLst>
              <a:path w="255269" h="255270">
                <a:moveTo>
                  <a:pt x="254908" y="254914"/>
                </a:moveTo>
                <a:lnTo>
                  <a:pt x="0" y="0"/>
                </a:lnTo>
                <a:lnTo>
                  <a:pt x="254908" y="254914"/>
                </a:lnTo>
              </a:path>
            </a:pathLst>
          </a:custGeom>
          <a:ln w="11417">
            <a:solidFill>
              <a:srgbClr val="71BC68"/>
            </a:solidFill>
          </a:ln>
        </p:spPr>
        <p:txBody>
          <a:bodyPr wrap="square" lIns="0" tIns="0" rIns="0" bIns="0" rtlCol="0"/>
          <a:lstStyle/>
          <a:p>
            <a:endParaRPr lang="fr-CA" noProof="0" dirty="0"/>
          </a:p>
        </p:txBody>
      </p:sp>
      <p:sp>
        <p:nvSpPr>
          <p:cNvPr id="65" name="object 69">
            <a:extLst>
              <a:ext uri="{FF2B5EF4-FFF2-40B4-BE49-F238E27FC236}">
                <a16:creationId xmlns:a16="http://schemas.microsoft.com/office/drawing/2014/main" id="{635CB804-DB93-72A8-1E10-353CD5539A4B}"/>
              </a:ext>
            </a:extLst>
          </p:cNvPr>
          <p:cNvSpPr/>
          <p:nvPr/>
        </p:nvSpPr>
        <p:spPr>
          <a:xfrm>
            <a:off x="14034388" y="6606363"/>
            <a:ext cx="596265" cy="664"/>
          </a:xfrm>
          <a:custGeom>
            <a:avLst/>
            <a:gdLst/>
            <a:ahLst/>
            <a:cxnLst/>
            <a:rect l="l" t="t" r="r" b="b"/>
            <a:pathLst>
              <a:path w="596265" h="635">
                <a:moveTo>
                  <a:pt x="596011" y="15"/>
                </a:moveTo>
                <a:lnTo>
                  <a:pt x="0" y="0"/>
                </a:lnTo>
                <a:lnTo>
                  <a:pt x="596011" y="15"/>
                </a:lnTo>
              </a:path>
            </a:pathLst>
          </a:custGeom>
          <a:ln w="11417">
            <a:solidFill>
              <a:srgbClr val="71BC68"/>
            </a:solidFill>
          </a:ln>
        </p:spPr>
        <p:txBody>
          <a:bodyPr wrap="square" lIns="0" tIns="0" rIns="0" bIns="0" rtlCol="0"/>
          <a:lstStyle/>
          <a:p>
            <a:endParaRPr lang="fr-CA" noProof="0" dirty="0"/>
          </a:p>
        </p:txBody>
      </p:sp>
      <p:sp>
        <p:nvSpPr>
          <p:cNvPr id="66" name="object 70">
            <a:extLst>
              <a:ext uri="{FF2B5EF4-FFF2-40B4-BE49-F238E27FC236}">
                <a16:creationId xmlns:a16="http://schemas.microsoft.com/office/drawing/2014/main" id="{D0EA8C36-ACB4-B043-DDE5-1AFD97A83578}"/>
              </a:ext>
            </a:extLst>
          </p:cNvPr>
          <p:cNvSpPr/>
          <p:nvPr/>
        </p:nvSpPr>
        <p:spPr>
          <a:xfrm>
            <a:off x="14065513" y="6078344"/>
            <a:ext cx="565150" cy="591072"/>
          </a:xfrm>
          <a:custGeom>
            <a:avLst/>
            <a:gdLst/>
            <a:ahLst/>
            <a:cxnLst/>
            <a:rect l="l" t="t" r="r" b="b"/>
            <a:pathLst>
              <a:path w="565150" h="565150">
                <a:moveTo>
                  <a:pt x="564885" y="564945"/>
                </a:moveTo>
                <a:lnTo>
                  <a:pt x="0" y="0"/>
                </a:lnTo>
                <a:lnTo>
                  <a:pt x="564885" y="564945"/>
                </a:lnTo>
              </a:path>
            </a:pathLst>
          </a:custGeom>
          <a:ln w="11417">
            <a:solidFill>
              <a:srgbClr val="71BC68"/>
            </a:solidFill>
          </a:ln>
        </p:spPr>
        <p:txBody>
          <a:bodyPr wrap="square" lIns="0" tIns="0" rIns="0" bIns="0" rtlCol="0"/>
          <a:lstStyle/>
          <a:p>
            <a:endParaRPr lang="fr-CA" noProof="0" dirty="0"/>
          </a:p>
        </p:txBody>
      </p:sp>
      <p:sp>
        <p:nvSpPr>
          <p:cNvPr id="67" name="object 71">
            <a:extLst>
              <a:ext uri="{FF2B5EF4-FFF2-40B4-BE49-F238E27FC236}">
                <a16:creationId xmlns:a16="http://schemas.microsoft.com/office/drawing/2014/main" id="{28D60A2D-5930-0B42-96E5-6C006988083A}"/>
              </a:ext>
            </a:extLst>
          </p:cNvPr>
          <p:cNvSpPr/>
          <p:nvPr/>
        </p:nvSpPr>
        <p:spPr>
          <a:xfrm>
            <a:off x="14107809" y="6606411"/>
            <a:ext cx="515620" cy="0"/>
          </a:xfrm>
          <a:custGeom>
            <a:avLst/>
            <a:gdLst/>
            <a:ahLst/>
            <a:cxnLst/>
            <a:rect l="l" t="t" r="r" b="b"/>
            <a:pathLst>
              <a:path w="515619">
                <a:moveTo>
                  <a:pt x="0" y="0"/>
                </a:moveTo>
                <a:lnTo>
                  <a:pt x="515378" y="0"/>
                </a:lnTo>
                <a:lnTo>
                  <a:pt x="0" y="0"/>
                </a:lnTo>
                <a:close/>
              </a:path>
            </a:pathLst>
          </a:custGeom>
          <a:ln w="11417">
            <a:solidFill>
              <a:srgbClr val="71BC68"/>
            </a:solidFill>
          </a:ln>
        </p:spPr>
        <p:txBody>
          <a:bodyPr wrap="square" lIns="0" tIns="0" rIns="0" bIns="0" rtlCol="0"/>
          <a:lstStyle/>
          <a:p>
            <a:endParaRPr lang="fr-CA" noProof="0" dirty="0"/>
          </a:p>
        </p:txBody>
      </p:sp>
      <p:sp>
        <p:nvSpPr>
          <p:cNvPr id="68" name="object 72">
            <a:extLst>
              <a:ext uri="{FF2B5EF4-FFF2-40B4-BE49-F238E27FC236}">
                <a16:creationId xmlns:a16="http://schemas.microsoft.com/office/drawing/2014/main" id="{F5D8D182-D9F3-AAB1-4D03-F158C1F6D026}"/>
              </a:ext>
            </a:extLst>
          </p:cNvPr>
          <p:cNvSpPr/>
          <p:nvPr/>
        </p:nvSpPr>
        <p:spPr>
          <a:xfrm>
            <a:off x="14390750" y="7032835"/>
            <a:ext cx="240029" cy="0"/>
          </a:xfrm>
          <a:custGeom>
            <a:avLst/>
            <a:gdLst/>
            <a:ahLst/>
            <a:cxnLst/>
            <a:rect l="l" t="t" r="r" b="b"/>
            <a:pathLst>
              <a:path w="240030">
                <a:moveTo>
                  <a:pt x="239648" y="0"/>
                </a:moveTo>
                <a:lnTo>
                  <a:pt x="0" y="0"/>
                </a:lnTo>
                <a:lnTo>
                  <a:pt x="239648" y="0"/>
                </a:lnTo>
              </a:path>
            </a:pathLst>
          </a:custGeom>
          <a:ln w="11303">
            <a:solidFill>
              <a:srgbClr val="71BC68"/>
            </a:solidFill>
          </a:ln>
        </p:spPr>
        <p:txBody>
          <a:bodyPr wrap="square" lIns="0" tIns="0" rIns="0" bIns="0" rtlCol="0"/>
          <a:lstStyle/>
          <a:p>
            <a:endParaRPr lang="fr-CA" noProof="0" dirty="0"/>
          </a:p>
        </p:txBody>
      </p:sp>
      <p:sp>
        <p:nvSpPr>
          <p:cNvPr id="69" name="object 73">
            <a:extLst>
              <a:ext uri="{FF2B5EF4-FFF2-40B4-BE49-F238E27FC236}">
                <a16:creationId xmlns:a16="http://schemas.microsoft.com/office/drawing/2014/main" id="{19EAFBEB-78A4-6AB8-56D4-167194DA55AD}"/>
              </a:ext>
            </a:extLst>
          </p:cNvPr>
          <p:cNvSpPr/>
          <p:nvPr/>
        </p:nvSpPr>
        <p:spPr>
          <a:xfrm>
            <a:off x="14268371" y="6967987"/>
            <a:ext cx="362585" cy="379216"/>
          </a:xfrm>
          <a:custGeom>
            <a:avLst/>
            <a:gdLst/>
            <a:ahLst/>
            <a:cxnLst/>
            <a:rect l="l" t="t" r="r" b="b"/>
            <a:pathLst>
              <a:path w="362584" h="362584">
                <a:moveTo>
                  <a:pt x="362028" y="0"/>
                </a:moveTo>
                <a:lnTo>
                  <a:pt x="0" y="361983"/>
                </a:lnTo>
                <a:lnTo>
                  <a:pt x="362028" y="0"/>
                </a:lnTo>
              </a:path>
            </a:pathLst>
          </a:custGeom>
          <a:ln w="11417">
            <a:solidFill>
              <a:srgbClr val="71BC68"/>
            </a:solidFill>
          </a:ln>
        </p:spPr>
        <p:txBody>
          <a:bodyPr wrap="square" lIns="0" tIns="0" rIns="0" bIns="0" rtlCol="0"/>
          <a:lstStyle/>
          <a:p>
            <a:endParaRPr lang="fr-CA" noProof="0" dirty="0"/>
          </a:p>
        </p:txBody>
      </p:sp>
      <p:sp>
        <p:nvSpPr>
          <p:cNvPr id="70" name="object 74">
            <a:extLst>
              <a:ext uri="{FF2B5EF4-FFF2-40B4-BE49-F238E27FC236}">
                <a16:creationId xmlns:a16="http://schemas.microsoft.com/office/drawing/2014/main" id="{98432DF5-FAD2-3C24-76E3-47520AC5FDE3}"/>
              </a:ext>
            </a:extLst>
          </p:cNvPr>
          <p:cNvSpPr/>
          <p:nvPr/>
        </p:nvSpPr>
        <p:spPr>
          <a:xfrm>
            <a:off x="14568394" y="6010476"/>
            <a:ext cx="0" cy="1616482"/>
          </a:xfrm>
          <a:custGeom>
            <a:avLst/>
            <a:gdLst/>
            <a:ahLst/>
            <a:cxnLst/>
            <a:rect l="l" t="t" r="r" b="b"/>
            <a:pathLst>
              <a:path h="1545590">
                <a:moveTo>
                  <a:pt x="0" y="0"/>
                </a:moveTo>
                <a:lnTo>
                  <a:pt x="0" y="1545323"/>
                </a:lnTo>
                <a:lnTo>
                  <a:pt x="0" y="0"/>
                </a:lnTo>
                <a:close/>
              </a:path>
            </a:pathLst>
          </a:custGeom>
          <a:ln w="11417">
            <a:solidFill>
              <a:srgbClr val="71BC68"/>
            </a:solidFill>
          </a:ln>
        </p:spPr>
        <p:txBody>
          <a:bodyPr wrap="square" lIns="0" tIns="0" rIns="0" bIns="0" rtlCol="0"/>
          <a:lstStyle/>
          <a:p>
            <a:endParaRPr lang="fr-CA" noProof="0" dirty="0"/>
          </a:p>
        </p:txBody>
      </p:sp>
      <p:sp>
        <p:nvSpPr>
          <p:cNvPr id="71" name="object 75">
            <a:extLst>
              <a:ext uri="{FF2B5EF4-FFF2-40B4-BE49-F238E27FC236}">
                <a16:creationId xmlns:a16="http://schemas.microsoft.com/office/drawing/2014/main" id="{6917384F-AB3C-7F09-85AB-449E00E0CF0F}"/>
              </a:ext>
            </a:extLst>
          </p:cNvPr>
          <p:cNvSpPr/>
          <p:nvPr/>
        </p:nvSpPr>
        <p:spPr>
          <a:xfrm>
            <a:off x="14383003" y="6604333"/>
            <a:ext cx="247650" cy="0"/>
          </a:xfrm>
          <a:custGeom>
            <a:avLst/>
            <a:gdLst/>
            <a:ahLst/>
            <a:cxnLst/>
            <a:rect l="l" t="t" r="r" b="b"/>
            <a:pathLst>
              <a:path w="247650">
                <a:moveTo>
                  <a:pt x="247395" y="0"/>
                </a:moveTo>
                <a:lnTo>
                  <a:pt x="0" y="0"/>
                </a:lnTo>
                <a:lnTo>
                  <a:pt x="247395" y="0"/>
                </a:lnTo>
              </a:path>
            </a:pathLst>
          </a:custGeom>
          <a:ln w="11417">
            <a:solidFill>
              <a:srgbClr val="71BC68"/>
            </a:solidFill>
          </a:ln>
        </p:spPr>
        <p:txBody>
          <a:bodyPr wrap="square" lIns="0" tIns="0" rIns="0" bIns="0" rtlCol="0"/>
          <a:lstStyle/>
          <a:p>
            <a:endParaRPr lang="fr-CA" noProof="0" dirty="0"/>
          </a:p>
        </p:txBody>
      </p:sp>
      <p:sp>
        <p:nvSpPr>
          <p:cNvPr id="72" name="object 76">
            <a:extLst>
              <a:ext uri="{FF2B5EF4-FFF2-40B4-BE49-F238E27FC236}">
                <a16:creationId xmlns:a16="http://schemas.microsoft.com/office/drawing/2014/main" id="{69D2FBCF-C967-2E69-EED8-CC03E85B6E1D}"/>
              </a:ext>
            </a:extLst>
          </p:cNvPr>
          <p:cNvSpPr/>
          <p:nvPr/>
        </p:nvSpPr>
        <p:spPr>
          <a:xfrm>
            <a:off x="13977828" y="7394479"/>
            <a:ext cx="652780" cy="682721"/>
          </a:xfrm>
          <a:custGeom>
            <a:avLst/>
            <a:gdLst/>
            <a:ahLst/>
            <a:cxnLst/>
            <a:rect l="l" t="t" r="r" b="b"/>
            <a:pathLst>
              <a:path w="652780" h="652779">
                <a:moveTo>
                  <a:pt x="652570" y="0"/>
                </a:moveTo>
                <a:lnTo>
                  <a:pt x="0" y="652580"/>
                </a:lnTo>
                <a:lnTo>
                  <a:pt x="652570" y="0"/>
                </a:lnTo>
              </a:path>
            </a:pathLst>
          </a:custGeom>
          <a:ln w="11303">
            <a:solidFill>
              <a:srgbClr val="71BC68"/>
            </a:solidFill>
          </a:ln>
        </p:spPr>
        <p:txBody>
          <a:bodyPr wrap="square" lIns="0" tIns="0" rIns="0" bIns="0" rtlCol="0"/>
          <a:lstStyle/>
          <a:p>
            <a:endParaRPr lang="fr-CA" noProof="0" dirty="0"/>
          </a:p>
        </p:txBody>
      </p:sp>
      <p:sp>
        <p:nvSpPr>
          <p:cNvPr id="73" name="object 77">
            <a:extLst>
              <a:ext uri="{FF2B5EF4-FFF2-40B4-BE49-F238E27FC236}">
                <a16:creationId xmlns:a16="http://schemas.microsoft.com/office/drawing/2014/main" id="{CEB05352-E789-4E4A-ADA8-CA1DE84FB562}"/>
              </a:ext>
            </a:extLst>
          </p:cNvPr>
          <p:cNvSpPr/>
          <p:nvPr/>
        </p:nvSpPr>
        <p:spPr>
          <a:xfrm>
            <a:off x="14434946" y="7885789"/>
            <a:ext cx="195580" cy="0"/>
          </a:xfrm>
          <a:custGeom>
            <a:avLst/>
            <a:gdLst/>
            <a:ahLst/>
            <a:cxnLst/>
            <a:rect l="l" t="t" r="r" b="b"/>
            <a:pathLst>
              <a:path w="195580">
                <a:moveTo>
                  <a:pt x="195453" y="0"/>
                </a:moveTo>
                <a:lnTo>
                  <a:pt x="0" y="0"/>
                </a:lnTo>
                <a:lnTo>
                  <a:pt x="195453" y="0"/>
                </a:lnTo>
              </a:path>
            </a:pathLst>
          </a:custGeom>
          <a:ln w="11417">
            <a:solidFill>
              <a:srgbClr val="71BC68"/>
            </a:solidFill>
          </a:ln>
        </p:spPr>
        <p:txBody>
          <a:bodyPr wrap="square" lIns="0" tIns="0" rIns="0" bIns="0" rtlCol="0"/>
          <a:lstStyle/>
          <a:p>
            <a:endParaRPr lang="fr-CA" noProof="0" dirty="0"/>
          </a:p>
        </p:txBody>
      </p:sp>
      <p:sp>
        <p:nvSpPr>
          <p:cNvPr id="74" name="object 78">
            <a:extLst>
              <a:ext uri="{FF2B5EF4-FFF2-40B4-BE49-F238E27FC236}">
                <a16:creationId xmlns:a16="http://schemas.microsoft.com/office/drawing/2014/main" id="{D08D22A1-A273-FCA9-22F0-9F88D8DA63E2}"/>
              </a:ext>
            </a:extLst>
          </p:cNvPr>
          <p:cNvSpPr/>
          <p:nvPr/>
        </p:nvSpPr>
        <p:spPr>
          <a:xfrm>
            <a:off x="14400234" y="7281388"/>
            <a:ext cx="230504" cy="241077"/>
          </a:xfrm>
          <a:custGeom>
            <a:avLst/>
            <a:gdLst/>
            <a:ahLst/>
            <a:cxnLst/>
            <a:rect l="l" t="t" r="r" b="b"/>
            <a:pathLst>
              <a:path w="230505" h="230504">
                <a:moveTo>
                  <a:pt x="230164" y="230160"/>
                </a:moveTo>
                <a:lnTo>
                  <a:pt x="0" y="0"/>
                </a:lnTo>
                <a:lnTo>
                  <a:pt x="230164" y="230160"/>
                </a:lnTo>
              </a:path>
            </a:pathLst>
          </a:custGeom>
          <a:ln w="11417">
            <a:solidFill>
              <a:srgbClr val="71BC68"/>
            </a:solidFill>
          </a:ln>
        </p:spPr>
        <p:txBody>
          <a:bodyPr wrap="square" lIns="0" tIns="0" rIns="0" bIns="0" rtlCol="0"/>
          <a:lstStyle/>
          <a:p>
            <a:endParaRPr lang="fr-CA" noProof="0" dirty="0"/>
          </a:p>
        </p:txBody>
      </p:sp>
      <p:sp>
        <p:nvSpPr>
          <p:cNvPr id="75" name="object 79">
            <a:extLst>
              <a:ext uri="{FF2B5EF4-FFF2-40B4-BE49-F238E27FC236}">
                <a16:creationId xmlns:a16="http://schemas.microsoft.com/office/drawing/2014/main" id="{0E7976E0-E0E3-B509-C997-E8C9A50BBB8C}"/>
              </a:ext>
            </a:extLst>
          </p:cNvPr>
          <p:cNvSpPr/>
          <p:nvPr/>
        </p:nvSpPr>
        <p:spPr>
          <a:xfrm>
            <a:off x="14260957" y="7457252"/>
            <a:ext cx="369570" cy="0"/>
          </a:xfrm>
          <a:custGeom>
            <a:avLst/>
            <a:gdLst/>
            <a:ahLst/>
            <a:cxnLst/>
            <a:rect l="l" t="t" r="r" b="b"/>
            <a:pathLst>
              <a:path w="369569">
                <a:moveTo>
                  <a:pt x="369442" y="0"/>
                </a:moveTo>
                <a:lnTo>
                  <a:pt x="0" y="0"/>
                </a:lnTo>
                <a:lnTo>
                  <a:pt x="369442" y="0"/>
                </a:lnTo>
              </a:path>
            </a:pathLst>
          </a:custGeom>
          <a:ln w="11417">
            <a:solidFill>
              <a:srgbClr val="71BC68"/>
            </a:solidFill>
          </a:ln>
        </p:spPr>
        <p:txBody>
          <a:bodyPr wrap="square" lIns="0" tIns="0" rIns="0" bIns="0" rtlCol="0"/>
          <a:lstStyle/>
          <a:p>
            <a:endParaRPr lang="fr-CA" noProof="0" dirty="0"/>
          </a:p>
        </p:txBody>
      </p:sp>
      <p:sp>
        <p:nvSpPr>
          <p:cNvPr id="76" name="object 80">
            <a:extLst>
              <a:ext uri="{FF2B5EF4-FFF2-40B4-BE49-F238E27FC236}">
                <a16:creationId xmlns:a16="http://schemas.microsoft.com/office/drawing/2014/main" id="{43741425-4B72-F494-6CDE-94042DFE6F72}"/>
              </a:ext>
            </a:extLst>
          </p:cNvPr>
          <p:cNvSpPr/>
          <p:nvPr/>
        </p:nvSpPr>
        <p:spPr>
          <a:xfrm>
            <a:off x="12505398" y="2322812"/>
            <a:ext cx="2088514" cy="5162249"/>
          </a:xfrm>
          <a:custGeom>
            <a:avLst/>
            <a:gdLst/>
            <a:ahLst/>
            <a:cxnLst/>
            <a:rect l="l" t="t" r="r" b="b"/>
            <a:pathLst>
              <a:path w="2088515" h="4935855">
                <a:moveTo>
                  <a:pt x="48336" y="1241374"/>
                </a:moveTo>
                <a:lnTo>
                  <a:pt x="46431" y="1231963"/>
                </a:lnTo>
                <a:lnTo>
                  <a:pt x="41249" y="1224280"/>
                </a:lnTo>
                <a:lnTo>
                  <a:pt x="33566" y="1219098"/>
                </a:lnTo>
                <a:lnTo>
                  <a:pt x="24168" y="1217206"/>
                </a:lnTo>
                <a:lnTo>
                  <a:pt x="14757" y="1219098"/>
                </a:lnTo>
                <a:lnTo>
                  <a:pt x="7073" y="1224280"/>
                </a:lnTo>
                <a:lnTo>
                  <a:pt x="1892" y="1231963"/>
                </a:lnTo>
                <a:lnTo>
                  <a:pt x="0" y="1241374"/>
                </a:lnTo>
                <a:lnTo>
                  <a:pt x="1892" y="1250772"/>
                </a:lnTo>
                <a:lnTo>
                  <a:pt x="7073" y="1258455"/>
                </a:lnTo>
                <a:lnTo>
                  <a:pt x="14757" y="1263624"/>
                </a:lnTo>
                <a:lnTo>
                  <a:pt x="24168" y="1265529"/>
                </a:lnTo>
                <a:lnTo>
                  <a:pt x="33566" y="1263624"/>
                </a:lnTo>
                <a:lnTo>
                  <a:pt x="41249" y="1258455"/>
                </a:lnTo>
                <a:lnTo>
                  <a:pt x="46431" y="1250772"/>
                </a:lnTo>
                <a:lnTo>
                  <a:pt x="48336" y="1241374"/>
                </a:lnTo>
                <a:close/>
              </a:path>
              <a:path w="2088515" h="4935855">
                <a:moveTo>
                  <a:pt x="451459" y="1239380"/>
                </a:moveTo>
                <a:lnTo>
                  <a:pt x="449922" y="1231785"/>
                </a:lnTo>
                <a:lnTo>
                  <a:pt x="445731" y="1225588"/>
                </a:lnTo>
                <a:lnTo>
                  <a:pt x="439534" y="1221397"/>
                </a:lnTo>
                <a:lnTo>
                  <a:pt x="431939" y="1219860"/>
                </a:lnTo>
                <a:lnTo>
                  <a:pt x="424332" y="1221397"/>
                </a:lnTo>
                <a:lnTo>
                  <a:pt x="418134" y="1225588"/>
                </a:lnTo>
                <a:lnTo>
                  <a:pt x="413943" y="1231785"/>
                </a:lnTo>
                <a:lnTo>
                  <a:pt x="412419" y="1239380"/>
                </a:lnTo>
                <a:lnTo>
                  <a:pt x="413943" y="1246987"/>
                </a:lnTo>
                <a:lnTo>
                  <a:pt x="418134" y="1253185"/>
                </a:lnTo>
                <a:lnTo>
                  <a:pt x="424332" y="1257376"/>
                </a:lnTo>
                <a:lnTo>
                  <a:pt x="431939" y="1258900"/>
                </a:lnTo>
                <a:lnTo>
                  <a:pt x="439534" y="1257376"/>
                </a:lnTo>
                <a:lnTo>
                  <a:pt x="445731" y="1253185"/>
                </a:lnTo>
                <a:lnTo>
                  <a:pt x="449922" y="1246987"/>
                </a:lnTo>
                <a:lnTo>
                  <a:pt x="451459" y="1239380"/>
                </a:lnTo>
                <a:close/>
              </a:path>
              <a:path w="2088515" h="4935855">
                <a:moveTo>
                  <a:pt x="452602" y="1647139"/>
                </a:moveTo>
                <a:lnTo>
                  <a:pt x="450977" y="1639100"/>
                </a:lnTo>
                <a:lnTo>
                  <a:pt x="446544" y="1632546"/>
                </a:lnTo>
                <a:lnTo>
                  <a:pt x="439978" y="1628114"/>
                </a:lnTo>
                <a:lnTo>
                  <a:pt x="431939" y="1626489"/>
                </a:lnTo>
                <a:lnTo>
                  <a:pt x="423900" y="1628114"/>
                </a:lnTo>
                <a:lnTo>
                  <a:pt x="417322" y="1632546"/>
                </a:lnTo>
                <a:lnTo>
                  <a:pt x="412902" y="1639100"/>
                </a:lnTo>
                <a:lnTo>
                  <a:pt x="411276" y="1647139"/>
                </a:lnTo>
                <a:lnTo>
                  <a:pt x="412902" y="1655191"/>
                </a:lnTo>
                <a:lnTo>
                  <a:pt x="417322" y="1661756"/>
                </a:lnTo>
                <a:lnTo>
                  <a:pt x="423900" y="1666189"/>
                </a:lnTo>
                <a:lnTo>
                  <a:pt x="431939" y="1667802"/>
                </a:lnTo>
                <a:lnTo>
                  <a:pt x="439978" y="1666189"/>
                </a:lnTo>
                <a:lnTo>
                  <a:pt x="446544" y="1661756"/>
                </a:lnTo>
                <a:lnTo>
                  <a:pt x="450977" y="1655191"/>
                </a:lnTo>
                <a:lnTo>
                  <a:pt x="452602" y="1647139"/>
                </a:lnTo>
                <a:close/>
              </a:path>
              <a:path w="2088515" h="4935855">
                <a:moveTo>
                  <a:pt x="453199" y="3278200"/>
                </a:moveTo>
                <a:lnTo>
                  <a:pt x="451523" y="3269919"/>
                </a:lnTo>
                <a:lnTo>
                  <a:pt x="446963" y="3263163"/>
                </a:lnTo>
                <a:lnTo>
                  <a:pt x="440207" y="3258604"/>
                </a:lnTo>
                <a:lnTo>
                  <a:pt x="431939" y="3256927"/>
                </a:lnTo>
                <a:lnTo>
                  <a:pt x="423659" y="3258604"/>
                </a:lnTo>
                <a:lnTo>
                  <a:pt x="416902" y="3263163"/>
                </a:lnTo>
                <a:lnTo>
                  <a:pt x="412343" y="3269919"/>
                </a:lnTo>
                <a:lnTo>
                  <a:pt x="410679" y="3278200"/>
                </a:lnTo>
                <a:lnTo>
                  <a:pt x="410679" y="3279902"/>
                </a:lnTo>
                <a:lnTo>
                  <a:pt x="431927" y="3301111"/>
                </a:lnTo>
                <a:lnTo>
                  <a:pt x="439369" y="3299739"/>
                </a:lnTo>
                <a:lnTo>
                  <a:pt x="453199" y="3279927"/>
                </a:lnTo>
                <a:lnTo>
                  <a:pt x="453199" y="3278200"/>
                </a:lnTo>
                <a:close/>
              </a:path>
              <a:path w="2088515" h="4935855">
                <a:moveTo>
                  <a:pt x="861263" y="423875"/>
                </a:moveTo>
                <a:lnTo>
                  <a:pt x="859713" y="416255"/>
                </a:lnTo>
                <a:lnTo>
                  <a:pt x="855522" y="410032"/>
                </a:lnTo>
                <a:lnTo>
                  <a:pt x="849299" y="405828"/>
                </a:lnTo>
                <a:lnTo>
                  <a:pt x="841692" y="404291"/>
                </a:lnTo>
                <a:lnTo>
                  <a:pt x="834072" y="405828"/>
                </a:lnTo>
                <a:lnTo>
                  <a:pt x="827849" y="410032"/>
                </a:lnTo>
                <a:lnTo>
                  <a:pt x="823658" y="416255"/>
                </a:lnTo>
                <a:lnTo>
                  <a:pt x="822121" y="423875"/>
                </a:lnTo>
                <a:lnTo>
                  <a:pt x="823658" y="431495"/>
                </a:lnTo>
                <a:lnTo>
                  <a:pt x="827849" y="437705"/>
                </a:lnTo>
                <a:lnTo>
                  <a:pt x="834072" y="441896"/>
                </a:lnTo>
                <a:lnTo>
                  <a:pt x="841692" y="443433"/>
                </a:lnTo>
                <a:lnTo>
                  <a:pt x="849299" y="441896"/>
                </a:lnTo>
                <a:lnTo>
                  <a:pt x="855522" y="437705"/>
                </a:lnTo>
                <a:lnTo>
                  <a:pt x="859713" y="431495"/>
                </a:lnTo>
                <a:lnTo>
                  <a:pt x="861263" y="423875"/>
                </a:lnTo>
                <a:close/>
              </a:path>
              <a:path w="2088515" h="4935855">
                <a:moveTo>
                  <a:pt x="861288" y="3278200"/>
                </a:moveTo>
                <a:lnTo>
                  <a:pt x="859751" y="3270554"/>
                </a:lnTo>
                <a:lnTo>
                  <a:pt x="855548" y="3264331"/>
                </a:lnTo>
                <a:lnTo>
                  <a:pt x="849312" y="3260128"/>
                </a:lnTo>
                <a:lnTo>
                  <a:pt x="841679" y="3258591"/>
                </a:lnTo>
                <a:lnTo>
                  <a:pt x="834047" y="3260128"/>
                </a:lnTo>
                <a:lnTo>
                  <a:pt x="827811" y="3264331"/>
                </a:lnTo>
                <a:lnTo>
                  <a:pt x="823607" y="3270554"/>
                </a:lnTo>
                <a:lnTo>
                  <a:pt x="822071" y="3278200"/>
                </a:lnTo>
                <a:lnTo>
                  <a:pt x="823607" y="3285833"/>
                </a:lnTo>
                <a:lnTo>
                  <a:pt x="827811" y="3292068"/>
                </a:lnTo>
                <a:lnTo>
                  <a:pt x="834047" y="3296272"/>
                </a:lnTo>
                <a:lnTo>
                  <a:pt x="841679" y="3297809"/>
                </a:lnTo>
                <a:lnTo>
                  <a:pt x="849312" y="3296272"/>
                </a:lnTo>
                <a:lnTo>
                  <a:pt x="855548" y="3292068"/>
                </a:lnTo>
                <a:lnTo>
                  <a:pt x="859751" y="3285833"/>
                </a:lnTo>
                <a:lnTo>
                  <a:pt x="861288" y="3278200"/>
                </a:lnTo>
                <a:close/>
              </a:path>
              <a:path w="2088515" h="4935855">
                <a:moveTo>
                  <a:pt x="861593" y="3687953"/>
                </a:moveTo>
                <a:lnTo>
                  <a:pt x="860031" y="3680206"/>
                </a:lnTo>
                <a:lnTo>
                  <a:pt x="855764" y="3673881"/>
                </a:lnTo>
                <a:lnTo>
                  <a:pt x="849426" y="3669614"/>
                </a:lnTo>
                <a:lnTo>
                  <a:pt x="841679" y="3668039"/>
                </a:lnTo>
                <a:lnTo>
                  <a:pt x="833920" y="3669614"/>
                </a:lnTo>
                <a:lnTo>
                  <a:pt x="827595" y="3673881"/>
                </a:lnTo>
                <a:lnTo>
                  <a:pt x="823328" y="3680206"/>
                </a:lnTo>
                <a:lnTo>
                  <a:pt x="821766" y="3687953"/>
                </a:lnTo>
                <a:lnTo>
                  <a:pt x="823328" y="3695712"/>
                </a:lnTo>
                <a:lnTo>
                  <a:pt x="827595" y="3702050"/>
                </a:lnTo>
                <a:lnTo>
                  <a:pt x="833920" y="3706317"/>
                </a:lnTo>
                <a:lnTo>
                  <a:pt x="841679" y="3707879"/>
                </a:lnTo>
                <a:lnTo>
                  <a:pt x="849426" y="3706317"/>
                </a:lnTo>
                <a:lnTo>
                  <a:pt x="855764" y="3702050"/>
                </a:lnTo>
                <a:lnTo>
                  <a:pt x="860031" y="3695712"/>
                </a:lnTo>
                <a:lnTo>
                  <a:pt x="861593" y="3687953"/>
                </a:lnTo>
                <a:close/>
              </a:path>
              <a:path w="2088515" h="4935855">
                <a:moveTo>
                  <a:pt x="861707" y="1647151"/>
                </a:moveTo>
                <a:lnTo>
                  <a:pt x="860132" y="1639354"/>
                </a:lnTo>
                <a:lnTo>
                  <a:pt x="855840" y="1632978"/>
                </a:lnTo>
                <a:lnTo>
                  <a:pt x="849477" y="1628698"/>
                </a:lnTo>
                <a:lnTo>
                  <a:pt x="841679" y="1627124"/>
                </a:lnTo>
                <a:lnTo>
                  <a:pt x="833882" y="1628698"/>
                </a:lnTo>
                <a:lnTo>
                  <a:pt x="827519" y="1632978"/>
                </a:lnTo>
                <a:lnTo>
                  <a:pt x="823226" y="1639354"/>
                </a:lnTo>
                <a:lnTo>
                  <a:pt x="821651" y="1647151"/>
                </a:lnTo>
                <a:lnTo>
                  <a:pt x="821651" y="1652955"/>
                </a:lnTo>
                <a:lnTo>
                  <a:pt x="824153" y="1658137"/>
                </a:lnTo>
                <a:lnTo>
                  <a:pt x="828090" y="1661782"/>
                </a:lnTo>
                <a:lnTo>
                  <a:pt x="831481" y="1665439"/>
                </a:lnTo>
                <a:lnTo>
                  <a:pt x="836295" y="1667776"/>
                </a:lnTo>
                <a:lnTo>
                  <a:pt x="847064" y="1667776"/>
                </a:lnTo>
                <a:lnTo>
                  <a:pt x="851877" y="1665439"/>
                </a:lnTo>
                <a:lnTo>
                  <a:pt x="855268" y="1661782"/>
                </a:lnTo>
                <a:lnTo>
                  <a:pt x="859205" y="1658137"/>
                </a:lnTo>
                <a:lnTo>
                  <a:pt x="861707" y="1652955"/>
                </a:lnTo>
                <a:lnTo>
                  <a:pt x="861707" y="1647151"/>
                </a:lnTo>
                <a:close/>
              </a:path>
              <a:path w="2088515" h="4935855">
                <a:moveTo>
                  <a:pt x="862050" y="833602"/>
                </a:moveTo>
                <a:lnTo>
                  <a:pt x="860450" y="825677"/>
                </a:lnTo>
                <a:lnTo>
                  <a:pt x="856081" y="819213"/>
                </a:lnTo>
                <a:lnTo>
                  <a:pt x="849604" y="814857"/>
                </a:lnTo>
                <a:lnTo>
                  <a:pt x="841692" y="813257"/>
                </a:lnTo>
                <a:lnTo>
                  <a:pt x="833767" y="814857"/>
                </a:lnTo>
                <a:lnTo>
                  <a:pt x="827290" y="819213"/>
                </a:lnTo>
                <a:lnTo>
                  <a:pt x="822934" y="825677"/>
                </a:lnTo>
                <a:lnTo>
                  <a:pt x="821334" y="833602"/>
                </a:lnTo>
                <a:lnTo>
                  <a:pt x="822934" y="841527"/>
                </a:lnTo>
                <a:lnTo>
                  <a:pt x="827290" y="847991"/>
                </a:lnTo>
                <a:lnTo>
                  <a:pt x="833767" y="852360"/>
                </a:lnTo>
                <a:lnTo>
                  <a:pt x="841692" y="853960"/>
                </a:lnTo>
                <a:lnTo>
                  <a:pt x="849604" y="852360"/>
                </a:lnTo>
                <a:lnTo>
                  <a:pt x="856081" y="847991"/>
                </a:lnTo>
                <a:lnTo>
                  <a:pt x="860450" y="841527"/>
                </a:lnTo>
                <a:lnTo>
                  <a:pt x="862050" y="833602"/>
                </a:lnTo>
                <a:close/>
              </a:path>
              <a:path w="2088515" h="4935855">
                <a:moveTo>
                  <a:pt x="862952" y="2870466"/>
                </a:moveTo>
                <a:lnTo>
                  <a:pt x="861275" y="2862186"/>
                </a:lnTo>
                <a:lnTo>
                  <a:pt x="856716" y="2855430"/>
                </a:lnTo>
                <a:lnTo>
                  <a:pt x="849960" y="2850870"/>
                </a:lnTo>
                <a:lnTo>
                  <a:pt x="841692" y="2849207"/>
                </a:lnTo>
                <a:lnTo>
                  <a:pt x="833412" y="2850870"/>
                </a:lnTo>
                <a:lnTo>
                  <a:pt x="826655" y="2855430"/>
                </a:lnTo>
                <a:lnTo>
                  <a:pt x="822096" y="2862186"/>
                </a:lnTo>
                <a:lnTo>
                  <a:pt x="820432" y="2870466"/>
                </a:lnTo>
                <a:lnTo>
                  <a:pt x="822096" y="2878734"/>
                </a:lnTo>
                <a:lnTo>
                  <a:pt x="826655" y="2885490"/>
                </a:lnTo>
                <a:lnTo>
                  <a:pt x="833412" y="2890050"/>
                </a:lnTo>
                <a:lnTo>
                  <a:pt x="841692" y="2891726"/>
                </a:lnTo>
                <a:lnTo>
                  <a:pt x="849960" y="2890050"/>
                </a:lnTo>
                <a:lnTo>
                  <a:pt x="856716" y="2885490"/>
                </a:lnTo>
                <a:lnTo>
                  <a:pt x="861275" y="2878734"/>
                </a:lnTo>
                <a:lnTo>
                  <a:pt x="862952" y="2870466"/>
                </a:lnTo>
                <a:close/>
              </a:path>
              <a:path w="2088515" h="4935855">
                <a:moveTo>
                  <a:pt x="864768" y="2056930"/>
                </a:moveTo>
                <a:lnTo>
                  <a:pt x="862952" y="2047938"/>
                </a:lnTo>
                <a:lnTo>
                  <a:pt x="857999" y="2040597"/>
                </a:lnTo>
                <a:lnTo>
                  <a:pt x="850658" y="2035644"/>
                </a:lnTo>
                <a:lnTo>
                  <a:pt x="841679" y="2033841"/>
                </a:lnTo>
                <a:lnTo>
                  <a:pt x="832688" y="2035644"/>
                </a:lnTo>
                <a:lnTo>
                  <a:pt x="825347" y="2040597"/>
                </a:lnTo>
                <a:lnTo>
                  <a:pt x="820407" y="2047938"/>
                </a:lnTo>
                <a:lnTo>
                  <a:pt x="818591" y="2056930"/>
                </a:lnTo>
                <a:lnTo>
                  <a:pt x="820407" y="2065909"/>
                </a:lnTo>
                <a:lnTo>
                  <a:pt x="825347" y="2073236"/>
                </a:lnTo>
                <a:lnTo>
                  <a:pt x="832688" y="2078177"/>
                </a:lnTo>
                <a:lnTo>
                  <a:pt x="841679" y="2079993"/>
                </a:lnTo>
                <a:lnTo>
                  <a:pt x="850658" y="2078177"/>
                </a:lnTo>
                <a:lnTo>
                  <a:pt x="857999" y="2073236"/>
                </a:lnTo>
                <a:lnTo>
                  <a:pt x="862952" y="2065909"/>
                </a:lnTo>
                <a:lnTo>
                  <a:pt x="864768" y="2056930"/>
                </a:lnTo>
                <a:close/>
              </a:path>
              <a:path w="2088515" h="4935855">
                <a:moveTo>
                  <a:pt x="1265948" y="3271088"/>
                </a:moveTo>
                <a:lnTo>
                  <a:pt x="1258557" y="3263709"/>
                </a:lnTo>
                <a:lnTo>
                  <a:pt x="1249451" y="3263709"/>
                </a:lnTo>
                <a:lnTo>
                  <a:pt x="1240345" y="3263709"/>
                </a:lnTo>
                <a:lnTo>
                  <a:pt x="1232954" y="3271088"/>
                </a:lnTo>
                <a:lnTo>
                  <a:pt x="1232954" y="3289325"/>
                </a:lnTo>
                <a:lnTo>
                  <a:pt x="1240345" y="3296704"/>
                </a:lnTo>
                <a:lnTo>
                  <a:pt x="1258557" y="3296704"/>
                </a:lnTo>
                <a:lnTo>
                  <a:pt x="1265948" y="3289325"/>
                </a:lnTo>
                <a:lnTo>
                  <a:pt x="1265948" y="3271088"/>
                </a:lnTo>
                <a:close/>
              </a:path>
              <a:path w="2088515" h="4935855">
                <a:moveTo>
                  <a:pt x="1266990" y="2453005"/>
                </a:moveTo>
                <a:lnTo>
                  <a:pt x="1259141" y="2445143"/>
                </a:lnTo>
                <a:lnTo>
                  <a:pt x="1249451" y="2445143"/>
                </a:lnTo>
                <a:lnTo>
                  <a:pt x="1245400" y="2445143"/>
                </a:lnTo>
                <a:lnTo>
                  <a:pt x="1241704" y="2446566"/>
                </a:lnTo>
                <a:lnTo>
                  <a:pt x="1238732" y="2448890"/>
                </a:lnTo>
                <a:lnTo>
                  <a:pt x="1234173" y="2451785"/>
                </a:lnTo>
                <a:lnTo>
                  <a:pt x="1231112" y="2456865"/>
                </a:lnTo>
                <a:lnTo>
                  <a:pt x="1231112" y="2468461"/>
                </a:lnTo>
                <a:lnTo>
                  <a:pt x="1234122" y="2473515"/>
                </a:lnTo>
                <a:lnTo>
                  <a:pt x="1238656" y="2476411"/>
                </a:lnTo>
                <a:lnTo>
                  <a:pt x="1241640" y="2478773"/>
                </a:lnTo>
                <a:lnTo>
                  <a:pt x="1245362" y="2480233"/>
                </a:lnTo>
                <a:lnTo>
                  <a:pt x="1259141" y="2480233"/>
                </a:lnTo>
                <a:lnTo>
                  <a:pt x="1266990" y="2472372"/>
                </a:lnTo>
                <a:lnTo>
                  <a:pt x="1266990" y="2453005"/>
                </a:lnTo>
                <a:close/>
              </a:path>
              <a:path w="2088515" h="4935855">
                <a:moveTo>
                  <a:pt x="1268653" y="424484"/>
                </a:moveTo>
                <a:lnTo>
                  <a:pt x="1247457" y="402894"/>
                </a:lnTo>
                <a:lnTo>
                  <a:pt x="1239291" y="404533"/>
                </a:lnTo>
                <a:lnTo>
                  <a:pt x="1232636" y="409028"/>
                </a:lnTo>
                <a:lnTo>
                  <a:pt x="1228140" y="415696"/>
                </a:lnTo>
                <a:lnTo>
                  <a:pt x="1226502" y="423862"/>
                </a:lnTo>
                <a:lnTo>
                  <a:pt x="1227950" y="431520"/>
                </a:lnTo>
                <a:lnTo>
                  <a:pt x="1248029" y="445084"/>
                </a:lnTo>
                <a:lnTo>
                  <a:pt x="1249451" y="445084"/>
                </a:lnTo>
                <a:lnTo>
                  <a:pt x="1256919" y="443572"/>
                </a:lnTo>
                <a:lnTo>
                  <a:pt x="1263027" y="439445"/>
                </a:lnTo>
                <a:lnTo>
                  <a:pt x="1267142" y="433336"/>
                </a:lnTo>
                <a:lnTo>
                  <a:pt x="1268653" y="425856"/>
                </a:lnTo>
                <a:lnTo>
                  <a:pt x="1268653" y="424484"/>
                </a:lnTo>
                <a:close/>
              </a:path>
              <a:path w="2088515" h="4935855">
                <a:moveTo>
                  <a:pt x="1274318" y="2870466"/>
                </a:moveTo>
                <a:lnTo>
                  <a:pt x="1272362" y="2860776"/>
                </a:lnTo>
                <a:lnTo>
                  <a:pt x="1267028" y="2852877"/>
                </a:lnTo>
                <a:lnTo>
                  <a:pt x="1259128" y="2847556"/>
                </a:lnTo>
                <a:lnTo>
                  <a:pt x="1249451" y="2845600"/>
                </a:lnTo>
                <a:lnTo>
                  <a:pt x="1239774" y="2847556"/>
                </a:lnTo>
                <a:lnTo>
                  <a:pt x="1231874" y="2852877"/>
                </a:lnTo>
                <a:lnTo>
                  <a:pt x="1226540" y="2860776"/>
                </a:lnTo>
                <a:lnTo>
                  <a:pt x="1224584" y="2870466"/>
                </a:lnTo>
                <a:lnTo>
                  <a:pt x="1226540" y="2880144"/>
                </a:lnTo>
                <a:lnTo>
                  <a:pt x="1231874" y="2888056"/>
                </a:lnTo>
                <a:lnTo>
                  <a:pt x="1239774" y="2893390"/>
                </a:lnTo>
                <a:lnTo>
                  <a:pt x="1249451" y="2895346"/>
                </a:lnTo>
                <a:lnTo>
                  <a:pt x="1259128" y="2893390"/>
                </a:lnTo>
                <a:lnTo>
                  <a:pt x="1267028" y="2888056"/>
                </a:lnTo>
                <a:lnTo>
                  <a:pt x="1272362" y="2880144"/>
                </a:lnTo>
                <a:lnTo>
                  <a:pt x="1274318" y="2870466"/>
                </a:lnTo>
                <a:close/>
              </a:path>
              <a:path w="2088515" h="4935855">
                <a:moveTo>
                  <a:pt x="1673263" y="1232509"/>
                </a:moveTo>
                <a:lnTo>
                  <a:pt x="1666074" y="1225308"/>
                </a:lnTo>
                <a:lnTo>
                  <a:pt x="1657210" y="1225308"/>
                </a:lnTo>
                <a:lnTo>
                  <a:pt x="1648345" y="1225308"/>
                </a:lnTo>
                <a:lnTo>
                  <a:pt x="1641144" y="1232509"/>
                </a:lnTo>
                <a:lnTo>
                  <a:pt x="1641144" y="1250238"/>
                </a:lnTo>
                <a:lnTo>
                  <a:pt x="1648345" y="1257439"/>
                </a:lnTo>
                <a:lnTo>
                  <a:pt x="1666074" y="1257439"/>
                </a:lnTo>
                <a:lnTo>
                  <a:pt x="1673263" y="1250238"/>
                </a:lnTo>
                <a:lnTo>
                  <a:pt x="1673263" y="1232509"/>
                </a:lnTo>
                <a:close/>
              </a:path>
              <a:path w="2088515" h="4935855">
                <a:moveTo>
                  <a:pt x="1675307" y="425856"/>
                </a:moveTo>
                <a:lnTo>
                  <a:pt x="1673885" y="418807"/>
                </a:lnTo>
                <a:lnTo>
                  <a:pt x="1670011" y="413042"/>
                </a:lnTo>
                <a:lnTo>
                  <a:pt x="1664258" y="409155"/>
                </a:lnTo>
                <a:lnTo>
                  <a:pt x="1657210" y="407733"/>
                </a:lnTo>
                <a:lnTo>
                  <a:pt x="1650161" y="409155"/>
                </a:lnTo>
                <a:lnTo>
                  <a:pt x="1644408" y="413042"/>
                </a:lnTo>
                <a:lnTo>
                  <a:pt x="1640522" y="418807"/>
                </a:lnTo>
                <a:lnTo>
                  <a:pt x="1639100" y="425856"/>
                </a:lnTo>
                <a:lnTo>
                  <a:pt x="1640522" y="432904"/>
                </a:lnTo>
                <a:lnTo>
                  <a:pt x="1644408" y="438658"/>
                </a:lnTo>
                <a:lnTo>
                  <a:pt x="1650161" y="442531"/>
                </a:lnTo>
                <a:lnTo>
                  <a:pt x="1657210" y="443953"/>
                </a:lnTo>
                <a:lnTo>
                  <a:pt x="1664258" y="442531"/>
                </a:lnTo>
                <a:lnTo>
                  <a:pt x="1670011" y="438658"/>
                </a:lnTo>
                <a:lnTo>
                  <a:pt x="1673885" y="432904"/>
                </a:lnTo>
                <a:lnTo>
                  <a:pt x="1675307" y="425856"/>
                </a:lnTo>
                <a:close/>
              </a:path>
              <a:path w="2088515" h="4935855">
                <a:moveTo>
                  <a:pt x="1675701" y="831621"/>
                </a:moveTo>
                <a:lnTo>
                  <a:pt x="1674241" y="824433"/>
                </a:lnTo>
                <a:lnTo>
                  <a:pt x="1670278" y="818553"/>
                </a:lnTo>
                <a:lnTo>
                  <a:pt x="1664398" y="814590"/>
                </a:lnTo>
                <a:lnTo>
                  <a:pt x="1657210" y="813142"/>
                </a:lnTo>
                <a:lnTo>
                  <a:pt x="1650809" y="813142"/>
                </a:lnTo>
                <a:lnTo>
                  <a:pt x="1645170" y="816406"/>
                </a:lnTo>
                <a:lnTo>
                  <a:pt x="1641856" y="821347"/>
                </a:lnTo>
                <a:lnTo>
                  <a:pt x="1638884" y="824598"/>
                </a:lnTo>
                <a:lnTo>
                  <a:pt x="1637030" y="828865"/>
                </a:lnTo>
                <a:lnTo>
                  <a:pt x="1637030" y="833602"/>
                </a:lnTo>
                <a:lnTo>
                  <a:pt x="1638452" y="840689"/>
                </a:lnTo>
                <a:lnTo>
                  <a:pt x="1642351" y="846467"/>
                </a:lnTo>
                <a:lnTo>
                  <a:pt x="1648129" y="850366"/>
                </a:lnTo>
                <a:lnTo>
                  <a:pt x="1655216" y="851789"/>
                </a:lnTo>
                <a:lnTo>
                  <a:pt x="1659102" y="851789"/>
                </a:lnTo>
                <a:lnTo>
                  <a:pt x="1662671" y="850557"/>
                </a:lnTo>
                <a:lnTo>
                  <a:pt x="1665630" y="848474"/>
                </a:lnTo>
                <a:lnTo>
                  <a:pt x="1667306" y="847534"/>
                </a:lnTo>
                <a:lnTo>
                  <a:pt x="1668780" y="846328"/>
                </a:lnTo>
                <a:lnTo>
                  <a:pt x="1670037" y="844892"/>
                </a:lnTo>
                <a:lnTo>
                  <a:pt x="1673529" y="841540"/>
                </a:lnTo>
                <a:lnTo>
                  <a:pt x="1675701" y="836841"/>
                </a:lnTo>
                <a:lnTo>
                  <a:pt x="1675701" y="831621"/>
                </a:lnTo>
                <a:close/>
              </a:path>
              <a:path w="2088515" h="4935855">
                <a:moveTo>
                  <a:pt x="1676628" y="3278200"/>
                </a:moveTo>
                <a:lnTo>
                  <a:pt x="1674939" y="3269869"/>
                </a:lnTo>
                <a:lnTo>
                  <a:pt x="1670354" y="3263061"/>
                </a:lnTo>
                <a:lnTo>
                  <a:pt x="1663560" y="3258477"/>
                </a:lnTo>
                <a:lnTo>
                  <a:pt x="1655229" y="3256800"/>
                </a:lnTo>
                <a:lnTo>
                  <a:pt x="1646885" y="3258477"/>
                </a:lnTo>
                <a:lnTo>
                  <a:pt x="1640090" y="3263061"/>
                </a:lnTo>
                <a:lnTo>
                  <a:pt x="1635506" y="3269869"/>
                </a:lnTo>
                <a:lnTo>
                  <a:pt x="1633829" y="3278200"/>
                </a:lnTo>
                <a:lnTo>
                  <a:pt x="1635506" y="3286531"/>
                </a:lnTo>
                <a:lnTo>
                  <a:pt x="1640090" y="3293338"/>
                </a:lnTo>
                <a:lnTo>
                  <a:pt x="1646885" y="3297923"/>
                </a:lnTo>
                <a:lnTo>
                  <a:pt x="1655229" y="3299612"/>
                </a:lnTo>
                <a:lnTo>
                  <a:pt x="1663560" y="3297923"/>
                </a:lnTo>
                <a:lnTo>
                  <a:pt x="1670354" y="3293338"/>
                </a:lnTo>
                <a:lnTo>
                  <a:pt x="1674939" y="3286531"/>
                </a:lnTo>
                <a:lnTo>
                  <a:pt x="1676628" y="3278200"/>
                </a:lnTo>
                <a:close/>
              </a:path>
              <a:path w="2088515" h="4935855">
                <a:moveTo>
                  <a:pt x="1676679" y="1649158"/>
                </a:moveTo>
                <a:lnTo>
                  <a:pt x="1674990" y="1640801"/>
                </a:lnTo>
                <a:lnTo>
                  <a:pt x="1670392" y="1633982"/>
                </a:lnTo>
                <a:lnTo>
                  <a:pt x="1663573" y="1629384"/>
                </a:lnTo>
                <a:lnTo>
                  <a:pt x="1655229" y="1627695"/>
                </a:lnTo>
                <a:lnTo>
                  <a:pt x="1646872" y="1629384"/>
                </a:lnTo>
                <a:lnTo>
                  <a:pt x="1640052" y="1633982"/>
                </a:lnTo>
                <a:lnTo>
                  <a:pt x="1635455" y="1640801"/>
                </a:lnTo>
                <a:lnTo>
                  <a:pt x="1633778" y="1649158"/>
                </a:lnTo>
                <a:lnTo>
                  <a:pt x="1635455" y="1657502"/>
                </a:lnTo>
                <a:lnTo>
                  <a:pt x="1640052" y="1664322"/>
                </a:lnTo>
                <a:lnTo>
                  <a:pt x="1646872" y="1668919"/>
                </a:lnTo>
                <a:lnTo>
                  <a:pt x="1655229" y="1670608"/>
                </a:lnTo>
                <a:lnTo>
                  <a:pt x="1663573" y="1668919"/>
                </a:lnTo>
                <a:lnTo>
                  <a:pt x="1670392" y="1664322"/>
                </a:lnTo>
                <a:lnTo>
                  <a:pt x="1674990" y="1657502"/>
                </a:lnTo>
                <a:lnTo>
                  <a:pt x="1676679" y="1649158"/>
                </a:lnTo>
                <a:close/>
              </a:path>
              <a:path w="2088515" h="4935855">
                <a:moveTo>
                  <a:pt x="1677568" y="2464663"/>
                </a:moveTo>
                <a:lnTo>
                  <a:pt x="1675968" y="2456751"/>
                </a:lnTo>
                <a:lnTo>
                  <a:pt x="1671599" y="2450274"/>
                </a:lnTo>
                <a:lnTo>
                  <a:pt x="1665122" y="2445905"/>
                </a:lnTo>
                <a:lnTo>
                  <a:pt x="1657197" y="2444305"/>
                </a:lnTo>
                <a:lnTo>
                  <a:pt x="1649272" y="2445905"/>
                </a:lnTo>
                <a:lnTo>
                  <a:pt x="1642808" y="2450274"/>
                </a:lnTo>
                <a:lnTo>
                  <a:pt x="1638439" y="2456751"/>
                </a:lnTo>
                <a:lnTo>
                  <a:pt x="1636826" y="2464663"/>
                </a:lnTo>
                <a:lnTo>
                  <a:pt x="1638439" y="2472601"/>
                </a:lnTo>
                <a:lnTo>
                  <a:pt x="1642808" y="2479065"/>
                </a:lnTo>
                <a:lnTo>
                  <a:pt x="1649272" y="2483434"/>
                </a:lnTo>
                <a:lnTo>
                  <a:pt x="1657197" y="2485021"/>
                </a:lnTo>
                <a:lnTo>
                  <a:pt x="1665122" y="2483434"/>
                </a:lnTo>
                <a:lnTo>
                  <a:pt x="1671599" y="2479065"/>
                </a:lnTo>
                <a:lnTo>
                  <a:pt x="1675968" y="2472601"/>
                </a:lnTo>
                <a:lnTo>
                  <a:pt x="1677568" y="2464663"/>
                </a:lnTo>
                <a:close/>
              </a:path>
              <a:path w="2088515" h="4935855">
                <a:moveTo>
                  <a:pt x="1678355" y="2054923"/>
                </a:moveTo>
                <a:lnTo>
                  <a:pt x="1676692" y="2046693"/>
                </a:lnTo>
                <a:lnTo>
                  <a:pt x="1672158" y="2039962"/>
                </a:lnTo>
                <a:lnTo>
                  <a:pt x="1665439" y="2035429"/>
                </a:lnTo>
                <a:lnTo>
                  <a:pt x="1657197" y="2033765"/>
                </a:lnTo>
                <a:lnTo>
                  <a:pt x="1648968" y="2035429"/>
                </a:lnTo>
                <a:lnTo>
                  <a:pt x="1642237" y="2039962"/>
                </a:lnTo>
                <a:lnTo>
                  <a:pt x="1637703" y="2046693"/>
                </a:lnTo>
                <a:lnTo>
                  <a:pt x="1636039" y="2054923"/>
                </a:lnTo>
                <a:lnTo>
                  <a:pt x="1637703" y="2063165"/>
                </a:lnTo>
                <a:lnTo>
                  <a:pt x="1642237" y="2069884"/>
                </a:lnTo>
                <a:lnTo>
                  <a:pt x="1648968" y="2074430"/>
                </a:lnTo>
                <a:lnTo>
                  <a:pt x="1657197" y="2076081"/>
                </a:lnTo>
                <a:lnTo>
                  <a:pt x="1665439" y="2074430"/>
                </a:lnTo>
                <a:lnTo>
                  <a:pt x="1672158" y="2069884"/>
                </a:lnTo>
                <a:lnTo>
                  <a:pt x="1676692" y="2063165"/>
                </a:lnTo>
                <a:lnTo>
                  <a:pt x="1678355" y="2054923"/>
                </a:lnTo>
                <a:close/>
              </a:path>
              <a:path w="2088515" h="4935855">
                <a:moveTo>
                  <a:pt x="2079091" y="7200"/>
                </a:moveTo>
                <a:lnTo>
                  <a:pt x="2071890" y="0"/>
                </a:lnTo>
                <a:lnTo>
                  <a:pt x="2054085" y="0"/>
                </a:lnTo>
                <a:lnTo>
                  <a:pt x="2046884" y="7200"/>
                </a:lnTo>
                <a:lnTo>
                  <a:pt x="2046884" y="25006"/>
                </a:lnTo>
                <a:lnTo>
                  <a:pt x="2054085" y="32207"/>
                </a:lnTo>
                <a:lnTo>
                  <a:pt x="2062988" y="32207"/>
                </a:lnTo>
                <a:lnTo>
                  <a:pt x="2071890" y="32207"/>
                </a:lnTo>
                <a:lnTo>
                  <a:pt x="2079091" y="25006"/>
                </a:lnTo>
                <a:lnTo>
                  <a:pt x="2079091" y="7200"/>
                </a:lnTo>
                <a:close/>
              </a:path>
              <a:path w="2088515" h="4935855">
                <a:moveTo>
                  <a:pt x="2081999" y="3678555"/>
                </a:moveTo>
                <a:lnTo>
                  <a:pt x="2074379" y="3670935"/>
                </a:lnTo>
                <a:lnTo>
                  <a:pt x="2064969" y="3670935"/>
                </a:lnTo>
                <a:lnTo>
                  <a:pt x="2055558" y="3670935"/>
                </a:lnTo>
                <a:lnTo>
                  <a:pt x="2047938" y="3678555"/>
                </a:lnTo>
                <a:lnTo>
                  <a:pt x="2047938" y="3697376"/>
                </a:lnTo>
                <a:lnTo>
                  <a:pt x="2055558" y="3704996"/>
                </a:lnTo>
                <a:lnTo>
                  <a:pt x="2074379" y="3704996"/>
                </a:lnTo>
                <a:lnTo>
                  <a:pt x="2081999" y="3697376"/>
                </a:lnTo>
                <a:lnTo>
                  <a:pt x="2081999" y="3678555"/>
                </a:lnTo>
                <a:close/>
              </a:path>
              <a:path w="2088515" h="4935855">
                <a:moveTo>
                  <a:pt x="2082533" y="4094530"/>
                </a:moveTo>
                <a:lnTo>
                  <a:pt x="2082406" y="4093324"/>
                </a:lnTo>
                <a:lnTo>
                  <a:pt x="2080501" y="4083088"/>
                </a:lnTo>
                <a:lnTo>
                  <a:pt x="2072563" y="4076166"/>
                </a:lnTo>
                <a:lnTo>
                  <a:pt x="2062988" y="4076166"/>
                </a:lnTo>
                <a:lnTo>
                  <a:pt x="2055393" y="4077703"/>
                </a:lnTo>
                <a:lnTo>
                  <a:pt x="2049183" y="4081881"/>
                </a:lnTo>
                <a:lnTo>
                  <a:pt x="2044992" y="4088104"/>
                </a:lnTo>
                <a:lnTo>
                  <a:pt x="2043455" y="4095712"/>
                </a:lnTo>
                <a:lnTo>
                  <a:pt x="2044992" y="4103319"/>
                </a:lnTo>
                <a:lnTo>
                  <a:pt x="2049183" y="4109516"/>
                </a:lnTo>
                <a:lnTo>
                  <a:pt x="2055393" y="4113707"/>
                </a:lnTo>
                <a:lnTo>
                  <a:pt x="2062988" y="4115244"/>
                </a:lnTo>
                <a:lnTo>
                  <a:pt x="2072525" y="4115244"/>
                </a:lnTo>
                <a:lnTo>
                  <a:pt x="2080437" y="4108399"/>
                </a:lnTo>
                <a:lnTo>
                  <a:pt x="2082393" y="4098188"/>
                </a:lnTo>
                <a:lnTo>
                  <a:pt x="2082533" y="4096982"/>
                </a:lnTo>
                <a:lnTo>
                  <a:pt x="2082533" y="4094530"/>
                </a:lnTo>
                <a:close/>
              </a:path>
              <a:path w="2088515" h="4935855">
                <a:moveTo>
                  <a:pt x="2082596" y="3268446"/>
                </a:moveTo>
                <a:lnTo>
                  <a:pt x="2074710" y="3260560"/>
                </a:lnTo>
                <a:lnTo>
                  <a:pt x="2064969" y="3260560"/>
                </a:lnTo>
                <a:lnTo>
                  <a:pt x="2055228" y="3260560"/>
                </a:lnTo>
                <a:lnTo>
                  <a:pt x="2047328" y="3268446"/>
                </a:lnTo>
                <a:lnTo>
                  <a:pt x="2047328" y="3287953"/>
                </a:lnTo>
                <a:lnTo>
                  <a:pt x="2055228" y="3295853"/>
                </a:lnTo>
                <a:lnTo>
                  <a:pt x="2074710" y="3295853"/>
                </a:lnTo>
                <a:lnTo>
                  <a:pt x="2082596" y="3287953"/>
                </a:lnTo>
                <a:lnTo>
                  <a:pt x="2082596" y="3268446"/>
                </a:lnTo>
                <a:close/>
              </a:path>
              <a:path w="2088515" h="4935855">
                <a:moveTo>
                  <a:pt x="2083066" y="4503458"/>
                </a:moveTo>
                <a:lnTo>
                  <a:pt x="2081491" y="4495635"/>
                </a:lnTo>
                <a:lnTo>
                  <a:pt x="2077186" y="4489259"/>
                </a:lnTo>
                <a:lnTo>
                  <a:pt x="2070811" y="4484954"/>
                </a:lnTo>
                <a:lnTo>
                  <a:pt x="2062988" y="4483379"/>
                </a:lnTo>
                <a:lnTo>
                  <a:pt x="2055177" y="4484954"/>
                </a:lnTo>
                <a:lnTo>
                  <a:pt x="2048789" y="4489259"/>
                </a:lnTo>
                <a:lnTo>
                  <a:pt x="2044484" y="4495635"/>
                </a:lnTo>
                <a:lnTo>
                  <a:pt x="2042909" y="4503458"/>
                </a:lnTo>
                <a:lnTo>
                  <a:pt x="2044484" y="4511268"/>
                </a:lnTo>
                <a:lnTo>
                  <a:pt x="2048789" y="4517656"/>
                </a:lnTo>
                <a:lnTo>
                  <a:pt x="2055177" y="4521949"/>
                </a:lnTo>
                <a:lnTo>
                  <a:pt x="2062988" y="4523537"/>
                </a:lnTo>
                <a:lnTo>
                  <a:pt x="2070811" y="4521949"/>
                </a:lnTo>
                <a:lnTo>
                  <a:pt x="2077186" y="4517656"/>
                </a:lnTo>
                <a:lnTo>
                  <a:pt x="2081491" y="4511268"/>
                </a:lnTo>
                <a:lnTo>
                  <a:pt x="2083066" y="4503458"/>
                </a:lnTo>
                <a:close/>
              </a:path>
              <a:path w="2088515" h="4935855">
                <a:moveTo>
                  <a:pt x="2087130" y="4911255"/>
                </a:moveTo>
                <a:lnTo>
                  <a:pt x="2085238" y="4901857"/>
                </a:lnTo>
                <a:lnTo>
                  <a:pt x="2080056" y="4894186"/>
                </a:lnTo>
                <a:lnTo>
                  <a:pt x="2072386" y="4889004"/>
                </a:lnTo>
                <a:lnTo>
                  <a:pt x="2062988" y="4887112"/>
                </a:lnTo>
                <a:lnTo>
                  <a:pt x="2053602" y="4889004"/>
                </a:lnTo>
                <a:lnTo>
                  <a:pt x="2045919" y="4894186"/>
                </a:lnTo>
                <a:lnTo>
                  <a:pt x="2040750" y="4901857"/>
                </a:lnTo>
                <a:lnTo>
                  <a:pt x="2038845" y="4911255"/>
                </a:lnTo>
                <a:lnTo>
                  <a:pt x="2040750" y="4920653"/>
                </a:lnTo>
                <a:lnTo>
                  <a:pt x="2045919" y="4928336"/>
                </a:lnTo>
                <a:lnTo>
                  <a:pt x="2053602" y="4933505"/>
                </a:lnTo>
                <a:lnTo>
                  <a:pt x="2062988" y="4935410"/>
                </a:lnTo>
                <a:lnTo>
                  <a:pt x="2072386" y="4933505"/>
                </a:lnTo>
                <a:lnTo>
                  <a:pt x="2080056" y="4928336"/>
                </a:lnTo>
                <a:lnTo>
                  <a:pt x="2085238" y="4920653"/>
                </a:lnTo>
                <a:lnTo>
                  <a:pt x="2087130" y="4911255"/>
                </a:lnTo>
                <a:close/>
              </a:path>
              <a:path w="2088515" h="4935855">
                <a:moveTo>
                  <a:pt x="2087765" y="425856"/>
                </a:moveTo>
                <a:lnTo>
                  <a:pt x="2085975" y="416991"/>
                </a:lnTo>
                <a:lnTo>
                  <a:pt x="2081085" y="409740"/>
                </a:lnTo>
                <a:lnTo>
                  <a:pt x="2073833" y="404863"/>
                </a:lnTo>
                <a:lnTo>
                  <a:pt x="2064969" y="403072"/>
                </a:lnTo>
                <a:lnTo>
                  <a:pt x="2056091" y="404863"/>
                </a:lnTo>
                <a:lnTo>
                  <a:pt x="2048852" y="409740"/>
                </a:lnTo>
                <a:lnTo>
                  <a:pt x="2043963" y="416991"/>
                </a:lnTo>
                <a:lnTo>
                  <a:pt x="2042172" y="425856"/>
                </a:lnTo>
                <a:lnTo>
                  <a:pt x="2043963" y="434721"/>
                </a:lnTo>
                <a:lnTo>
                  <a:pt x="2048852" y="441972"/>
                </a:lnTo>
                <a:lnTo>
                  <a:pt x="2056091" y="446862"/>
                </a:lnTo>
                <a:lnTo>
                  <a:pt x="2064969" y="448652"/>
                </a:lnTo>
                <a:lnTo>
                  <a:pt x="2073833" y="446862"/>
                </a:lnTo>
                <a:lnTo>
                  <a:pt x="2081085" y="441972"/>
                </a:lnTo>
                <a:lnTo>
                  <a:pt x="2085975" y="434721"/>
                </a:lnTo>
                <a:lnTo>
                  <a:pt x="2087765" y="425856"/>
                </a:lnTo>
                <a:close/>
              </a:path>
              <a:path w="2088515" h="4935855">
                <a:moveTo>
                  <a:pt x="2088413" y="833602"/>
                </a:moveTo>
                <a:lnTo>
                  <a:pt x="2086571" y="824471"/>
                </a:lnTo>
                <a:lnTo>
                  <a:pt x="2081542" y="817029"/>
                </a:lnTo>
                <a:lnTo>
                  <a:pt x="2074100" y="812012"/>
                </a:lnTo>
                <a:lnTo>
                  <a:pt x="2064981" y="810171"/>
                </a:lnTo>
                <a:lnTo>
                  <a:pt x="2055850" y="812012"/>
                </a:lnTo>
                <a:lnTo>
                  <a:pt x="2048408" y="817029"/>
                </a:lnTo>
                <a:lnTo>
                  <a:pt x="2043379" y="824471"/>
                </a:lnTo>
                <a:lnTo>
                  <a:pt x="2041550" y="833602"/>
                </a:lnTo>
                <a:lnTo>
                  <a:pt x="2043379" y="842721"/>
                </a:lnTo>
                <a:lnTo>
                  <a:pt x="2048408" y="850176"/>
                </a:lnTo>
                <a:lnTo>
                  <a:pt x="2055850" y="855205"/>
                </a:lnTo>
                <a:lnTo>
                  <a:pt x="2064981" y="857046"/>
                </a:lnTo>
                <a:lnTo>
                  <a:pt x="2074100" y="855205"/>
                </a:lnTo>
                <a:lnTo>
                  <a:pt x="2081542" y="850176"/>
                </a:lnTo>
                <a:lnTo>
                  <a:pt x="2086571" y="842721"/>
                </a:lnTo>
                <a:lnTo>
                  <a:pt x="2088413" y="833602"/>
                </a:lnTo>
                <a:close/>
              </a:path>
            </a:pathLst>
          </a:custGeom>
          <a:solidFill>
            <a:srgbClr val="71BC68">
              <a:alpha val="17999"/>
            </a:srgbClr>
          </a:solidFill>
        </p:spPr>
        <p:txBody>
          <a:bodyPr wrap="square" lIns="0" tIns="0" rIns="0" bIns="0" rtlCol="0"/>
          <a:lstStyle/>
          <a:p>
            <a:endParaRPr lang="fr-CA" noProof="0" dirty="0"/>
          </a:p>
        </p:txBody>
      </p:sp>
      <p:sp>
        <p:nvSpPr>
          <p:cNvPr id="4" name="ZoneTexte 3">
            <a:extLst>
              <a:ext uri="{FF2B5EF4-FFF2-40B4-BE49-F238E27FC236}">
                <a16:creationId xmlns:a16="http://schemas.microsoft.com/office/drawing/2014/main" id="{8F50CD6E-F68D-F026-B9DB-ADC908233C58}"/>
              </a:ext>
            </a:extLst>
          </p:cNvPr>
          <p:cNvSpPr txBox="1"/>
          <p:nvPr/>
        </p:nvSpPr>
        <p:spPr>
          <a:xfrm>
            <a:off x="1773599" y="2166259"/>
            <a:ext cx="10916119" cy="2339102"/>
          </a:xfrm>
          <a:prstGeom prst="rect">
            <a:avLst/>
          </a:prstGeom>
          <a:solidFill>
            <a:schemeClr val="bg1"/>
          </a:solidFill>
          <a:ln w="19050">
            <a:solidFill>
              <a:srgbClr val="5FA056"/>
            </a:solidFill>
          </a:ln>
        </p:spPr>
        <p:txBody>
          <a:bodyPr wrap="square" rtlCol="0">
            <a:spAutoFit/>
          </a:bodyPr>
          <a:lstStyle/>
          <a:p>
            <a:pPr>
              <a:spcAft>
                <a:spcPts val="600"/>
              </a:spcAft>
            </a:pPr>
            <a:r>
              <a:rPr lang="fr-CA" dirty="0">
                <a:latin typeface="+mj-lt"/>
              </a:rPr>
              <a:t>Vous avez été récemment engagée ou engagé par Hydro-Québec en tant qu’ingénieure civile ou ingénieur civil dans le domaine des infrastructures de télécommunication. Le directeur de l’entreprise aimerait faire un suivi de votre intégration au travail et discuter du déroulement de vos principales responsabilités qui sont : </a:t>
            </a:r>
          </a:p>
          <a:p>
            <a:pPr marL="285750" indent="-285750">
              <a:spcAft>
                <a:spcPts val="600"/>
              </a:spcAft>
              <a:buFont typeface="Arial" panose="020B0604020202020204" pitchFamily="34" charset="0"/>
              <a:buChar char="•"/>
            </a:pPr>
            <a:r>
              <a:rPr lang="fr-CA" dirty="0">
                <a:latin typeface="+mj-lt"/>
              </a:rPr>
              <a:t>Évaluer l’état des bâtiments et rédiger des rapports d’évaluation structurale.  </a:t>
            </a:r>
          </a:p>
          <a:p>
            <a:pPr marL="285750" indent="-285750">
              <a:spcAft>
                <a:spcPts val="600"/>
              </a:spcAft>
              <a:buFont typeface="Arial" panose="020B0604020202020204" pitchFamily="34" charset="0"/>
              <a:buChar char="•"/>
            </a:pPr>
            <a:r>
              <a:rPr lang="fr-CA" dirty="0">
                <a:latin typeface="+mj-lt"/>
              </a:rPr>
              <a:t>Signer et sceller les documents d’ingénierie.  </a:t>
            </a:r>
          </a:p>
          <a:p>
            <a:pPr marL="285750" indent="-285750">
              <a:spcAft>
                <a:spcPts val="600"/>
              </a:spcAft>
              <a:buFont typeface="Arial" panose="020B0604020202020204" pitchFamily="34" charset="0"/>
              <a:buChar char="•"/>
            </a:pPr>
            <a:r>
              <a:rPr lang="fr-CA" dirty="0">
                <a:latin typeface="+mj-lt"/>
              </a:rPr>
              <a:t>Effectuer l’encadrement technique et le suivi des demandes de partage d’infrastructure de télécommunication.   </a:t>
            </a:r>
          </a:p>
          <a:p>
            <a:pPr marL="285750" indent="-285750">
              <a:spcAft>
                <a:spcPts val="600"/>
              </a:spcAft>
              <a:buFont typeface="Arial" panose="020B0604020202020204" pitchFamily="34" charset="0"/>
              <a:buChar char="•"/>
            </a:pPr>
            <a:r>
              <a:rPr lang="fr-CA" dirty="0">
                <a:latin typeface="+mj-lt"/>
              </a:rPr>
              <a:t>Concevoir les fondations de bâtiments de télécommunications et autres structures connexes.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725401" y="0"/>
            <a:ext cx="1905000" cy="4343400"/>
            <a:chOff x="8486456" y="1035695"/>
            <a:chExt cx="1576705" cy="3876040"/>
          </a:xfrm>
        </p:grpSpPr>
        <p:sp>
          <p:nvSpPr>
            <p:cNvPr id="3" name="object 3"/>
            <p:cNvSpPr/>
            <p:nvPr/>
          </p:nvSpPr>
          <p:spPr>
            <a:xfrm>
              <a:off x="9904739" y="1040457"/>
              <a:ext cx="153670" cy="153670"/>
            </a:xfrm>
            <a:custGeom>
              <a:avLst/>
              <a:gdLst/>
              <a:ahLst/>
              <a:cxnLst/>
              <a:rect l="l" t="t" r="r" b="b"/>
              <a:pathLst>
                <a:path w="153670" h="153669">
                  <a:moveTo>
                    <a:pt x="153661" y="153668"/>
                  </a:moveTo>
                  <a:lnTo>
                    <a:pt x="0" y="0"/>
                  </a:lnTo>
                  <a:lnTo>
                    <a:pt x="153661" y="153668"/>
                  </a:lnTo>
                </a:path>
              </a:pathLst>
            </a:custGeom>
            <a:ln w="9359">
              <a:solidFill>
                <a:srgbClr val="71BC68"/>
              </a:solidFill>
            </a:ln>
          </p:spPr>
          <p:txBody>
            <a:bodyPr wrap="square" lIns="0" tIns="0" rIns="0" bIns="0" rtlCol="0"/>
            <a:lstStyle/>
            <a:p>
              <a:endParaRPr lang="fr-CA" noProof="0" dirty="0"/>
            </a:p>
          </p:txBody>
        </p:sp>
        <p:sp>
          <p:nvSpPr>
            <p:cNvPr id="4" name="object 4"/>
            <p:cNvSpPr/>
            <p:nvPr/>
          </p:nvSpPr>
          <p:spPr>
            <a:xfrm>
              <a:off x="9888613" y="1417690"/>
              <a:ext cx="170180" cy="0"/>
            </a:xfrm>
            <a:custGeom>
              <a:avLst/>
              <a:gdLst/>
              <a:ahLst/>
              <a:cxnLst/>
              <a:rect l="l" t="t" r="r" b="b"/>
              <a:pathLst>
                <a:path w="170179">
                  <a:moveTo>
                    <a:pt x="169786" y="0"/>
                  </a:moveTo>
                  <a:lnTo>
                    <a:pt x="0" y="0"/>
                  </a:lnTo>
                  <a:lnTo>
                    <a:pt x="169786" y="0"/>
                  </a:lnTo>
                </a:path>
              </a:pathLst>
            </a:custGeom>
            <a:ln w="9359">
              <a:solidFill>
                <a:srgbClr val="71BC68"/>
              </a:solidFill>
            </a:ln>
          </p:spPr>
          <p:txBody>
            <a:bodyPr wrap="square" lIns="0" tIns="0" rIns="0" bIns="0" rtlCol="0"/>
            <a:lstStyle/>
            <a:p>
              <a:endParaRPr lang="fr-CA" noProof="0" dirty="0"/>
            </a:p>
          </p:txBody>
        </p:sp>
        <p:sp>
          <p:nvSpPr>
            <p:cNvPr id="5" name="object 5"/>
            <p:cNvSpPr/>
            <p:nvPr/>
          </p:nvSpPr>
          <p:spPr>
            <a:xfrm>
              <a:off x="9844977" y="1756814"/>
              <a:ext cx="213995" cy="0"/>
            </a:xfrm>
            <a:custGeom>
              <a:avLst/>
              <a:gdLst/>
              <a:ahLst/>
              <a:cxnLst/>
              <a:rect l="l" t="t" r="r" b="b"/>
              <a:pathLst>
                <a:path w="213995">
                  <a:moveTo>
                    <a:pt x="213423" y="0"/>
                  </a:moveTo>
                  <a:lnTo>
                    <a:pt x="0" y="0"/>
                  </a:lnTo>
                  <a:lnTo>
                    <a:pt x="213423" y="0"/>
                  </a:lnTo>
                </a:path>
              </a:pathLst>
            </a:custGeom>
            <a:ln w="9359">
              <a:solidFill>
                <a:srgbClr val="71BC68"/>
              </a:solidFill>
            </a:ln>
          </p:spPr>
          <p:txBody>
            <a:bodyPr wrap="square" lIns="0" tIns="0" rIns="0" bIns="0" rtlCol="0"/>
            <a:lstStyle/>
            <a:p>
              <a:endParaRPr lang="fr-CA" noProof="0" dirty="0"/>
            </a:p>
          </p:txBody>
        </p:sp>
        <p:sp>
          <p:nvSpPr>
            <p:cNvPr id="6" name="object 6"/>
            <p:cNvSpPr/>
            <p:nvPr/>
          </p:nvSpPr>
          <p:spPr>
            <a:xfrm>
              <a:off x="9233795" y="1044460"/>
              <a:ext cx="824865" cy="824865"/>
            </a:xfrm>
            <a:custGeom>
              <a:avLst/>
              <a:gdLst/>
              <a:ahLst/>
              <a:cxnLst/>
              <a:rect l="l" t="t" r="r" b="b"/>
              <a:pathLst>
                <a:path w="824865" h="824864">
                  <a:moveTo>
                    <a:pt x="824604" y="824652"/>
                  </a:moveTo>
                  <a:lnTo>
                    <a:pt x="0" y="0"/>
                  </a:lnTo>
                  <a:lnTo>
                    <a:pt x="824604" y="824652"/>
                  </a:lnTo>
                </a:path>
              </a:pathLst>
            </a:custGeom>
            <a:ln w="9448">
              <a:solidFill>
                <a:srgbClr val="71BC68"/>
              </a:solidFill>
            </a:ln>
          </p:spPr>
          <p:txBody>
            <a:bodyPr wrap="square" lIns="0" tIns="0" rIns="0" bIns="0" rtlCol="0"/>
            <a:lstStyle/>
            <a:p>
              <a:endParaRPr lang="fr-CA" noProof="0" dirty="0"/>
            </a:p>
          </p:txBody>
        </p:sp>
        <p:sp>
          <p:nvSpPr>
            <p:cNvPr id="7" name="object 7"/>
            <p:cNvSpPr/>
            <p:nvPr/>
          </p:nvSpPr>
          <p:spPr>
            <a:xfrm>
              <a:off x="9946116" y="1040804"/>
              <a:ext cx="0" cy="1093470"/>
            </a:xfrm>
            <a:custGeom>
              <a:avLst/>
              <a:gdLst/>
              <a:ahLst/>
              <a:cxnLst/>
              <a:rect l="l" t="t" r="r" b="b"/>
              <a:pathLst>
                <a:path h="1093470">
                  <a:moveTo>
                    <a:pt x="0" y="1092911"/>
                  </a:moveTo>
                  <a:lnTo>
                    <a:pt x="0" y="0"/>
                  </a:lnTo>
                  <a:lnTo>
                    <a:pt x="0" y="1092911"/>
                  </a:lnTo>
                  <a:close/>
                </a:path>
              </a:pathLst>
            </a:custGeom>
            <a:ln w="9448">
              <a:solidFill>
                <a:srgbClr val="71BC68"/>
              </a:solidFill>
            </a:ln>
          </p:spPr>
          <p:txBody>
            <a:bodyPr wrap="square" lIns="0" tIns="0" rIns="0" bIns="0" rtlCol="0"/>
            <a:lstStyle/>
            <a:p>
              <a:endParaRPr lang="fr-CA" noProof="0" dirty="0"/>
            </a:p>
          </p:txBody>
        </p:sp>
        <p:sp>
          <p:nvSpPr>
            <p:cNvPr id="8" name="object 8"/>
            <p:cNvSpPr/>
            <p:nvPr/>
          </p:nvSpPr>
          <p:spPr>
            <a:xfrm>
              <a:off x="8813774" y="1417690"/>
              <a:ext cx="1245235" cy="0"/>
            </a:xfrm>
            <a:custGeom>
              <a:avLst/>
              <a:gdLst/>
              <a:ahLst/>
              <a:cxnLst/>
              <a:rect l="l" t="t" r="r" b="b"/>
              <a:pathLst>
                <a:path w="1245234">
                  <a:moveTo>
                    <a:pt x="1244625" y="0"/>
                  </a:moveTo>
                  <a:lnTo>
                    <a:pt x="0" y="0"/>
                  </a:lnTo>
                  <a:lnTo>
                    <a:pt x="1244625" y="0"/>
                  </a:lnTo>
                </a:path>
              </a:pathLst>
            </a:custGeom>
            <a:ln w="9359">
              <a:solidFill>
                <a:srgbClr val="71BC68"/>
              </a:solidFill>
            </a:ln>
          </p:spPr>
          <p:txBody>
            <a:bodyPr wrap="square" lIns="0" tIns="0" rIns="0" bIns="0" rtlCol="0"/>
            <a:lstStyle/>
            <a:p>
              <a:endParaRPr lang="fr-CA" noProof="0" dirty="0"/>
            </a:p>
          </p:txBody>
        </p:sp>
        <p:sp>
          <p:nvSpPr>
            <p:cNvPr id="9" name="object 9"/>
            <p:cNvSpPr/>
            <p:nvPr/>
          </p:nvSpPr>
          <p:spPr>
            <a:xfrm>
              <a:off x="9608641" y="1304613"/>
              <a:ext cx="0" cy="565785"/>
            </a:xfrm>
            <a:custGeom>
              <a:avLst/>
              <a:gdLst/>
              <a:ahLst/>
              <a:cxnLst/>
              <a:rect l="l" t="t" r="r" b="b"/>
              <a:pathLst>
                <a:path h="565785">
                  <a:moveTo>
                    <a:pt x="0" y="565289"/>
                  </a:moveTo>
                  <a:lnTo>
                    <a:pt x="0" y="0"/>
                  </a:lnTo>
                  <a:lnTo>
                    <a:pt x="0" y="565289"/>
                  </a:lnTo>
                  <a:close/>
                </a:path>
              </a:pathLst>
            </a:custGeom>
            <a:ln w="9359">
              <a:solidFill>
                <a:srgbClr val="71BC68"/>
              </a:solidFill>
            </a:ln>
          </p:spPr>
          <p:txBody>
            <a:bodyPr wrap="square" lIns="0" tIns="0" rIns="0" bIns="0" rtlCol="0"/>
            <a:lstStyle/>
            <a:p>
              <a:endParaRPr lang="fr-CA" noProof="0" dirty="0"/>
            </a:p>
          </p:txBody>
        </p:sp>
        <p:sp>
          <p:nvSpPr>
            <p:cNvPr id="10" name="object 10"/>
            <p:cNvSpPr/>
            <p:nvPr/>
          </p:nvSpPr>
          <p:spPr>
            <a:xfrm>
              <a:off x="8905423" y="1391078"/>
              <a:ext cx="392430" cy="392430"/>
            </a:xfrm>
            <a:custGeom>
              <a:avLst/>
              <a:gdLst/>
              <a:ahLst/>
              <a:cxnLst/>
              <a:rect l="l" t="t" r="r" b="b"/>
              <a:pathLst>
                <a:path w="392429" h="392430">
                  <a:moveTo>
                    <a:pt x="0" y="0"/>
                  </a:moveTo>
                  <a:lnTo>
                    <a:pt x="392366" y="392366"/>
                  </a:lnTo>
                  <a:lnTo>
                    <a:pt x="0" y="0"/>
                  </a:lnTo>
                  <a:close/>
                </a:path>
              </a:pathLst>
            </a:custGeom>
            <a:ln w="9448">
              <a:solidFill>
                <a:srgbClr val="71BC68"/>
              </a:solidFill>
            </a:ln>
          </p:spPr>
          <p:txBody>
            <a:bodyPr wrap="square" lIns="0" tIns="0" rIns="0" bIns="0" rtlCol="0"/>
            <a:lstStyle/>
            <a:p>
              <a:endParaRPr lang="fr-CA" noProof="0" dirty="0"/>
            </a:p>
          </p:txBody>
        </p:sp>
        <p:sp>
          <p:nvSpPr>
            <p:cNvPr id="11" name="object 11"/>
            <p:cNvSpPr/>
            <p:nvPr/>
          </p:nvSpPr>
          <p:spPr>
            <a:xfrm>
              <a:off x="9271167" y="1354321"/>
              <a:ext cx="0" cy="466090"/>
            </a:xfrm>
            <a:custGeom>
              <a:avLst/>
              <a:gdLst/>
              <a:ahLst/>
              <a:cxnLst/>
              <a:rect l="l" t="t" r="r" b="b"/>
              <a:pathLst>
                <a:path h="466089">
                  <a:moveTo>
                    <a:pt x="0" y="465886"/>
                  </a:moveTo>
                  <a:lnTo>
                    <a:pt x="0" y="0"/>
                  </a:lnTo>
                  <a:lnTo>
                    <a:pt x="0" y="465886"/>
                  </a:lnTo>
                  <a:close/>
                </a:path>
              </a:pathLst>
            </a:custGeom>
            <a:ln w="9448">
              <a:solidFill>
                <a:srgbClr val="71BC68"/>
              </a:solidFill>
            </a:ln>
          </p:spPr>
          <p:txBody>
            <a:bodyPr wrap="square" lIns="0" tIns="0" rIns="0" bIns="0" rtlCol="0"/>
            <a:lstStyle/>
            <a:p>
              <a:endParaRPr lang="fr-CA" noProof="0" dirty="0"/>
            </a:p>
          </p:txBody>
        </p:sp>
        <p:sp>
          <p:nvSpPr>
            <p:cNvPr id="12" name="object 12"/>
            <p:cNvSpPr/>
            <p:nvPr/>
          </p:nvSpPr>
          <p:spPr>
            <a:xfrm>
              <a:off x="9949508" y="2317806"/>
              <a:ext cx="109220" cy="109220"/>
            </a:xfrm>
            <a:custGeom>
              <a:avLst/>
              <a:gdLst/>
              <a:ahLst/>
              <a:cxnLst/>
              <a:rect l="l" t="t" r="r" b="b"/>
              <a:pathLst>
                <a:path w="109220" h="109219">
                  <a:moveTo>
                    <a:pt x="108892" y="0"/>
                  </a:moveTo>
                  <a:lnTo>
                    <a:pt x="0" y="108884"/>
                  </a:lnTo>
                  <a:lnTo>
                    <a:pt x="108892" y="0"/>
                  </a:lnTo>
                </a:path>
              </a:pathLst>
            </a:custGeom>
            <a:ln w="9448">
              <a:solidFill>
                <a:srgbClr val="71BC68"/>
              </a:solidFill>
            </a:ln>
          </p:spPr>
          <p:txBody>
            <a:bodyPr wrap="square" lIns="0" tIns="0" rIns="0" bIns="0" rtlCol="0"/>
            <a:lstStyle/>
            <a:p>
              <a:endParaRPr lang="fr-CA" noProof="0" dirty="0"/>
            </a:p>
          </p:txBody>
        </p:sp>
        <p:sp>
          <p:nvSpPr>
            <p:cNvPr id="13" name="object 13"/>
            <p:cNvSpPr/>
            <p:nvPr/>
          </p:nvSpPr>
          <p:spPr>
            <a:xfrm>
              <a:off x="9502572" y="1755166"/>
              <a:ext cx="556260" cy="0"/>
            </a:xfrm>
            <a:custGeom>
              <a:avLst/>
              <a:gdLst/>
              <a:ahLst/>
              <a:cxnLst/>
              <a:rect l="l" t="t" r="r" b="b"/>
              <a:pathLst>
                <a:path w="556259">
                  <a:moveTo>
                    <a:pt x="555828" y="0"/>
                  </a:moveTo>
                  <a:lnTo>
                    <a:pt x="0" y="0"/>
                  </a:lnTo>
                  <a:lnTo>
                    <a:pt x="555828" y="0"/>
                  </a:lnTo>
                </a:path>
              </a:pathLst>
            </a:custGeom>
            <a:ln w="9448">
              <a:solidFill>
                <a:srgbClr val="71BC68"/>
              </a:solidFill>
            </a:ln>
          </p:spPr>
          <p:txBody>
            <a:bodyPr wrap="square" lIns="0" tIns="0" rIns="0" bIns="0" rtlCol="0"/>
            <a:lstStyle/>
            <a:p>
              <a:endParaRPr lang="fr-CA" noProof="0" dirty="0"/>
            </a:p>
          </p:txBody>
        </p:sp>
        <p:sp>
          <p:nvSpPr>
            <p:cNvPr id="14" name="object 14"/>
            <p:cNvSpPr/>
            <p:nvPr/>
          </p:nvSpPr>
          <p:spPr>
            <a:xfrm>
              <a:off x="9608651" y="1716206"/>
              <a:ext cx="0" cy="417195"/>
            </a:xfrm>
            <a:custGeom>
              <a:avLst/>
              <a:gdLst/>
              <a:ahLst/>
              <a:cxnLst/>
              <a:rect l="l" t="t" r="r" b="b"/>
              <a:pathLst>
                <a:path h="417194">
                  <a:moveTo>
                    <a:pt x="0" y="417042"/>
                  </a:moveTo>
                  <a:lnTo>
                    <a:pt x="0" y="0"/>
                  </a:lnTo>
                  <a:lnTo>
                    <a:pt x="0" y="417042"/>
                  </a:lnTo>
                  <a:close/>
                </a:path>
              </a:pathLst>
            </a:custGeom>
            <a:ln w="9448">
              <a:solidFill>
                <a:srgbClr val="71BC68"/>
              </a:solidFill>
            </a:ln>
          </p:spPr>
          <p:txBody>
            <a:bodyPr wrap="square" lIns="0" tIns="0" rIns="0" bIns="0" rtlCol="0"/>
            <a:lstStyle/>
            <a:p>
              <a:endParaRPr lang="fr-CA" noProof="0" dirty="0"/>
            </a:p>
          </p:txBody>
        </p:sp>
        <p:sp>
          <p:nvSpPr>
            <p:cNvPr id="15" name="object 15"/>
            <p:cNvSpPr/>
            <p:nvPr/>
          </p:nvSpPr>
          <p:spPr>
            <a:xfrm>
              <a:off x="9895364" y="2655296"/>
              <a:ext cx="163195" cy="163195"/>
            </a:xfrm>
            <a:custGeom>
              <a:avLst/>
              <a:gdLst/>
              <a:ahLst/>
              <a:cxnLst/>
              <a:rect l="l" t="t" r="r" b="b"/>
              <a:pathLst>
                <a:path w="163195" h="163194">
                  <a:moveTo>
                    <a:pt x="163034" y="0"/>
                  </a:moveTo>
                  <a:lnTo>
                    <a:pt x="0" y="163027"/>
                  </a:lnTo>
                  <a:lnTo>
                    <a:pt x="163034" y="0"/>
                  </a:lnTo>
                </a:path>
              </a:pathLst>
            </a:custGeom>
            <a:ln w="9448">
              <a:solidFill>
                <a:srgbClr val="71BC68"/>
              </a:solidFill>
            </a:ln>
          </p:spPr>
          <p:txBody>
            <a:bodyPr wrap="square" lIns="0" tIns="0" rIns="0" bIns="0" rtlCol="0"/>
            <a:lstStyle/>
            <a:p>
              <a:endParaRPr lang="fr-CA" noProof="0" dirty="0"/>
            </a:p>
          </p:txBody>
        </p:sp>
        <p:sp>
          <p:nvSpPr>
            <p:cNvPr id="16" name="object 16"/>
            <p:cNvSpPr/>
            <p:nvPr/>
          </p:nvSpPr>
          <p:spPr>
            <a:xfrm>
              <a:off x="9473590" y="2431759"/>
              <a:ext cx="584835" cy="0"/>
            </a:xfrm>
            <a:custGeom>
              <a:avLst/>
              <a:gdLst/>
              <a:ahLst/>
              <a:cxnLst/>
              <a:rect l="l" t="t" r="r" b="b"/>
              <a:pathLst>
                <a:path w="584834">
                  <a:moveTo>
                    <a:pt x="584809" y="0"/>
                  </a:moveTo>
                  <a:lnTo>
                    <a:pt x="0" y="0"/>
                  </a:lnTo>
                  <a:lnTo>
                    <a:pt x="584809" y="0"/>
                  </a:lnTo>
                </a:path>
              </a:pathLst>
            </a:custGeom>
            <a:ln w="9448">
              <a:solidFill>
                <a:srgbClr val="71BC68"/>
              </a:solidFill>
            </a:ln>
          </p:spPr>
          <p:txBody>
            <a:bodyPr wrap="square" lIns="0" tIns="0" rIns="0" bIns="0" rtlCol="0"/>
            <a:lstStyle/>
            <a:p>
              <a:endParaRPr lang="fr-CA" noProof="0" dirty="0"/>
            </a:p>
          </p:txBody>
        </p:sp>
        <p:sp>
          <p:nvSpPr>
            <p:cNvPr id="17" name="object 17"/>
            <p:cNvSpPr/>
            <p:nvPr/>
          </p:nvSpPr>
          <p:spPr>
            <a:xfrm>
              <a:off x="9289957" y="1775576"/>
              <a:ext cx="768985" cy="768985"/>
            </a:xfrm>
            <a:custGeom>
              <a:avLst/>
              <a:gdLst/>
              <a:ahLst/>
              <a:cxnLst/>
              <a:rect l="l" t="t" r="r" b="b"/>
              <a:pathLst>
                <a:path w="768984" h="768985">
                  <a:moveTo>
                    <a:pt x="768442" y="768482"/>
                  </a:moveTo>
                  <a:lnTo>
                    <a:pt x="0" y="0"/>
                  </a:lnTo>
                  <a:lnTo>
                    <a:pt x="768442" y="768482"/>
                  </a:lnTo>
                </a:path>
              </a:pathLst>
            </a:custGeom>
            <a:ln w="9359">
              <a:solidFill>
                <a:srgbClr val="71BC68"/>
              </a:solidFill>
            </a:ln>
          </p:spPr>
          <p:txBody>
            <a:bodyPr wrap="square" lIns="0" tIns="0" rIns="0" bIns="0" rtlCol="0"/>
            <a:lstStyle/>
            <a:p>
              <a:endParaRPr lang="fr-CA" noProof="0" dirty="0"/>
            </a:p>
          </p:txBody>
        </p:sp>
        <p:sp>
          <p:nvSpPr>
            <p:cNvPr id="18" name="object 18"/>
            <p:cNvSpPr/>
            <p:nvPr/>
          </p:nvSpPr>
          <p:spPr>
            <a:xfrm>
              <a:off x="9607004" y="1722898"/>
              <a:ext cx="0" cy="1078865"/>
            </a:xfrm>
            <a:custGeom>
              <a:avLst/>
              <a:gdLst/>
              <a:ahLst/>
              <a:cxnLst/>
              <a:rect l="l" t="t" r="r" b="b"/>
              <a:pathLst>
                <a:path h="1078864">
                  <a:moveTo>
                    <a:pt x="0" y="0"/>
                  </a:moveTo>
                  <a:lnTo>
                    <a:pt x="0" y="1078598"/>
                  </a:lnTo>
                  <a:lnTo>
                    <a:pt x="0" y="0"/>
                  </a:lnTo>
                  <a:close/>
                </a:path>
              </a:pathLst>
            </a:custGeom>
            <a:ln w="9359">
              <a:solidFill>
                <a:srgbClr val="71BC68"/>
              </a:solidFill>
            </a:ln>
          </p:spPr>
          <p:txBody>
            <a:bodyPr wrap="square" lIns="0" tIns="0" rIns="0" bIns="0" rtlCol="0"/>
            <a:lstStyle/>
            <a:p>
              <a:endParaRPr lang="fr-CA" noProof="0" dirty="0"/>
            </a:p>
          </p:txBody>
        </p:sp>
        <p:sp>
          <p:nvSpPr>
            <p:cNvPr id="19" name="object 19"/>
            <p:cNvSpPr/>
            <p:nvPr/>
          </p:nvSpPr>
          <p:spPr>
            <a:xfrm>
              <a:off x="8565262" y="1725880"/>
              <a:ext cx="1073150" cy="1073150"/>
            </a:xfrm>
            <a:custGeom>
              <a:avLst/>
              <a:gdLst/>
              <a:ahLst/>
              <a:cxnLst/>
              <a:rect l="l" t="t" r="r" b="b"/>
              <a:pathLst>
                <a:path w="1073150" h="1073150">
                  <a:moveTo>
                    <a:pt x="1072680" y="0"/>
                  </a:moveTo>
                  <a:lnTo>
                    <a:pt x="0" y="1072642"/>
                  </a:lnTo>
                  <a:lnTo>
                    <a:pt x="1072680" y="0"/>
                  </a:lnTo>
                  <a:close/>
                </a:path>
              </a:pathLst>
            </a:custGeom>
            <a:ln w="9448">
              <a:solidFill>
                <a:srgbClr val="71BC68"/>
              </a:solidFill>
            </a:ln>
          </p:spPr>
          <p:txBody>
            <a:bodyPr wrap="square" lIns="0" tIns="0" rIns="0" bIns="0" rtlCol="0"/>
            <a:lstStyle/>
            <a:p>
              <a:endParaRPr lang="fr-CA" noProof="0" dirty="0"/>
            </a:p>
          </p:txBody>
        </p:sp>
        <p:sp>
          <p:nvSpPr>
            <p:cNvPr id="20" name="object 20"/>
            <p:cNvSpPr/>
            <p:nvPr/>
          </p:nvSpPr>
          <p:spPr>
            <a:xfrm>
              <a:off x="9271167" y="1776766"/>
              <a:ext cx="0" cy="970915"/>
            </a:xfrm>
            <a:custGeom>
              <a:avLst/>
              <a:gdLst/>
              <a:ahLst/>
              <a:cxnLst/>
              <a:rect l="l" t="t" r="r" b="b"/>
              <a:pathLst>
                <a:path h="970914">
                  <a:moveTo>
                    <a:pt x="0" y="970876"/>
                  </a:moveTo>
                  <a:lnTo>
                    <a:pt x="0" y="0"/>
                  </a:lnTo>
                  <a:lnTo>
                    <a:pt x="0" y="970876"/>
                  </a:lnTo>
                  <a:close/>
                </a:path>
              </a:pathLst>
            </a:custGeom>
            <a:ln w="9448">
              <a:solidFill>
                <a:srgbClr val="71BC68"/>
              </a:solidFill>
            </a:ln>
          </p:spPr>
          <p:txBody>
            <a:bodyPr wrap="square" lIns="0" tIns="0" rIns="0" bIns="0" rtlCol="0"/>
            <a:lstStyle/>
            <a:p>
              <a:endParaRPr lang="fr-CA" noProof="0" dirty="0"/>
            </a:p>
          </p:txBody>
        </p:sp>
        <p:sp>
          <p:nvSpPr>
            <p:cNvPr id="21" name="object 21"/>
            <p:cNvSpPr/>
            <p:nvPr/>
          </p:nvSpPr>
          <p:spPr>
            <a:xfrm>
              <a:off x="8491218" y="2431745"/>
              <a:ext cx="1221105" cy="635"/>
            </a:xfrm>
            <a:custGeom>
              <a:avLst/>
              <a:gdLst/>
              <a:ahLst/>
              <a:cxnLst/>
              <a:rect l="l" t="t" r="r" b="b"/>
              <a:pathLst>
                <a:path w="1221104" h="635">
                  <a:moveTo>
                    <a:pt x="0" y="0"/>
                  </a:moveTo>
                  <a:lnTo>
                    <a:pt x="1220774" y="38"/>
                  </a:lnTo>
                  <a:lnTo>
                    <a:pt x="0" y="0"/>
                  </a:lnTo>
                  <a:close/>
                </a:path>
              </a:pathLst>
            </a:custGeom>
            <a:ln w="9448">
              <a:solidFill>
                <a:srgbClr val="71BC68"/>
              </a:solidFill>
            </a:ln>
          </p:spPr>
          <p:txBody>
            <a:bodyPr wrap="square" lIns="0" tIns="0" rIns="0" bIns="0" rtlCol="0"/>
            <a:lstStyle/>
            <a:p>
              <a:endParaRPr lang="fr-CA" noProof="0" dirty="0"/>
            </a:p>
          </p:txBody>
        </p:sp>
        <p:sp>
          <p:nvSpPr>
            <p:cNvPr id="22" name="object 22"/>
            <p:cNvSpPr/>
            <p:nvPr/>
          </p:nvSpPr>
          <p:spPr>
            <a:xfrm>
              <a:off x="10007232" y="2769252"/>
              <a:ext cx="51435" cy="0"/>
            </a:xfrm>
            <a:custGeom>
              <a:avLst/>
              <a:gdLst/>
              <a:ahLst/>
              <a:cxnLst/>
              <a:rect l="l" t="t" r="r" b="b"/>
              <a:pathLst>
                <a:path w="51434">
                  <a:moveTo>
                    <a:pt x="51168" y="0"/>
                  </a:moveTo>
                  <a:lnTo>
                    <a:pt x="0" y="0"/>
                  </a:lnTo>
                  <a:lnTo>
                    <a:pt x="51168" y="0"/>
                  </a:lnTo>
                </a:path>
              </a:pathLst>
            </a:custGeom>
            <a:ln w="9359">
              <a:solidFill>
                <a:srgbClr val="71BC68"/>
              </a:solidFill>
            </a:ln>
          </p:spPr>
          <p:txBody>
            <a:bodyPr wrap="square" lIns="0" tIns="0" rIns="0" bIns="0" rtlCol="0"/>
            <a:lstStyle/>
            <a:p>
              <a:endParaRPr lang="fr-CA" noProof="0" dirty="0"/>
            </a:p>
          </p:txBody>
        </p:sp>
        <p:sp>
          <p:nvSpPr>
            <p:cNvPr id="23" name="object 23"/>
            <p:cNvSpPr/>
            <p:nvPr/>
          </p:nvSpPr>
          <p:spPr>
            <a:xfrm>
              <a:off x="9946116" y="2226400"/>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24" name="object 24"/>
            <p:cNvSpPr/>
            <p:nvPr/>
          </p:nvSpPr>
          <p:spPr>
            <a:xfrm>
              <a:off x="9167926" y="2328514"/>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25" name="object 25"/>
            <p:cNvSpPr/>
            <p:nvPr/>
          </p:nvSpPr>
          <p:spPr>
            <a:xfrm>
              <a:off x="9263469" y="3106727"/>
              <a:ext cx="795020" cy="0"/>
            </a:xfrm>
            <a:custGeom>
              <a:avLst/>
              <a:gdLst/>
              <a:ahLst/>
              <a:cxnLst/>
              <a:rect l="l" t="t" r="r" b="b"/>
              <a:pathLst>
                <a:path w="795020">
                  <a:moveTo>
                    <a:pt x="794931" y="0"/>
                  </a:moveTo>
                  <a:lnTo>
                    <a:pt x="0" y="0"/>
                  </a:lnTo>
                  <a:lnTo>
                    <a:pt x="794931" y="0"/>
                  </a:lnTo>
                </a:path>
              </a:pathLst>
            </a:custGeom>
            <a:ln w="9359">
              <a:solidFill>
                <a:srgbClr val="71BC68"/>
              </a:solidFill>
            </a:ln>
          </p:spPr>
          <p:txBody>
            <a:bodyPr wrap="square" lIns="0" tIns="0" rIns="0" bIns="0" rtlCol="0"/>
            <a:lstStyle/>
            <a:p>
              <a:endParaRPr lang="fr-CA" noProof="0" dirty="0"/>
            </a:p>
          </p:txBody>
        </p:sp>
        <p:sp>
          <p:nvSpPr>
            <p:cNvPr id="26" name="object 26"/>
            <p:cNvSpPr/>
            <p:nvPr/>
          </p:nvSpPr>
          <p:spPr>
            <a:xfrm>
              <a:off x="9607004" y="2560528"/>
              <a:ext cx="0" cy="753745"/>
            </a:xfrm>
            <a:custGeom>
              <a:avLst/>
              <a:gdLst/>
              <a:ahLst/>
              <a:cxnLst/>
              <a:rect l="l" t="t" r="r" b="b"/>
              <a:pathLst>
                <a:path h="753745">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27" name="object 27"/>
            <p:cNvSpPr/>
            <p:nvPr/>
          </p:nvSpPr>
          <p:spPr>
            <a:xfrm>
              <a:off x="8996962" y="2495011"/>
              <a:ext cx="884555" cy="884555"/>
            </a:xfrm>
            <a:custGeom>
              <a:avLst/>
              <a:gdLst/>
              <a:ahLst/>
              <a:cxnLst/>
              <a:rect l="l" t="t" r="r" b="b"/>
              <a:pathLst>
                <a:path w="884554" h="884554">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28" name="object 28"/>
            <p:cNvSpPr/>
            <p:nvPr/>
          </p:nvSpPr>
          <p:spPr>
            <a:xfrm>
              <a:off x="9608641" y="2318727"/>
              <a:ext cx="0" cy="1236980"/>
            </a:xfrm>
            <a:custGeom>
              <a:avLst/>
              <a:gdLst/>
              <a:ahLst/>
              <a:cxnLst/>
              <a:rect l="l" t="t" r="r" b="b"/>
              <a:pathLst>
                <a:path h="1236979">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29" name="object 29"/>
            <p:cNvSpPr/>
            <p:nvPr/>
          </p:nvSpPr>
          <p:spPr>
            <a:xfrm>
              <a:off x="9608683" y="2769279"/>
              <a:ext cx="450215" cy="450215"/>
            </a:xfrm>
            <a:custGeom>
              <a:avLst/>
              <a:gdLst/>
              <a:ahLst/>
              <a:cxnLst/>
              <a:rect l="l" t="t" r="r" b="b"/>
              <a:pathLst>
                <a:path w="450215" h="450214">
                  <a:moveTo>
                    <a:pt x="449717" y="449722"/>
                  </a:moveTo>
                  <a:lnTo>
                    <a:pt x="0" y="0"/>
                  </a:lnTo>
                  <a:lnTo>
                    <a:pt x="449717" y="449722"/>
                  </a:lnTo>
                </a:path>
              </a:pathLst>
            </a:custGeom>
            <a:ln w="9448">
              <a:solidFill>
                <a:srgbClr val="71BC68"/>
              </a:solidFill>
            </a:ln>
          </p:spPr>
          <p:txBody>
            <a:bodyPr wrap="square" lIns="0" tIns="0" rIns="0" bIns="0" rtlCol="0"/>
            <a:lstStyle/>
            <a:p>
              <a:endParaRPr lang="fr-CA" noProof="0" dirty="0"/>
            </a:p>
          </p:txBody>
        </p:sp>
        <p:sp>
          <p:nvSpPr>
            <p:cNvPr id="30" name="object 30"/>
            <p:cNvSpPr/>
            <p:nvPr/>
          </p:nvSpPr>
          <p:spPr>
            <a:xfrm>
              <a:off x="9568103" y="3105079"/>
              <a:ext cx="490855" cy="0"/>
            </a:xfrm>
            <a:custGeom>
              <a:avLst/>
              <a:gdLst/>
              <a:ahLst/>
              <a:cxnLst/>
              <a:rect l="l" t="t" r="r" b="b"/>
              <a:pathLst>
                <a:path w="490854">
                  <a:moveTo>
                    <a:pt x="490296" y="0"/>
                  </a:moveTo>
                  <a:lnTo>
                    <a:pt x="0" y="0"/>
                  </a:lnTo>
                  <a:lnTo>
                    <a:pt x="490296" y="0"/>
                  </a:lnTo>
                </a:path>
              </a:pathLst>
            </a:custGeom>
            <a:ln w="9448">
              <a:solidFill>
                <a:srgbClr val="71BC68"/>
              </a:solidFill>
            </a:ln>
          </p:spPr>
          <p:txBody>
            <a:bodyPr wrap="square" lIns="0" tIns="0" rIns="0" bIns="0" rtlCol="0"/>
            <a:lstStyle/>
            <a:p>
              <a:endParaRPr lang="fr-CA" noProof="0" dirty="0"/>
            </a:p>
          </p:txBody>
        </p:sp>
        <p:sp>
          <p:nvSpPr>
            <p:cNvPr id="31" name="object 31"/>
            <p:cNvSpPr/>
            <p:nvPr/>
          </p:nvSpPr>
          <p:spPr>
            <a:xfrm>
              <a:off x="9944478" y="3262275"/>
              <a:ext cx="0" cy="699770"/>
            </a:xfrm>
            <a:custGeom>
              <a:avLst/>
              <a:gdLst/>
              <a:ahLst/>
              <a:cxnLst/>
              <a:rect l="l" t="t" r="r" b="b"/>
              <a:pathLst>
                <a:path h="699770">
                  <a:moveTo>
                    <a:pt x="0" y="0"/>
                  </a:moveTo>
                  <a:lnTo>
                    <a:pt x="0" y="699668"/>
                  </a:lnTo>
                  <a:lnTo>
                    <a:pt x="0" y="0"/>
                  </a:lnTo>
                  <a:close/>
                </a:path>
              </a:pathLst>
            </a:custGeom>
            <a:ln w="9448">
              <a:solidFill>
                <a:srgbClr val="71BC68"/>
              </a:solidFill>
            </a:ln>
          </p:spPr>
          <p:txBody>
            <a:bodyPr wrap="square" lIns="0" tIns="0" rIns="0" bIns="0" rtlCol="0"/>
            <a:lstStyle/>
            <a:p>
              <a:endParaRPr lang="fr-CA" noProof="0" dirty="0"/>
            </a:p>
          </p:txBody>
        </p:sp>
        <p:sp>
          <p:nvSpPr>
            <p:cNvPr id="32" name="object 32"/>
            <p:cNvSpPr/>
            <p:nvPr/>
          </p:nvSpPr>
          <p:spPr>
            <a:xfrm>
              <a:off x="9455349" y="3330283"/>
              <a:ext cx="603250" cy="603250"/>
            </a:xfrm>
            <a:custGeom>
              <a:avLst/>
              <a:gdLst/>
              <a:ahLst/>
              <a:cxnLst/>
              <a:rect l="l" t="t" r="r" b="b"/>
              <a:pathLst>
                <a:path w="603250" h="603250">
                  <a:moveTo>
                    <a:pt x="603050" y="0"/>
                  </a:moveTo>
                  <a:lnTo>
                    <a:pt x="0" y="603014"/>
                  </a:lnTo>
                  <a:lnTo>
                    <a:pt x="603050" y="0"/>
                  </a:lnTo>
                </a:path>
              </a:pathLst>
            </a:custGeom>
            <a:ln w="9359">
              <a:solidFill>
                <a:srgbClr val="71BC68"/>
              </a:solidFill>
            </a:ln>
          </p:spPr>
          <p:txBody>
            <a:bodyPr wrap="square" lIns="0" tIns="0" rIns="0" bIns="0" rtlCol="0"/>
            <a:lstStyle/>
            <a:p>
              <a:endParaRPr lang="fr-CA" noProof="0" dirty="0"/>
            </a:p>
          </p:txBody>
        </p:sp>
        <p:sp>
          <p:nvSpPr>
            <p:cNvPr id="33" name="object 33"/>
            <p:cNvSpPr/>
            <p:nvPr/>
          </p:nvSpPr>
          <p:spPr>
            <a:xfrm>
              <a:off x="9849676" y="3780029"/>
              <a:ext cx="208915" cy="0"/>
            </a:xfrm>
            <a:custGeom>
              <a:avLst/>
              <a:gdLst/>
              <a:ahLst/>
              <a:cxnLst/>
              <a:rect l="l" t="t" r="r" b="b"/>
              <a:pathLst>
                <a:path w="208915">
                  <a:moveTo>
                    <a:pt x="208724" y="0"/>
                  </a:moveTo>
                  <a:lnTo>
                    <a:pt x="0" y="0"/>
                  </a:lnTo>
                  <a:lnTo>
                    <a:pt x="208724" y="0"/>
                  </a:lnTo>
                </a:path>
              </a:pathLst>
            </a:custGeom>
            <a:ln w="9359">
              <a:solidFill>
                <a:srgbClr val="71BC68"/>
              </a:solidFill>
            </a:ln>
          </p:spPr>
          <p:txBody>
            <a:bodyPr wrap="square" lIns="0" tIns="0" rIns="0" bIns="0" rtlCol="0"/>
            <a:lstStyle/>
            <a:p>
              <a:endParaRPr lang="fr-CA" noProof="0" dirty="0"/>
            </a:p>
          </p:txBody>
        </p:sp>
        <p:sp>
          <p:nvSpPr>
            <p:cNvPr id="34" name="object 34"/>
            <p:cNvSpPr/>
            <p:nvPr/>
          </p:nvSpPr>
          <p:spPr>
            <a:xfrm>
              <a:off x="9010740" y="3521269"/>
              <a:ext cx="857250" cy="857250"/>
            </a:xfrm>
            <a:custGeom>
              <a:avLst/>
              <a:gdLst/>
              <a:ahLst/>
              <a:cxnLst/>
              <a:rect l="l" t="t" r="r" b="b"/>
              <a:pathLst>
                <a:path w="857250" h="857250">
                  <a:moveTo>
                    <a:pt x="0" y="856653"/>
                  </a:moveTo>
                  <a:lnTo>
                    <a:pt x="856691" y="0"/>
                  </a:lnTo>
                  <a:lnTo>
                    <a:pt x="0" y="856653"/>
                  </a:lnTo>
                  <a:close/>
                </a:path>
              </a:pathLst>
            </a:custGeom>
            <a:ln w="9448">
              <a:solidFill>
                <a:srgbClr val="71BC68"/>
              </a:solidFill>
            </a:ln>
          </p:spPr>
          <p:txBody>
            <a:bodyPr wrap="square" lIns="0" tIns="0" rIns="0" bIns="0" rtlCol="0"/>
            <a:lstStyle/>
            <a:p>
              <a:endParaRPr lang="fr-CA" noProof="0" dirty="0"/>
            </a:p>
          </p:txBody>
        </p:sp>
        <p:sp>
          <p:nvSpPr>
            <p:cNvPr id="35" name="object 35"/>
            <p:cNvSpPr/>
            <p:nvPr/>
          </p:nvSpPr>
          <p:spPr>
            <a:xfrm>
              <a:off x="8835684" y="3780038"/>
              <a:ext cx="1207135" cy="0"/>
            </a:xfrm>
            <a:custGeom>
              <a:avLst/>
              <a:gdLst/>
              <a:ahLst/>
              <a:cxnLst/>
              <a:rect l="l" t="t" r="r" b="b"/>
              <a:pathLst>
                <a:path w="1207134">
                  <a:moveTo>
                    <a:pt x="1206804" y="0"/>
                  </a:moveTo>
                  <a:lnTo>
                    <a:pt x="0" y="0"/>
                  </a:lnTo>
                  <a:lnTo>
                    <a:pt x="1206804" y="0"/>
                  </a:lnTo>
                  <a:close/>
                </a:path>
              </a:pathLst>
            </a:custGeom>
            <a:ln w="9448">
              <a:solidFill>
                <a:srgbClr val="71BC68"/>
              </a:solidFill>
            </a:ln>
          </p:spPr>
          <p:txBody>
            <a:bodyPr wrap="square" lIns="0" tIns="0" rIns="0" bIns="0" rtlCol="0"/>
            <a:lstStyle/>
            <a:p>
              <a:endParaRPr lang="fr-CA" noProof="0" dirty="0"/>
            </a:p>
          </p:txBody>
        </p:sp>
        <p:sp>
          <p:nvSpPr>
            <p:cNvPr id="36" name="object 36"/>
            <p:cNvSpPr/>
            <p:nvPr/>
          </p:nvSpPr>
          <p:spPr>
            <a:xfrm>
              <a:off x="8795087" y="3643030"/>
              <a:ext cx="1263650" cy="1263650"/>
            </a:xfrm>
            <a:custGeom>
              <a:avLst/>
              <a:gdLst/>
              <a:ahLst/>
              <a:cxnLst/>
              <a:rect l="l" t="t" r="r" b="b"/>
              <a:pathLst>
                <a:path w="1263650" h="1263650">
                  <a:moveTo>
                    <a:pt x="1263312" y="1263374"/>
                  </a:moveTo>
                  <a:lnTo>
                    <a:pt x="0" y="0"/>
                  </a:lnTo>
                  <a:lnTo>
                    <a:pt x="1263312" y="1263374"/>
                  </a:lnTo>
                </a:path>
              </a:pathLst>
            </a:custGeom>
            <a:ln w="9448">
              <a:solidFill>
                <a:srgbClr val="71BC68"/>
              </a:solidFill>
            </a:ln>
          </p:spPr>
          <p:txBody>
            <a:bodyPr wrap="square" lIns="0" tIns="0" rIns="0" bIns="0" rtlCol="0"/>
            <a:lstStyle/>
            <a:p>
              <a:endParaRPr lang="fr-CA" noProof="0" dirty="0"/>
            </a:p>
          </p:txBody>
        </p:sp>
        <p:sp>
          <p:nvSpPr>
            <p:cNvPr id="37" name="object 37"/>
            <p:cNvSpPr/>
            <p:nvPr/>
          </p:nvSpPr>
          <p:spPr>
            <a:xfrm>
              <a:off x="9608641" y="4000958"/>
              <a:ext cx="0" cy="572770"/>
            </a:xfrm>
            <a:custGeom>
              <a:avLst/>
              <a:gdLst/>
              <a:ahLst/>
              <a:cxnLst/>
              <a:rect l="l" t="t" r="r" b="b"/>
              <a:pathLst>
                <a:path h="572770">
                  <a:moveTo>
                    <a:pt x="0" y="572211"/>
                  </a:moveTo>
                  <a:lnTo>
                    <a:pt x="0" y="0"/>
                  </a:lnTo>
                  <a:lnTo>
                    <a:pt x="0" y="572211"/>
                  </a:lnTo>
                  <a:close/>
                </a:path>
              </a:pathLst>
            </a:custGeom>
            <a:ln w="9448">
              <a:solidFill>
                <a:srgbClr val="71BC68"/>
              </a:solidFill>
            </a:ln>
          </p:spPr>
          <p:txBody>
            <a:bodyPr wrap="square" lIns="0" tIns="0" rIns="0" bIns="0" rtlCol="0"/>
            <a:lstStyle/>
            <a:p>
              <a:endParaRPr lang="fr-CA" noProof="0" dirty="0"/>
            </a:p>
          </p:txBody>
        </p:sp>
        <p:sp>
          <p:nvSpPr>
            <p:cNvPr id="38" name="object 38"/>
            <p:cNvSpPr/>
            <p:nvPr/>
          </p:nvSpPr>
          <p:spPr>
            <a:xfrm>
              <a:off x="8912035" y="1398345"/>
              <a:ext cx="1054735" cy="3075305"/>
            </a:xfrm>
            <a:custGeom>
              <a:avLst/>
              <a:gdLst/>
              <a:ahLst/>
              <a:cxnLst/>
              <a:rect l="l" t="t" r="r" b="b"/>
              <a:pathLst>
                <a:path w="1054734" h="3075304">
                  <a:moveTo>
                    <a:pt x="39128" y="19354"/>
                  </a:moveTo>
                  <a:lnTo>
                    <a:pt x="37630" y="11912"/>
                  </a:lnTo>
                  <a:lnTo>
                    <a:pt x="33528" y="5829"/>
                  </a:lnTo>
                  <a:lnTo>
                    <a:pt x="27444" y="1739"/>
                  </a:lnTo>
                  <a:lnTo>
                    <a:pt x="20002" y="228"/>
                  </a:lnTo>
                  <a:lnTo>
                    <a:pt x="12560" y="1739"/>
                  </a:lnTo>
                  <a:lnTo>
                    <a:pt x="6477" y="5829"/>
                  </a:lnTo>
                  <a:lnTo>
                    <a:pt x="2387" y="11912"/>
                  </a:lnTo>
                  <a:lnTo>
                    <a:pt x="876" y="19354"/>
                  </a:lnTo>
                  <a:lnTo>
                    <a:pt x="2387" y="26809"/>
                  </a:lnTo>
                  <a:lnTo>
                    <a:pt x="6477" y="32880"/>
                  </a:lnTo>
                  <a:lnTo>
                    <a:pt x="12560" y="36982"/>
                  </a:lnTo>
                  <a:lnTo>
                    <a:pt x="20002" y="38481"/>
                  </a:lnTo>
                  <a:lnTo>
                    <a:pt x="27444" y="36982"/>
                  </a:lnTo>
                  <a:lnTo>
                    <a:pt x="33528" y="32880"/>
                  </a:lnTo>
                  <a:lnTo>
                    <a:pt x="37630" y="26809"/>
                  </a:lnTo>
                  <a:lnTo>
                    <a:pt x="39128" y="19354"/>
                  </a:lnTo>
                  <a:close/>
                </a:path>
                <a:path w="1054734" h="3075304">
                  <a:moveTo>
                    <a:pt x="40005" y="1033424"/>
                  </a:moveTo>
                  <a:lnTo>
                    <a:pt x="38430" y="1025639"/>
                  </a:lnTo>
                  <a:lnTo>
                    <a:pt x="34137" y="1019276"/>
                  </a:lnTo>
                  <a:lnTo>
                    <a:pt x="27787" y="1014996"/>
                  </a:lnTo>
                  <a:lnTo>
                    <a:pt x="20002" y="1013421"/>
                  </a:lnTo>
                  <a:lnTo>
                    <a:pt x="12217" y="1014996"/>
                  </a:lnTo>
                  <a:lnTo>
                    <a:pt x="5867" y="1019276"/>
                  </a:lnTo>
                  <a:lnTo>
                    <a:pt x="1574" y="1025639"/>
                  </a:lnTo>
                  <a:lnTo>
                    <a:pt x="0" y="1033424"/>
                  </a:lnTo>
                  <a:lnTo>
                    <a:pt x="1574" y="1041209"/>
                  </a:lnTo>
                  <a:lnTo>
                    <a:pt x="5867" y="1047559"/>
                  </a:lnTo>
                  <a:lnTo>
                    <a:pt x="12217" y="1051839"/>
                  </a:lnTo>
                  <a:lnTo>
                    <a:pt x="20002" y="1053414"/>
                  </a:lnTo>
                  <a:lnTo>
                    <a:pt x="27787" y="1051839"/>
                  </a:lnTo>
                  <a:lnTo>
                    <a:pt x="34137" y="1047559"/>
                  </a:lnTo>
                  <a:lnTo>
                    <a:pt x="38430" y="1041209"/>
                  </a:lnTo>
                  <a:lnTo>
                    <a:pt x="40005" y="1033424"/>
                  </a:lnTo>
                  <a:close/>
                </a:path>
                <a:path w="1054734" h="3075304">
                  <a:moveTo>
                    <a:pt x="373646" y="1022858"/>
                  </a:moveTo>
                  <a:lnTo>
                    <a:pt x="366420" y="1015631"/>
                  </a:lnTo>
                  <a:lnTo>
                    <a:pt x="348564" y="1015631"/>
                  </a:lnTo>
                  <a:lnTo>
                    <a:pt x="341337" y="1022858"/>
                  </a:lnTo>
                  <a:lnTo>
                    <a:pt x="341337" y="1040714"/>
                  </a:lnTo>
                  <a:lnTo>
                    <a:pt x="348564" y="1047940"/>
                  </a:lnTo>
                  <a:lnTo>
                    <a:pt x="357492" y="1047940"/>
                  </a:lnTo>
                  <a:lnTo>
                    <a:pt x="366420" y="1047940"/>
                  </a:lnTo>
                  <a:lnTo>
                    <a:pt x="373646" y="1040714"/>
                  </a:lnTo>
                  <a:lnTo>
                    <a:pt x="373646" y="1022858"/>
                  </a:lnTo>
                  <a:close/>
                </a:path>
                <a:path w="1054734" h="3075304">
                  <a:moveTo>
                    <a:pt x="374586" y="1359814"/>
                  </a:moveTo>
                  <a:lnTo>
                    <a:pt x="366941" y="1352169"/>
                  </a:lnTo>
                  <a:lnTo>
                    <a:pt x="348043" y="1352169"/>
                  </a:lnTo>
                  <a:lnTo>
                    <a:pt x="340398" y="1359814"/>
                  </a:lnTo>
                  <a:lnTo>
                    <a:pt x="340398" y="1378712"/>
                  </a:lnTo>
                  <a:lnTo>
                    <a:pt x="348043" y="1386357"/>
                  </a:lnTo>
                  <a:lnTo>
                    <a:pt x="357492" y="1386357"/>
                  </a:lnTo>
                  <a:lnTo>
                    <a:pt x="366941" y="1386357"/>
                  </a:lnTo>
                  <a:lnTo>
                    <a:pt x="374586" y="1378712"/>
                  </a:lnTo>
                  <a:lnTo>
                    <a:pt x="374586" y="1359814"/>
                  </a:lnTo>
                  <a:close/>
                </a:path>
                <a:path w="1054734" h="3075304">
                  <a:moveTo>
                    <a:pt x="375081" y="2709430"/>
                  </a:moveTo>
                  <a:lnTo>
                    <a:pt x="367207" y="2701544"/>
                  </a:lnTo>
                  <a:lnTo>
                    <a:pt x="357492" y="2701544"/>
                  </a:lnTo>
                  <a:lnTo>
                    <a:pt x="347776" y="2701544"/>
                  </a:lnTo>
                  <a:lnTo>
                    <a:pt x="339902" y="2709430"/>
                  </a:lnTo>
                  <a:lnTo>
                    <a:pt x="339902" y="2720556"/>
                  </a:lnTo>
                  <a:lnTo>
                    <a:pt x="340093" y="2721889"/>
                  </a:lnTo>
                  <a:lnTo>
                    <a:pt x="340410" y="2723197"/>
                  </a:lnTo>
                  <a:lnTo>
                    <a:pt x="341579" y="2731617"/>
                  </a:lnTo>
                  <a:lnTo>
                    <a:pt x="348754" y="2738120"/>
                  </a:lnTo>
                  <a:lnTo>
                    <a:pt x="366191" y="2738120"/>
                  </a:lnTo>
                  <a:lnTo>
                    <a:pt x="373329" y="2731668"/>
                  </a:lnTo>
                  <a:lnTo>
                    <a:pt x="374548" y="2723286"/>
                  </a:lnTo>
                  <a:lnTo>
                    <a:pt x="374865" y="2721953"/>
                  </a:lnTo>
                  <a:lnTo>
                    <a:pt x="375081" y="2720581"/>
                  </a:lnTo>
                  <a:lnTo>
                    <a:pt x="375081" y="2709430"/>
                  </a:lnTo>
                  <a:close/>
                </a:path>
                <a:path w="1054734" h="3075304">
                  <a:moveTo>
                    <a:pt x="378485" y="19354"/>
                  </a:moveTo>
                  <a:lnTo>
                    <a:pt x="376961" y="11823"/>
                  </a:lnTo>
                  <a:lnTo>
                    <a:pt x="372808" y="5676"/>
                  </a:lnTo>
                  <a:lnTo>
                    <a:pt x="366661" y="1524"/>
                  </a:lnTo>
                  <a:lnTo>
                    <a:pt x="359130" y="0"/>
                  </a:lnTo>
                  <a:lnTo>
                    <a:pt x="351586" y="1524"/>
                  </a:lnTo>
                  <a:lnTo>
                    <a:pt x="345440" y="5676"/>
                  </a:lnTo>
                  <a:lnTo>
                    <a:pt x="341287" y="11823"/>
                  </a:lnTo>
                  <a:lnTo>
                    <a:pt x="339775" y="19354"/>
                  </a:lnTo>
                  <a:lnTo>
                    <a:pt x="341287" y="26898"/>
                  </a:lnTo>
                  <a:lnTo>
                    <a:pt x="345440" y="33045"/>
                  </a:lnTo>
                  <a:lnTo>
                    <a:pt x="351586" y="37198"/>
                  </a:lnTo>
                  <a:lnTo>
                    <a:pt x="359130" y="38709"/>
                  </a:lnTo>
                  <a:lnTo>
                    <a:pt x="366661" y="37198"/>
                  </a:lnTo>
                  <a:lnTo>
                    <a:pt x="372808" y="33045"/>
                  </a:lnTo>
                  <a:lnTo>
                    <a:pt x="376961" y="26898"/>
                  </a:lnTo>
                  <a:lnTo>
                    <a:pt x="378485" y="19354"/>
                  </a:lnTo>
                  <a:close/>
                </a:path>
                <a:path w="1054734" h="3075304">
                  <a:moveTo>
                    <a:pt x="712800" y="347878"/>
                  </a:moveTo>
                  <a:lnTo>
                    <a:pt x="705548" y="340626"/>
                  </a:lnTo>
                  <a:lnTo>
                    <a:pt x="687666" y="340626"/>
                  </a:lnTo>
                  <a:lnTo>
                    <a:pt x="680415" y="347878"/>
                  </a:lnTo>
                  <a:lnTo>
                    <a:pt x="680415" y="365772"/>
                  </a:lnTo>
                  <a:lnTo>
                    <a:pt x="687666" y="373024"/>
                  </a:lnTo>
                  <a:lnTo>
                    <a:pt x="696607" y="373024"/>
                  </a:lnTo>
                  <a:lnTo>
                    <a:pt x="705548" y="373024"/>
                  </a:lnTo>
                  <a:lnTo>
                    <a:pt x="712800" y="365772"/>
                  </a:lnTo>
                  <a:lnTo>
                    <a:pt x="712800" y="347878"/>
                  </a:lnTo>
                  <a:close/>
                </a:path>
                <a:path w="1054734" h="3075304">
                  <a:moveTo>
                    <a:pt x="712825" y="2710180"/>
                  </a:moveTo>
                  <a:lnTo>
                    <a:pt x="705561" y="2702915"/>
                  </a:lnTo>
                  <a:lnTo>
                    <a:pt x="687628" y="2702915"/>
                  </a:lnTo>
                  <a:lnTo>
                    <a:pt x="680364" y="2710180"/>
                  </a:lnTo>
                  <a:lnTo>
                    <a:pt x="680364" y="2728112"/>
                  </a:lnTo>
                  <a:lnTo>
                    <a:pt x="687628" y="2735376"/>
                  </a:lnTo>
                  <a:lnTo>
                    <a:pt x="696595" y="2735376"/>
                  </a:lnTo>
                  <a:lnTo>
                    <a:pt x="705561" y="2735376"/>
                  </a:lnTo>
                  <a:lnTo>
                    <a:pt x="712825" y="2728112"/>
                  </a:lnTo>
                  <a:lnTo>
                    <a:pt x="712825" y="2710180"/>
                  </a:lnTo>
                  <a:close/>
                </a:path>
                <a:path w="1054734" h="3075304">
                  <a:moveTo>
                    <a:pt x="713066" y="3049181"/>
                  </a:moveTo>
                  <a:lnTo>
                    <a:pt x="705700" y="3041802"/>
                  </a:lnTo>
                  <a:lnTo>
                    <a:pt x="696595" y="3041802"/>
                  </a:lnTo>
                  <a:lnTo>
                    <a:pt x="687489" y="3041802"/>
                  </a:lnTo>
                  <a:lnTo>
                    <a:pt x="680123" y="3049181"/>
                  </a:lnTo>
                  <a:lnTo>
                    <a:pt x="680123" y="3067393"/>
                  </a:lnTo>
                  <a:lnTo>
                    <a:pt x="687489" y="3074771"/>
                  </a:lnTo>
                  <a:lnTo>
                    <a:pt x="705700" y="3074771"/>
                  </a:lnTo>
                  <a:lnTo>
                    <a:pt x="713066" y="3067393"/>
                  </a:lnTo>
                  <a:lnTo>
                    <a:pt x="713066" y="3049181"/>
                  </a:lnTo>
                  <a:close/>
                </a:path>
                <a:path w="1054734" h="3075304">
                  <a:moveTo>
                    <a:pt x="713181" y="1360093"/>
                  </a:moveTo>
                  <a:lnTo>
                    <a:pt x="705751" y="1352677"/>
                  </a:lnTo>
                  <a:lnTo>
                    <a:pt x="696595" y="1352677"/>
                  </a:lnTo>
                  <a:lnTo>
                    <a:pt x="687438" y="1352677"/>
                  </a:lnTo>
                  <a:lnTo>
                    <a:pt x="680021" y="1360093"/>
                  </a:lnTo>
                  <a:lnTo>
                    <a:pt x="680021" y="1374063"/>
                  </a:lnTo>
                  <a:lnTo>
                    <a:pt x="682091" y="1378343"/>
                  </a:lnTo>
                  <a:lnTo>
                    <a:pt x="685342" y="1381366"/>
                  </a:lnTo>
                  <a:lnTo>
                    <a:pt x="688149" y="1384388"/>
                  </a:lnTo>
                  <a:lnTo>
                    <a:pt x="692137" y="1386319"/>
                  </a:lnTo>
                  <a:lnTo>
                    <a:pt x="701052" y="1386319"/>
                  </a:lnTo>
                  <a:lnTo>
                    <a:pt x="705040" y="1384388"/>
                  </a:lnTo>
                  <a:lnTo>
                    <a:pt x="707847" y="1381366"/>
                  </a:lnTo>
                  <a:lnTo>
                    <a:pt x="711111" y="1378343"/>
                  </a:lnTo>
                  <a:lnTo>
                    <a:pt x="713181" y="1374063"/>
                  </a:lnTo>
                  <a:lnTo>
                    <a:pt x="713181" y="1360093"/>
                  </a:lnTo>
                  <a:close/>
                </a:path>
                <a:path w="1054734" h="3075304">
                  <a:moveTo>
                    <a:pt x="713447" y="686638"/>
                  </a:moveTo>
                  <a:lnTo>
                    <a:pt x="705904" y="679094"/>
                  </a:lnTo>
                  <a:lnTo>
                    <a:pt x="687311" y="679094"/>
                  </a:lnTo>
                  <a:lnTo>
                    <a:pt x="679767" y="686638"/>
                  </a:lnTo>
                  <a:lnTo>
                    <a:pt x="679767" y="705243"/>
                  </a:lnTo>
                  <a:lnTo>
                    <a:pt x="687311" y="712787"/>
                  </a:lnTo>
                  <a:lnTo>
                    <a:pt x="696607" y="712787"/>
                  </a:lnTo>
                  <a:lnTo>
                    <a:pt x="705904" y="712787"/>
                  </a:lnTo>
                  <a:lnTo>
                    <a:pt x="713447" y="705243"/>
                  </a:lnTo>
                  <a:lnTo>
                    <a:pt x="713447" y="686638"/>
                  </a:lnTo>
                  <a:close/>
                </a:path>
                <a:path w="1054734" h="3075304">
                  <a:moveTo>
                    <a:pt x="714197" y="2371979"/>
                  </a:moveTo>
                  <a:lnTo>
                    <a:pt x="706310" y="2364105"/>
                  </a:lnTo>
                  <a:lnTo>
                    <a:pt x="696607" y="2364105"/>
                  </a:lnTo>
                  <a:lnTo>
                    <a:pt x="686904" y="2364105"/>
                  </a:lnTo>
                  <a:lnTo>
                    <a:pt x="679018" y="2371979"/>
                  </a:lnTo>
                  <a:lnTo>
                    <a:pt x="679018" y="2391410"/>
                  </a:lnTo>
                  <a:lnTo>
                    <a:pt x="686904" y="2399296"/>
                  </a:lnTo>
                  <a:lnTo>
                    <a:pt x="706310" y="2399296"/>
                  </a:lnTo>
                  <a:lnTo>
                    <a:pt x="714197" y="2391410"/>
                  </a:lnTo>
                  <a:lnTo>
                    <a:pt x="714197" y="2371979"/>
                  </a:lnTo>
                  <a:close/>
                </a:path>
                <a:path w="1054734" h="3075304">
                  <a:moveTo>
                    <a:pt x="715695" y="1708391"/>
                  </a:moveTo>
                  <a:lnTo>
                    <a:pt x="714197" y="1700949"/>
                  </a:lnTo>
                  <a:lnTo>
                    <a:pt x="710107" y="1694878"/>
                  </a:lnTo>
                  <a:lnTo>
                    <a:pt x="704037" y="1690789"/>
                  </a:lnTo>
                  <a:lnTo>
                    <a:pt x="696595" y="1689290"/>
                  </a:lnTo>
                  <a:lnTo>
                    <a:pt x="689165" y="1690789"/>
                  </a:lnTo>
                  <a:lnTo>
                    <a:pt x="683094" y="1694878"/>
                  </a:lnTo>
                  <a:lnTo>
                    <a:pt x="679005" y="1700949"/>
                  </a:lnTo>
                  <a:lnTo>
                    <a:pt x="677494" y="1708391"/>
                  </a:lnTo>
                  <a:lnTo>
                    <a:pt x="679005" y="1715820"/>
                  </a:lnTo>
                  <a:lnTo>
                    <a:pt x="683094" y="1721891"/>
                  </a:lnTo>
                  <a:lnTo>
                    <a:pt x="689165" y="1725993"/>
                  </a:lnTo>
                  <a:lnTo>
                    <a:pt x="696595" y="1727492"/>
                  </a:lnTo>
                  <a:lnTo>
                    <a:pt x="704037" y="1725993"/>
                  </a:lnTo>
                  <a:lnTo>
                    <a:pt x="710107" y="1721891"/>
                  </a:lnTo>
                  <a:lnTo>
                    <a:pt x="714197" y="1715820"/>
                  </a:lnTo>
                  <a:lnTo>
                    <a:pt x="715695" y="1708391"/>
                  </a:lnTo>
                  <a:close/>
                </a:path>
                <a:path w="1054734" h="3075304">
                  <a:moveTo>
                    <a:pt x="1047737" y="2713278"/>
                  </a:moveTo>
                  <a:lnTo>
                    <a:pt x="1041615" y="2707170"/>
                  </a:lnTo>
                  <a:lnTo>
                    <a:pt x="1034084" y="2707170"/>
                  </a:lnTo>
                  <a:lnTo>
                    <a:pt x="1026553" y="2707170"/>
                  </a:lnTo>
                  <a:lnTo>
                    <a:pt x="1020432" y="2713278"/>
                  </a:lnTo>
                  <a:lnTo>
                    <a:pt x="1020432" y="2728366"/>
                  </a:lnTo>
                  <a:lnTo>
                    <a:pt x="1026553" y="2734475"/>
                  </a:lnTo>
                  <a:lnTo>
                    <a:pt x="1041615" y="2734475"/>
                  </a:lnTo>
                  <a:lnTo>
                    <a:pt x="1047737" y="2728366"/>
                  </a:lnTo>
                  <a:lnTo>
                    <a:pt x="1047737" y="2713278"/>
                  </a:lnTo>
                  <a:close/>
                </a:path>
                <a:path w="1054734" h="3075304">
                  <a:moveTo>
                    <a:pt x="1048156" y="11557"/>
                  </a:moveTo>
                  <a:lnTo>
                    <a:pt x="1041857" y="5270"/>
                  </a:lnTo>
                  <a:lnTo>
                    <a:pt x="1026287" y="5270"/>
                  </a:lnTo>
                  <a:lnTo>
                    <a:pt x="1019987" y="11557"/>
                  </a:lnTo>
                  <a:lnTo>
                    <a:pt x="1019987" y="27127"/>
                  </a:lnTo>
                  <a:lnTo>
                    <a:pt x="1026287" y="33426"/>
                  </a:lnTo>
                  <a:lnTo>
                    <a:pt x="1034072" y="33426"/>
                  </a:lnTo>
                  <a:lnTo>
                    <a:pt x="1041857" y="33426"/>
                  </a:lnTo>
                  <a:lnTo>
                    <a:pt x="1048156" y="27127"/>
                  </a:lnTo>
                  <a:lnTo>
                    <a:pt x="1048156" y="11557"/>
                  </a:lnTo>
                  <a:close/>
                </a:path>
                <a:path w="1054734" h="3075304">
                  <a:moveTo>
                    <a:pt x="1048600" y="2036191"/>
                  </a:moveTo>
                  <a:lnTo>
                    <a:pt x="1042098" y="2029688"/>
                  </a:lnTo>
                  <a:lnTo>
                    <a:pt x="1034084" y="2029688"/>
                  </a:lnTo>
                  <a:lnTo>
                    <a:pt x="1030732" y="2029688"/>
                  </a:lnTo>
                  <a:lnTo>
                    <a:pt x="1027671" y="2030869"/>
                  </a:lnTo>
                  <a:lnTo>
                    <a:pt x="1025220" y="2032787"/>
                  </a:lnTo>
                  <a:lnTo>
                    <a:pt x="1021435" y="2035187"/>
                  </a:lnTo>
                  <a:lnTo>
                    <a:pt x="1018908" y="2039391"/>
                  </a:lnTo>
                  <a:lnTo>
                    <a:pt x="1018908" y="2048992"/>
                  </a:lnTo>
                  <a:lnTo>
                    <a:pt x="1021397" y="2053170"/>
                  </a:lnTo>
                  <a:lnTo>
                    <a:pt x="1025156" y="2055571"/>
                  </a:lnTo>
                  <a:lnTo>
                    <a:pt x="1027620" y="2057514"/>
                  </a:lnTo>
                  <a:lnTo>
                    <a:pt x="1030706" y="2058733"/>
                  </a:lnTo>
                  <a:lnTo>
                    <a:pt x="1042098" y="2058733"/>
                  </a:lnTo>
                  <a:lnTo>
                    <a:pt x="1048600" y="2052218"/>
                  </a:lnTo>
                  <a:lnTo>
                    <a:pt x="1048600" y="2036191"/>
                  </a:lnTo>
                  <a:close/>
                </a:path>
                <a:path w="1054734" h="3075304">
                  <a:moveTo>
                    <a:pt x="1049985" y="357352"/>
                  </a:moveTo>
                  <a:lnTo>
                    <a:pt x="1049858" y="356235"/>
                  </a:lnTo>
                  <a:lnTo>
                    <a:pt x="1049629" y="355168"/>
                  </a:lnTo>
                  <a:lnTo>
                    <a:pt x="1048791" y="346367"/>
                  </a:lnTo>
                  <a:lnTo>
                    <a:pt x="1041463" y="339471"/>
                  </a:lnTo>
                  <a:lnTo>
                    <a:pt x="1022845" y="339471"/>
                  </a:lnTo>
                  <a:lnTo>
                    <a:pt x="1015085" y="347243"/>
                  </a:lnTo>
                  <a:lnTo>
                    <a:pt x="1015085" y="365810"/>
                  </a:lnTo>
                  <a:lnTo>
                    <a:pt x="1021930" y="373100"/>
                  </a:lnTo>
                  <a:lnTo>
                    <a:pt x="1030668" y="374002"/>
                  </a:lnTo>
                  <a:lnTo>
                    <a:pt x="1031773" y="374243"/>
                  </a:lnTo>
                  <a:lnTo>
                    <a:pt x="1032903" y="374396"/>
                  </a:lnTo>
                  <a:lnTo>
                    <a:pt x="1042860" y="374396"/>
                  </a:lnTo>
                  <a:lnTo>
                    <a:pt x="1049985" y="367271"/>
                  </a:lnTo>
                  <a:lnTo>
                    <a:pt x="1049985" y="357352"/>
                  </a:lnTo>
                  <a:close/>
                </a:path>
                <a:path w="1054734" h="3075304">
                  <a:moveTo>
                    <a:pt x="1054658" y="2381694"/>
                  </a:moveTo>
                  <a:lnTo>
                    <a:pt x="1053045" y="2373680"/>
                  </a:lnTo>
                  <a:lnTo>
                    <a:pt x="1048639" y="2367153"/>
                  </a:lnTo>
                  <a:lnTo>
                    <a:pt x="1042098" y="2362733"/>
                  </a:lnTo>
                  <a:lnTo>
                    <a:pt x="1034084" y="2361120"/>
                  </a:lnTo>
                  <a:lnTo>
                    <a:pt x="1026071" y="2362733"/>
                  </a:lnTo>
                  <a:lnTo>
                    <a:pt x="1019530" y="2367153"/>
                  </a:lnTo>
                  <a:lnTo>
                    <a:pt x="1015123" y="2373680"/>
                  </a:lnTo>
                  <a:lnTo>
                    <a:pt x="1013510" y="2381694"/>
                  </a:lnTo>
                  <a:lnTo>
                    <a:pt x="1015123" y="2389708"/>
                  </a:lnTo>
                  <a:lnTo>
                    <a:pt x="1019530" y="2396248"/>
                  </a:lnTo>
                  <a:lnTo>
                    <a:pt x="1026071" y="2400668"/>
                  </a:lnTo>
                  <a:lnTo>
                    <a:pt x="1034084" y="2402281"/>
                  </a:lnTo>
                  <a:lnTo>
                    <a:pt x="1042098" y="2400668"/>
                  </a:lnTo>
                  <a:lnTo>
                    <a:pt x="1048639" y="2396248"/>
                  </a:lnTo>
                  <a:lnTo>
                    <a:pt x="1053045" y="2389708"/>
                  </a:lnTo>
                  <a:lnTo>
                    <a:pt x="1054658" y="2381694"/>
                  </a:lnTo>
                  <a:close/>
                </a:path>
              </a:pathLst>
            </a:custGeom>
            <a:solidFill>
              <a:srgbClr val="71BC68">
                <a:alpha val="17999"/>
              </a:srgbClr>
            </a:solidFill>
          </p:spPr>
          <p:txBody>
            <a:bodyPr wrap="square" lIns="0" tIns="0" rIns="0" bIns="0" rtlCol="0"/>
            <a:lstStyle/>
            <a:p>
              <a:endParaRPr lang="fr-CA" noProof="0" dirty="0"/>
            </a:p>
          </p:txBody>
        </p:sp>
      </p:grpSp>
      <p:sp>
        <p:nvSpPr>
          <p:cNvPr id="39" name="object 39"/>
          <p:cNvSpPr txBox="1"/>
          <p:nvPr/>
        </p:nvSpPr>
        <p:spPr>
          <a:xfrm>
            <a:off x="1524000" y="879335"/>
            <a:ext cx="11074424" cy="6145913"/>
          </a:xfrm>
          <a:prstGeom prst="rect">
            <a:avLst/>
          </a:prstGeom>
        </p:spPr>
        <p:txBody>
          <a:bodyPr vert="horz" wrap="square" lIns="0" tIns="20955" rIns="0" bIns="0" rtlCol="0">
            <a:spAutoFit/>
          </a:bodyPr>
          <a:lstStyle/>
          <a:p>
            <a:pPr marL="217804" algn="ctr">
              <a:lnSpc>
                <a:spcPct val="100000"/>
              </a:lnSpc>
              <a:spcBef>
                <a:spcPts val="165"/>
              </a:spcBef>
            </a:pPr>
            <a:r>
              <a:rPr lang="fr-CA" sz="1600" b="1" spc="10" noProof="0" dirty="0">
                <a:solidFill>
                  <a:srgbClr val="5FA056"/>
                </a:solidFill>
                <a:latin typeface="Calibri"/>
                <a:cs typeface="Calibri"/>
              </a:rPr>
              <a:t>PRODUCTION</a:t>
            </a:r>
            <a:r>
              <a:rPr lang="fr-CA" sz="1600" b="1" spc="100"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marL="220979" algn="ctr">
              <a:lnSpc>
                <a:spcPct val="100000"/>
              </a:lnSpc>
              <a:spcBef>
                <a:spcPts val="100"/>
              </a:spcBef>
            </a:pPr>
            <a:r>
              <a:rPr lang="fr-CA" sz="2000" b="1" noProof="0" dirty="0">
                <a:solidFill>
                  <a:srgbClr val="007569"/>
                </a:solidFill>
                <a:latin typeface="Calibri"/>
                <a:cs typeface="Calibri"/>
              </a:rPr>
              <a:t>RÉDIGER</a:t>
            </a:r>
            <a:r>
              <a:rPr lang="fr-CA" sz="2000" b="1" spc="240" noProof="0" dirty="0">
                <a:solidFill>
                  <a:srgbClr val="007569"/>
                </a:solidFill>
                <a:latin typeface="Calibri"/>
                <a:cs typeface="Calibri"/>
              </a:rPr>
              <a:t> </a:t>
            </a:r>
            <a:r>
              <a:rPr lang="fr-CA" sz="2000" b="1" noProof="0" dirty="0">
                <a:solidFill>
                  <a:srgbClr val="007569"/>
                </a:solidFill>
                <a:latin typeface="Calibri"/>
                <a:cs typeface="Calibri"/>
              </a:rPr>
              <a:t>UN</a:t>
            </a:r>
            <a:r>
              <a:rPr lang="fr-CA" sz="2000" b="1" spc="245" noProof="0" dirty="0">
                <a:solidFill>
                  <a:srgbClr val="007569"/>
                </a:solidFill>
                <a:latin typeface="Calibri"/>
                <a:cs typeface="Calibri"/>
              </a:rPr>
              <a:t> </a:t>
            </a:r>
            <a:r>
              <a:rPr lang="fr-CA" sz="2000" b="1" noProof="0" dirty="0">
                <a:solidFill>
                  <a:srgbClr val="007569"/>
                </a:solidFill>
                <a:latin typeface="Calibri"/>
                <a:cs typeface="Calibri"/>
              </a:rPr>
              <a:t>COURRIEL</a:t>
            </a:r>
            <a:r>
              <a:rPr lang="fr-CA" sz="2000" b="1" spc="245" noProof="0" dirty="0">
                <a:solidFill>
                  <a:srgbClr val="007569"/>
                </a:solidFill>
                <a:latin typeface="Calibri"/>
                <a:cs typeface="Calibri"/>
              </a:rPr>
              <a:t> </a:t>
            </a:r>
            <a:r>
              <a:rPr lang="fr-CA" sz="2000" b="1" noProof="0" dirty="0">
                <a:solidFill>
                  <a:srgbClr val="007569"/>
                </a:solidFill>
                <a:latin typeface="Calibri"/>
                <a:cs typeface="Calibri"/>
              </a:rPr>
              <a:t>DE</a:t>
            </a:r>
            <a:r>
              <a:rPr lang="fr-CA" sz="2000" b="1" spc="245" noProof="0" dirty="0">
                <a:solidFill>
                  <a:srgbClr val="007569"/>
                </a:solidFill>
                <a:latin typeface="Calibri"/>
                <a:cs typeface="Calibri"/>
              </a:rPr>
              <a:t> </a:t>
            </a:r>
            <a:r>
              <a:rPr lang="fr-CA" sz="2000" b="1" noProof="0" dirty="0">
                <a:solidFill>
                  <a:srgbClr val="007569"/>
                </a:solidFill>
                <a:latin typeface="Calibri"/>
                <a:cs typeface="Calibri"/>
              </a:rPr>
              <a:t>DEMANDE</a:t>
            </a:r>
            <a:r>
              <a:rPr lang="fr-CA" sz="2000" b="1" spc="240" noProof="0" dirty="0">
                <a:solidFill>
                  <a:srgbClr val="007569"/>
                </a:solidFill>
                <a:latin typeface="Calibri"/>
                <a:cs typeface="Calibri"/>
              </a:rPr>
              <a:t> </a:t>
            </a:r>
            <a:r>
              <a:rPr lang="fr-CA" sz="2000" b="1" spc="-10" noProof="0" dirty="0">
                <a:solidFill>
                  <a:srgbClr val="007569"/>
                </a:solidFill>
                <a:latin typeface="Calibri"/>
                <a:cs typeface="Calibri"/>
              </a:rPr>
              <a:t>D’AIDE</a:t>
            </a:r>
            <a:endParaRPr lang="fr-CA" sz="2000" noProof="0" dirty="0">
              <a:latin typeface="Calibri"/>
              <a:cs typeface="Calibri"/>
            </a:endParaRPr>
          </a:p>
          <a:p>
            <a:pPr>
              <a:spcBef>
                <a:spcPts val="525"/>
              </a:spcBef>
            </a:pPr>
            <a:endParaRPr lang="fr-CA" sz="2000" noProof="0" dirty="0">
              <a:latin typeface="Calibri"/>
              <a:cs typeface="Calibri"/>
            </a:endParaRPr>
          </a:p>
          <a:p>
            <a:pPr marL="12700" marR="5080"/>
            <a:r>
              <a:rPr lang="fr-CA" noProof="0" dirty="0">
                <a:solidFill>
                  <a:srgbClr val="231F20"/>
                </a:solidFill>
                <a:latin typeface="Calibri"/>
                <a:cs typeface="Calibri"/>
              </a:rPr>
              <a:t>Afin</a:t>
            </a:r>
            <a:r>
              <a:rPr lang="fr-CA" spc="-25" noProof="0" dirty="0">
                <a:solidFill>
                  <a:srgbClr val="231F20"/>
                </a:solidFill>
                <a:latin typeface="Calibri"/>
                <a:cs typeface="Calibri"/>
              </a:rPr>
              <a:t> </a:t>
            </a:r>
            <a:r>
              <a:rPr lang="fr-CA" noProof="0" dirty="0">
                <a:solidFill>
                  <a:srgbClr val="231F20"/>
                </a:solidFill>
                <a:latin typeface="Calibri"/>
                <a:cs typeface="Calibri"/>
              </a:rPr>
              <a:t>de</a:t>
            </a:r>
            <a:r>
              <a:rPr lang="fr-CA" spc="-15" noProof="0" dirty="0">
                <a:solidFill>
                  <a:srgbClr val="231F20"/>
                </a:solidFill>
                <a:latin typeface="Calibri"/>
                <a:cs typeface="Calibri"/>
              </a:rPr>
              <a:t> </a:t>
            </a:r>
            <a:r>
              <a:rPr lang="fr-CA" noProof="0" dirty="0">
                <a:solidFill>
                  <a:srgbClr val="231F20"/>
                </a:solidFill>
                <a:latin typeface="Calibri"/>
                <a:cs typeface="Calibri"/>
              </a:rPr>
              <a:t>vous</a:t>
            </a:r>
            <a:r>
              <a:rPr lang="fr-CA" spc="-20" noProof="0" dirty="0">
                <a:solidFill>
                  <a:srgbClr val="231F20"/>
                </a:solidFill>
                <a:latin typeface="Calibri"/>
                <a:cs typeface="Calibri"/>
              </a:rPr>
              <a:t> </a:t>
            </a:r>
            <a:r>
              <a:rPr lang="fr-CA" noProof="0" dirty="0">
                <a:solidFill>
                  <a:srgbClr val="231F20"/>
                </a:solidFill>
                <a:latin typeface="Calibri"/>
                <a:cs typeface="Calibri"/>
              </a:rPr>
              <a:t>préparer</a:t>
            </a:r>
            <a:r>
              <a:rPr lang="fr-CA" spc="-20" noProof="0" dirty="0">
                <a:solidFill>
                  <a:srgbClr val="231F20"/>
                </a:solidFill>
                <a:latin typeface="Calibri"/>
                <a:cs typeface="Calibri"/>
              </a:rPr>
              <a:t> </a:t>
            </a:r>
            <a:r>
              <a:rPr lang="fr-CA" noProof="0" dirty="0">
                <a:solidFill>
                  <a:srgbClr val="231F20"/>
                </a:solidFill>
                <a:latin typeface="Calibri"/>
                <a:cs typeface="Calibri"/>
              </a:rPr>
              <a:t>à</a:t>
            </a:r>
            <a:r>
              <a:rPr lang="fr-CA" spc="-20" noProof="0" dirty="0">
                <a:solidFill>
                  <a:srgbClr val="231F20"/>
                </a:solidFill>
                <a:latin typeface="Calibri"/>
                <a:cs typeface="Calibri"/>
              </a:rPr>
              <a:t> </a:t>
            </a:r>
            <a:r>
              <a:rPr lang="fr-CA" noProof="0" dirty="0">
                <a:solidFill>
                  <a:srgbClr val="231F20"/>
                </a:solidFill>
                <a:latin typeface="Calibri"/>
                <a:cs typeface="Calibri"/>
              </a:rPr>
              <a:t>la</a:t>
            </a:r>
            <a:r>
              <a:rPr lang="fr-CA" spc="-20" noProof="0" dirty="0">
                <a:solidFill>
                  <a:srgbClr val="231F20"/>
                </a:solidFill>
                <a:latin typeface="Calibri"/>
                <a:cs typeface="Calibri"/>
              </a:rPr>
              <a:t> </a:t>
            </a:r>
            <a:r>
              <a:rPr lang="fr-CA" spc="-10" noProof="0" dirty="0">
                <a:solidFill>
                  <a:srgbClr val="231F20"/>
                </a:solidFill>
                <a:latin typeface="Calibri"/>
                <a:cs typeface="Calibri"/>
              </a:rPr>
              <a:t>rencontre</a:t>
            </a:r>
            <a:r>
              <a:rPr lang="fr-CA" spc="-15" noProof="0" dirty="0">
                <a:solidFill>
                  <a:srgbClr val="231F20"/>
                </a:solidFill>
                <a:latin typeface="Calibri"/>
                <a:cs typeface="Calibri"/>
              </a:rPr>
              <a:t> </a:t>
            </a:r>
            <a:r>
              <a:rPr lang="fr-CA" noProof="0" dirty="0">
                <a:solidFill>
                  <a:srgbClr val="231F20"/>
                </a:solidFill>
                <a:latin typeface="Calibri"/>
                <a:cs typeface="Calibri"/>
              </a:rPr>
              <a:t>avec</a:t>
            </a:r>
            <a:r>
              <a:rPr lang="fr-CA" spc="-20" noProof="0" dirty="0">
                <a:solidFill>
                  <a:srgbClr val="231F20"/>
                </a:solidFill>
                <a:latin typeface="Calibri"/>
                <a:cs typeface="Calibri"/>
              </a:rPr>
              <a:t> </a:t>
            </a:r>
            <a:r>
              <a:rPr lang="fr-CA" noProof="0" dirty="0">
                <a:solidFill>
                  <a:srgbClr val="231F20"/>
                </a:solidFill>
                <a:latin typeface="Calibri"/>
                <a:cs typeface="Calibri"/>
              </a:rPr>
              <a:t>votre</a:t>
            </a:r>
            <a:r>
              <a:rPr lang="fr-CA" spc="-15" noProof="0" dirty="0">
                <a:solidFill>
                  <a:srgbClr val="231F20"/>
                </a:solidFill>
                <a:latin typeface="Calibri"/>
                <a:cs typeface="Calibri"/>
              </a:rPr>
              <a:t> </a:t>
            </a:r>
            <a:r>
              <a:rPr lang="fr-CA" spc="-20" noProof="0" dirty="0">
                <a:solidFill>
                  <a:srgbClr val="231F20"/>
                </a:solidFill>
                <a:latin typeface="Calibri"/>
                <a:cs typeface="Calibri"/>
              </a:rPr>
              <a:t>employeur,</a:t>
            </a:r>
            <a:r>
              <a:rPr lang="fr-CA" spc="-15" noProof="0" dirty="0">
                <a:solidFill>
                  <a:srgbClr val="231F20"/>
                </a:solidFill>
                <a:latin typeface="Calibri"/>
                <a:cs typeface="Calibri"/>
              </a:rPr>
              <a:t> </a:t>
            </a:r>
            <a:r>
              <a:rPr lang="fr-CA" noProof="0" dirty="0">
                <a:solidFill>
                  <a:srgbClr val="231F20"/>
                </a:solidFill>
                <a:latin typeface="Calibri"/>
                <a:cs typeface="Calibri"/>
              </a:rPr>
              <a:t>vous</a:t>
            </a:r>
            <a:r>
              <a:rPr lang="fr-CA" spc="-25" noProof="0" dirty="0">
                <a:solidFill>
                  <a:srgbClr val="231F20"/>
                </a:solidFill>
                <a:latin typeface="Calibri"/>
                <a:cs typeface="Calibri"/>
              </a:rPr>
              <a:t> </a:t>
            </a:r>
            <a:r>
              <a:rPr lang="fr-CA" noProof="0" dirty="0">
                <a:solidFill>
                  <a:srgbClr val="231F20"/>
                </a:solidFill>
                <a:latin typeface="Calibri"/>
                <a:cs typeface="Calibri"/>
              </a:rPr>
              <a:t>rédigez</a:t>
            </a:r>
            <a:r>
              <a:rPr lang="fr-CA" spc="-20" noProof="0" dirty="0">
                <a:solidFill>
                  <a:srgbClr val="231F20"/>
                </a:solidFill>
                <a:latin typeface="Calibri"/>
                <a:cs typeface="Calibri"/>
              </a:rPr>
              <a:t> </a:t>
            </a:r>
            <a:r>
              <a:rPr lang="fr-CA" noProof="0" dirty="0">
                <a:solidFill>
                  <a:srgbClr val="231F20"/>
                </a:solidFill>
                <a:latin typeface="Calibri"/>
                <a:cs typeface="Calibri"/>
              </a:rPr>
              <a:t>un</a:t>
            </a:r>
            <a:r>
              <a:rPr lang="fr-CA" spc="-20" noProof="0" dirty="0">
                <a:solidFill>
                  <a:srgbClr val="231F20"/>
                </a:solidFill>
                <a:latin typeface="Calibri"/>
                <a:cs typeface="Calibri"/>
              </a:rPr>
              <a:t> </a:t>
            </a:r>
            <a:r>
              <a:rPr lang="fr-CA" noProof="0" dirty="0">
                <a:solidFill>
                  <a:srgbClr val="231F20"/>
                </a:solidFill>
                <a:latin typeface="Calibri"/>
                <a:cs typeface="Calibri"/>
              </a:rPr>
              <a:t>courriel</a:t>
            </a:r>
            <a:r>
              <a:rPr lang="fr-CA" spc="-20" noProof="0" dirty="0">
                <a:solidFill>
                  <a:srgbClr val="231F20"/>
                </a:solidFill>
                <a:latin typeface="Calibri"/>
                <a:cs typeface="Calibri"/>
              </a:rPr>
              <a:t> </a:t>
            </a:r>
            <a:r>
              <a:rPr lang="fr-CA" noProof="0" dirty="0">
                <a:solidFill>
                  <a:srgbClr val="231F20"/>
                </a:solidFill>
                <a:latin typeface="Calibri"/>
                <a:cs typeface="Calibri"/>
              </a:rPr>
              <a:t>à</a:t>
            </a:r>
            <a:r>
              <a:rPr lang="fr-CA" spc="-25" noProof="0" dirty="0">
                <a:solidFill>
                  <a:srgbClr val="231F20"/>
                </a:solidFill>
                <a:latin typeface="Calibri"/>
                <a:cs typeface="Calibri"/>
              </a:rPr>
              <a:t> </a:t>
            </a:r>
            <a:r>
              <a:rPr lang="fr-CA" noProof="0" dirty="0">
                <a:solidFill>
                  <a:srgbClr val="231F20"/>
                </a:solidFill>
                <a:latin typeface="Calibri"/>
                <a:cs typeface="Calibri"/>
              </a:rPr>
              <a:t>une</a:t>
            </a:r>
            <a:r>
              <a:rPr lang="fr-CA" spc="-15" noProof="0" dirty="0">
                <a:solidFill>
                  <a:srgbClr val="231F20"/>
                </a:solidFill>
                <a:latin typeface="Calibri"/>
                <a:cs typeface="Calibri"/>
              </a:rPr>
              <a:t> </a:t>
            </a:r>
            <a:r>
              <a:rPr lang="fr-CA" noProof="0" dirty="0">
                <a:solidFill>
                  <a:srgbClr val="231F20"/>
                </a:solidFill>
                <a:latin typeface="Calibri"/>
                <a:cs typeface="Calibri"/>
              </a:rPr>
              <a:t>ou</a:t>
            </a:r>
            <a:r>
              <a:rPr lang="fr-CA" spc="-20" noProof="0" dirty="0">
                <a:solidFill>
                  <a:srgbClr val="231F20"/>
                </a:solidFill>
                <a:latin typeface="Calibri"/>
                <a:cs typeface="Calibri"/>
              </a:rPr>
              <a:t> </a:t>
            </a:r>
            <a:r>
              <a:rPr lang="fr-CA" noProof="0" dirty="0">
                <a:solidFill>
                  <a:srgbClr val="231F20"/>
                </a:solidFill>
                <a:latin typeface="Calibri"/>
                <a:cs typeface="Calibri"/>
              </a:rPr>
              <a:t>un</a:t>
            </a:r>
            <a:r>
              <a:rPr lang="fr-CA" spc="-20" noProof="0" dirty="0">
                <a:solidFill>
                  <a:srgbClr val="231F20"/>
                </a:solidFill>
                <a:latin typeface="Calibri"/>
                <a:cs typeface="Calibri"/>
              </a:rPr>
              <a:t> </a:t>
            </a:r>
            <a:r>
              <a:rPr lang="fr-CA" noProof="0" dirty="0">
                <a:solidFill>
                  <a:srgbClr val="231F20"/>
                </a:solidFill>
                <a:latin typeface="Calibri"/>
                <a:cs typeface="Calibri"/>
              </a:rPr>
              <a:t>de</a:t>
            </a:r>
            <a:r>
              <a:rPr lang="fr-CA" spc="-20" noProof="0" dirty="0">
                <a:solidFill>
                  <a:srgbClr val="231F20"/>
                </a:solidFill>
                <a:latin typeface="Calibri"/>
                <a:cs typeface="Calibri"/>
              </a:rPr>
              <a:t> </a:t>
            </a:r>
            <a:r>
              <a:rPr lang="fr-CA" noProof="0" dirty="0">
                <a:solidFill>
                  <a:srgbClr val="231F20"/>
                </a:solidFill>
                <a:latin typeface="Calibri"/>
                <a:cs typeface="Calibri"/>
              </a:rPr>
              <a:t>vos</a:t>
            </a:r>
            <a:r>
              <a:rPr lang="fr-CA" spc="-20" noProof="0" dirty="0">
                <a:solidFill>
                  <a:srgbClr val="231F20"/>
                </a:solidFill>
                <a:latin typeface="Calibri"/>
                <a:cs typeface="Calibri"/>
              </a:rPr>
              <a:t> </a:t>
            </a:r>
            <a:r>
              <a:rPr lang="fr-CA" spc="-10" noProof="0" dirty="0">
                <a:solidFill>
                  <a:srgbClr val="231F20"/>
                </a:solidFill>
                <a:latin typeface="Calibri"/>
                <a:cs typeface="Calibri"/>
              </a:rPr>
              <a:t>collègues</a:t>
            </a:r>
            <a:r>
              <a:rPr lang="fr-CA" spc="-20" noProof="0" dirty="0">
                <a:solidFill>
                  <a:srgbClr val="231F20"/>
                </a:solidFill>
                <a:latin typeface="Calibri"/>
                <a:cs typeface="Calibri"/>
              </a:rPr>
              <a:t> </a:t>
            </a:r>
            <a:r>
              <a:rPr lang="fr-CA" noProof="0" dirty="0">
                <a:solidFill>
                  <a:srgbClr val="231F20"/>
                </a:solidFill>
                <a:latin typeface="Calibri"/>
                <a:cs typeface="Calibri"/>
              </a:rPr>
              <a:t>pour</a:t>
            </a:r>
            <a:r>
              <a:rPr lang="fr-CA" spc="-20" noProof="0" dirty="0">
                <a:solidFill>
                  <a:srgbClr val="231F20"/>
                </a:solidFill>
                <a:latin typeface="Calibri"/>
                <a:cs typeface="Calibri"/>
              </a:rPr>
              <a:t> </a:t>
            </a:r>
            <a:r>
              <a:rPr lang="fr-CA" spc="-25" noProof="0" dirty="0">
                <a:solidFill>
                  <a:srgbClr val="231F20"/>
                </a:solidFill>
                <a:latin typeface="Calibri"/>
                <a:cs typeface="Calibri"/>
              </a:rPr>
              <a:t>lui </a:t>
            </a:r>
            <a:r>
              <a:rPr lang="fr-CA" noProof="0" dirty="0">
                <a:solidFill>
                  <a:srgbClr val="231F20"/>
                </a:solidFill>
                <a:latin typeface="Calibri"/>
                <a:cs typeface="Calibri"/>
              </a:rPr>
              <a:t>demander</a:t>
            </a:r>
            <a:r>
              <a:rPr lang="fr-CA" spc="-5" noProof="0" dirty="0">
                <a:solidFill>
                  <a:srgbClr val="231F20"/>
                </a:solidFill>
                <a:latin typeface="Calibri"/>
                <a:cs typeface="Calibri"/>
              </a:rPr>
              <a:t> </a:t>
            </a:r>
            <a:r>
              <a:rPr lang="fr-CA" noProof="0" dirty="0">
                <a:solidFill>
                  <a:srgbClr val="231F20"/>
                </a:solidFill>
                <a:latin typeface="Calibri"/>
                <a:cs typeface="Calibri"/>
              </a:rPr>
              <a:t>de</a:t>
            </a:r>
            <a:r>
              <a:rPr lang="fr-CA" spc="-5" noProof="0" dirty="0">
                <a:solidFill>
                  <a:srgbClr val="231F20"/>
                </a:solidFill>
                <a:latin typeface="Calibri"/>
                <a:cs typeface="Calibri"/>
              </a:rPr>
              <a:t> </a:t>
            </a:r>
            <a:r>
              <a:rPr lang="fr-CA" noProof="0" dirty="0">
                <a:solidFill>
                  <a:srgbClr val="231F20"/>
                </a:solidFill>
                <a:latin typeface="Calibri"/>
                <a:cs typeface="Calibri"/>
              </a:rPr>
              <a:t>la</a:t>
            </a:r>
            <a:r>
              <a:rPr lang="fr-CA" spc="-10" noProof="0" dirty="0">
                <a:solidFill>
                  <a:srgbClr val="231F20"/>
                </a:solidFill>
                <a:latin typeface="Calibri"/>
                <a:cs typeface="Calibri"/>
              </a:rPr>
              <a:t> </a:t>
            </a:r>
            <a:r>
              <a:rPr lang="fr-CA" noProof="0" dirty="0">
                <a:solidFill>
                  <a:srgbClr val="231F20"/>
                </a:solidFill>
                <a:latin typeface="Calibri"/>
                <a:cs typeface="Calibri"/>
              </a:rPr>
              <a:t>ou</a:t>
            </a:r>
            <a:r>
              <a:rPr lang="fr-CA" spc="-10" noProof="0" dirty="0">
                <a:solidFill>
                  <a:srgbClr val="231F20"/>
                </a:solidFill>
                <a:latin typeface="Calibri"/>
                <a:cs typeface="Calibri"/>
              </a:rPr>
              <a:t> </a:t>
            </a:r>
            <a:r>
              <a:rPr lang="fr-CA" noProof="0" dirty="0">
                <a:solidFill>
                  <a:srgbClr val="231F20"/>
                </a:solidFill>
                <a:latin typeface="Calibri"/>
                <a:cs typeface="Calibri"/>
              </a:rPr>
              <a:t>le</a:t>
            </a:r>
            <a:r>
              <a:rPr lang="fr-CA" spc="-5" noProof="0" dirty="0">
                <a:solidFill>
                  <a:srgbClr val="231F20"/>
                </a:solidFill>
                <a:latin typeface="Calibri"/>
                <a:cs typeface="Calibri"/>
              </a:rPr>
              <a:t> </a:t>
            </a:r>
            <a:r>
              <a:rPr lang="fr-CA" spc="-10" noProof="0" dirty="0">
                <a:solidFill>
                  <a:srgbClr val="231F20"/>
                </a:solidFill>
                <a:latin typeface="Calibri"/>
                <a:cs typeface="Calibri"/>
              </a:rPr>
              <a:t>rencontrer</a:t>
            </a:r>
            <a:r>
              <a:rPr lang="fr-CA" spc="-5" noProof="0" dirty="0">
                <a:solidFill>
                  <a:srgbClr val="231F20"/>
                </a:solidFill>
                <a:latin typeface="Calibri"/>
                <a:cs typeface="Calibri"/>
              </a:rPr>
              <a:t> </a:t>
            </a:r>
            <a:r>
              <a:rPr lang="fr-CA" noProof="0" dirty="0">
                <a:solidFill>
                  <a:srgbClr val="231F20"/>
                </a:solidFill>
                <a:latin typeface="Calibri"/>
                <a:cs typeface="Calibri"/>
              </a:rPr>
              <a:t>afin</a:t>
            </a:r>
            <a:r>
              <a:rPr lang="fr-CA" spc="-10" noProof="0" dirty="0">
                <a:solidFill>
                  <a:srgbClr val="231F20"/>
                </a:solidFill>
                <a:latin typeface="Calibri"/>
                <a:cs typeface="Calibri"/>
              </a:rPr>
              <a:t> </a:t>
            </a:r>
            <a:r>
              <a:rPr lang="fr-CA" noProof="0" dirty="0">
                <a:solidFill>
                  <a:srgbClr val="231F20"/>
                </a:solidFill>
                <a:latin typeface="Calibri"/>
                <a:cs typeface="Calibri"/>
              </a:rPr>
              <a:t>de</a:t>
            </a:r>
            <a:r>
              <a:rPr lang="fr-CA" spc="-5" noProof="0" dirty="0">
                <a:solidFill>
                  <a:srgbClr val="231F20"/>
                </a:solidFill>
                <a:latin typeface="Calibri"/>
                <a:cs typeface="Calibri"/>
              </a:rPr>
              <a:t> </a:t>
            </a:r>
            <a:r>
              <a:rPr lang="fr-CA" noProof="0" dirty="0">
                <a:solidFill>
                  <a:srgbClr val="231F20"/>
                </a:solidFill>
                <a:latin typeface="Calibri"/>
                <a:cs typeface="Calibri"/>
              </a:rPr>
              <a:t>vous</a:t>
            </a:r>
            <a:r>
              <a:rPr lang="fr-CA" spc="-10" noProof="0" dirty="0">
                <a:solidFill>
                  <a:srgbClr val="231F20"/>
                </a:solidFill>
                <a:latin typeface="Calibri"/>
                <a:cs typeface="Calibri"/>
              </a:rPr>
              <a:t> </a:t>
            </a:r>
            <a:r>
              <a:rPr lang="fr-CA" noProof="0" dirty="0">
                <a:solidFill>
                  <a:srgbClr val="231F20"/>
                </a:solidFill>
                <a:latin typeface="Calibri"/>
                <a:cs typeface="Calibri"/>
              </a:rPr>
              <a:t>donner</a:t>
            </a:r>
            <a:r>
              <a:rPr lang="fr-CA" spc="-5" noProof="0" dirty="0">
                <a:solidFill>
                  <a:srgbClr val="231F20"/>
                </a:solidFill>
                <a:latin typeface="Calibri"/>
                <a:cs typeface="Calibri"/>
              </a:rPr>
              <a:t> </a:t>
            </a:r>
            <a:r>
              <a:rPr lang="fr-CA" noProof="0" dirty="0">
                <a:solidFill>
                  <a:srgbClr val="231F20"/>
                </a:solidFill>
                <a:latin typeface="Calibri"/>
                <a:cs typeface="Calibri"/>
              </a:rPr>
              <a:t>des</a:t>
            </a:r>
            <a:r>
              <a:rPr lang="fr-CA" spc="-10" noProof="0" dirty="0">
                <a:solidFill>
                  <a:srgbClr val="231F20"/>
                </a:solidFill>
                <a:latin typeface="Calibri"/>
                <a:cs typeface="Calibri"/>
              </a:rPr>
              <a:t> clarifications </a:t>
            </a:r>
            <a:r>
              <a:rPr lang="fr-CA" noProof="0" dirty="0">
                <a:solidFill>
                  <a:srgbClr val="231F20"/>
                </a:solidFill>
                <a:latin typeface="Calibri"/>
                <a:cs typeface="Calibri"/>
              </a:rPr>
              <a:t>sur</a:t>
            </a:r>
            <a:r>
              <a:rPr lang="fr-CA" spc="-5" noProof="0" dirty="0">
                <a:solidFill>
                  <a:srgbClr val="231F20"/>
                </a:solidFill>
                <a:latin typeface="Calibri"/>
                <a:cs typeface="Calibri"/>
              </a:rPr>
              <a:t> </a:t>
            </a:r>
            <a:r>
              <a:rPr lang="fr-CA" spc="-10" noProof="0" dirty="0">
                <a:solidFill>
                  <a:srgbClr val="231F20"/>
                </a:solidFill>
                <a:latin typeface="Calibri"/>
                <a:cs typeface="Calibri"/>
              </a:rPr>
              <a:t>certaines </a:t>
            </a:r>
            <a:r>
              <a:rPr lang="fr-CA" noProof="0" dirty="0">
                <a:solidFill>
                  <a:srgbClr val="231F20"/>
                </a:solidFill>
                <a:latin typeface="Calibri"/>
                <a:cs typeface="Calibri"/>
              </a:rPr>
              <a:t>de</a:t>
            </a:r>
            <a:r>
              <a:rPr lang="fr-CA" spc="-5" noProof="0" dirty="0">
                <a:solidFill>
                  <a:srgbClr val="231F20"/>
                </a:solidFill>
                <a:latin typeface="Calibri"/>
                <a:cs typeface="Calibri"/>
              </a:rPr>
              <a:t> </a:t>
            </a:r>
            <a:r>
              <a:rPr lang="fr-CA" noProof="0" dirty="0">
                <a:solidFill>
                  <a:srgbClr val="231F20"/>
                </a:solidFill>
                <a:latin typeface="Calibri"/>
                <a:cs typeface="Calibri"/>
              </a:rPr>
              <a:t>vos</a:t>
            </a:r>
            <a:r>
              <a:rPr lang="fr-CA" spc="-5" noProof="0" dirty="0">
                <a:solidFill>
                  <a:srgbClr val="231F20"/>
                </a:solidFill>
                <a:latin typeface="Calibri"/>
                <a:cs typeface="Calibri"/>
              </a:rPr>
              <a:t> </a:t>
            </a:r>
            <a:r>
              <a:rPr lang="fr-CA" spc="-10" noProof="0" dirty="0">
                <a:solidFill>
                  <a:srgbClr val="231F20"/>
                </a:solidFill>
                <a:latin typeface="Calibri"/>
                <a:cs typeface="Calibri"/>
              </a:rPr>
              <a:t>responsabilités.</a:t>
            </a:r>
            <a:endParaRPr lang="fr-CA" noProof="0" dirty="0">
              <a:latin typeface="Calibri"/>
              <a:cs typeface="Calibri"/>
            </a:endParaRPr>
          </a:p>
          <a:p>
            <a:endParaRPr lang="fr-CA" noProof="0" dirty="0">
              <a:latin typeface="Calibri"/>
              <a:cs typeface="Calibri"/>
            </a:endParaRPr>
          </a:p>
          <a:p>
            <a:pPr>
              <a:spcBef>
                <a:spcPts val="550"/>
              </a:spcBef>
            </a:pPr>
            <a:endParaRPr lang="fr-CA" noProof="0" dirty="0">
              <a:latin typeface="Calibri"/>
              <a:cs typeface="Calibri"/>
            </a:endParaRPr>
          </a:p>
          <a:p>
            <a:pPr marL="219075" algn="ctr"/>
            <a:r>
              <a:rPr lang="fr-CA" b="1" noProof="0" dirty="0">
                <a:solidFill>
                  <a:srgbClr val="231F20"/>
                </a:solidFill>
                <a:latin typeface="Calibri"/>
                <a:cs typeface="Calibri"/>
              </a:rPr>
              <a:t>STRUCTURE</a:t>
            </a:r>
            <a:r>
              <a:rPr lang="fr-CA" b="1" spc="185" noProof="0" dirty="0">
                <a:solidFill>
                  <a:srgbClr val="231F20"/>
                </a:solidFill>
                <a:latin typeface="Calibri"/>
                <a:cs typeface="Calibri"/>
              </a:rPr>
              <a:t> </a:t>
            </a:r>
            <a:r>
              <a:rPr lang="fr-CA" b="1" noProof="0" dirty="0">
                <a:solidFill>
                  <a:srgbClr val="231F20"/>
                </a:solidFill>
                <a:latin typeface="Calibri"/>
                <a:cs typeface="Calibri"/>
              </a:rPr>
              <a:t>POUR</a:t>
            </a:r>
            <a:r>
              <a:rPr lang="fr-CA" b="1" spc="190" noProof="0" dirty="0">
                <a:solidFill>
                  <a:srgbClr val="231F20"/>
                </a:solidFill>
                <a:latin typeface="Calibri"/>
                <a:cs typeface="Calibri"/>
              </a:rPr>
              <a:t> </a:t>
            </a:r>
            <a:r>
              <a:rPr lang="fr-CA" b="1" noProof="0" dirty="0">
                <a:solidFill>
                  <a:srgbClr val="231F20"/>
                </a:solidFill>
                <a:latin typeface="Calibri"/>
                <a:cs typeface="Calibri"/>
              </a:rPr>
              <a:t>ÉCRIRE</a:t>
            </a:r>
            <a:r>
              <a:rPr lang="fr-CA" b="1" spc="185" noProof="0" dirty="0">
                <a:solidFill>
                  <a:srgbClr val="231F20"/>
                </a:solidFill>
                <a:latin typeface="Calibri"/>
                <a:cs typeface="Calibri"/>
              </a:rPr>
              <a:t> </a:t>
            </a:r>
            <a:r>
              <a:rPr lang="fr-CA" b="1" noProof="0" dirty="0">
                <a:solidFill>
                  <a:srgbClr val="231F20"/>
                </a:solidFill>
                <a:latin typeface="Calibri"/>
                <a:cs typeface="Calibri"/>
              </a:rPr>
              <a:t>UN</a:t>
            </a:r>
            <a:r>
              <a:rPr lang="fr-CA" b="1" spc="190" noProof="0" dirty="0">
                <a:solidFill>
                  <a:srgbClr val="231F20"/>
                </a:solidFill>
                <a:latin typeface="Calibri"/>
                <a:cs typeface="Calibri"/>
              </a:rPr>
              <a:t> </a:t>
            </a:r>
            <a:r>
              <a:rPr lang="fr-CA" b="1" noProof="0" dirty="0">
                <a:solidFill>
                  <a:srgbClr val="231F20"/>
                </a:solidFill>
                <a:latin typeface="Calibri"/>
                <a:cs typeface="Calibri"/>
              </a:rPr>
              <a:t>COURRIEL</a:t>
            </a:r>
            <a:r>
              <a:rPr lang="fr-CA" b="1" spc="185" noProof="0" dirty="0">
                <a:solidFill>
                  <a:srgbClr val="231F20"/>
                </a:solidFill>
                <a:latin typeface="Calibri"/>
                <a:cs typeface="Calibri"/>
              </a:rPr>
              <a:t> </a:t>
            </a:r>
            <a:r>
              <a:rPr lang="fr-CA" b="1" noProof="0" dirty="0">
                <a:solidFill>
                  <a:srgbClr val="231F20"/>
                </a:solidFill>
                <a:latin typeface="Calibri"/>
                <a:cs typeface="Calibri"/>
              </a:rPr>
              <a:t>D’AIDE</a:t>
            </a:r>
            <a:r>
              <a:rPr lang="fr-CA" b="1" spc="190" noProof="0" dirty="0">
                <a:solidFill>
                  <a:srgbClr val="231F20"/>
                </a:solidFill>
                <a:latin typeface="Calibri"/>
                <a:cs typeface="Calibri"/>
              </a:rPr>
              <a:t> </a:t>
            </a:r>
            <a:r>
              <a:rPr lang="fr-CA" b="1" noProof="0" dirty="0">
                <a:solidFill>
                  <a:srgbClr val="231F20"/>
                </a:solidFill>
                <a:latin typeface="Calibri"/>
                <a:cs typeface="Calibri"/>
              </a:rPr>
              <a:t>À</a:t>
            </a:r>
            <a:r>
              <a:rPr lang="fr-CA" b="1" spc="190" noProof="0" dirty="0">
                <a:solidFill>
                  <a:srgbClr val="231F20"/>
                </a:solidFill>
                <a:latin typeface="Calibri"/>
                <a:cs typeface="Calibri"/>
              </a:rPr>
              <a:t> </a:t>
            </a:r>
            <a:r>
              <a:rPr lang="fr-CA" b="1" noProof="0" dirty="0">
                <a:solidFill>
                  <a:srgbClr val="231F20"/>
                </a:solidFill>
                <a:latin typeface="Calibri"/>
                <a:cs typeface="Calibri"/>
              </a:rPr>
              <a:t>CARACTÈRE</a:t>
            </a:r>
            <a:r>
              <a:rPr lang="fr-CA" b="1" spc="185" noProof="0" dirty="0">
                <a:solidFill>
                  <a:srgbClr val="231F20"/>
                </a:solidFill>
                <a:latin typeface="Calibri"/>
                <a:cs typeface="Calibri"/>
              </a:rPr>
              <a:t> </a:t>
            </a:r>
            <a:r>
              <a:rPr lang="fr-CA" b="1" noProof="0" dirty="0">
                <a:solidFill>
                  <a:srgbClr val="231F20"/>
                </a:solidFill>
                <a:latin typeface="Calibri"/>
                <a:cs typeface="Calibri"/>
              </a:rPr>
              <a:t>PLUS</a:t>
            </a:r>
            <a:r>
              <a:rPr lang="fr-CA" b="1" spc="190" noProof="0" dirty="0">
                <a:solidFill>
                  <a:srgbClr val="231F20"/>
                </a:solidFill>
                <a:latin typeface="Calibri"/>
                <a:cs typeface="Calibri"/>
              </a:rPr>
              <a:t> </a:t>
            </a:r>
            <a:r>
              <a:rPr lang="fr-CA" b="1" spc="-10" noProof="0" dirty="0">
                <a:solidFill>
                  <a:srgbClr val="231F20"/>
                </a:solidFill>
                <a:latin typeface="Calibri"/>
                <a:cs typeface="Calibri"/>
              </a:rPr>
              <a:t>FAMILIER</a:t>
            </a:r>
            <a:endParaRPr lang="fr-CA" noProof="0" dirty="0">
              <a:latin typeface="Calibri"/>
              <a:cs typeface="Calibri"/>
            </a:endParaRPr>
          </a:p>
          <a:p>
            <a:pPr marL="482600" marR="645795" indent="-301625">
              <a:spcBef>
                <a:spcPts val="940"/>
              </a:spcBef>
              <a:buClr>
                <a:srgbClr val="5FA056"/>
              </a:buClr>
              <a:buAutoNum type="arabicParenR"/>
              <a:tabLst>
                <a:tab pos="482600" algn="l"/>
              </a:tabLst>
            </a:pPr>
            <a:r>
              <a:rPr lang="fr-CA" b="1" noProof="0" dirty="0">
                <a:solidFill>
                  <a:srgbClr val="231F20"/>
                </a:solidFill>
                <a:latin typeface="Calibri"/>
                <a:cs typeface="Calibri"/>
              </a:rPr>
              <a:t>Objet</a:t>
            </a:r>
            <a:r>
              <a:rPr lang="fr-CA" b="1" spc="-20" noProof="0" dirty="0">
                <a:solidFill>
                  <a:srgbClr val="231F20"/>
                </a:solidFill>
                <a:latin typeface="Calibri"/>
                <a:cs typeface="Calibri"/>
              </a:rPr>
              <a:t> </a:t>
            </a:r>
            <a:r>
              <a:rPr lang="fr-CA" b="1" noProof="0" dirty="0">
                <a:solidFill>
                  <a:srgbClr val="231F20"/>
                </a:solidFill>
                <a:latin typeface="Calibri"/>
                <a:cs typeface="Calibri"/>
              </a:rPr>
              <a:t>:</a:t>
            </a:r>
            <a:r>
              <a:rPr lang="fr-CA" b="1" spc="-20" noProof="0" dirty="0">
                <a:solidFill>
                  <a:srgbClr val="231F20"/>
                </a:solidFill>
                <a:latin typeface="Calibri"/>
                <a:cs typeface="Calibri"/>
              </a:rPr>
              <a:t> </a:t>
            </a:r>
            <a:r>
              <a:rPr lang="fr-CA" noProof="0" dirty="0">
                <a:solidFill>
                  <a:srgbClr val="231F20"/>
                </a:solidFill>
                <a:latin typeface="Calibri"/>
                <a:cs typeface="Calibri"/>
              </a:rPr>
              <a:t>doit</a:t>
            </a:r>
            <a:r>
              <a:rPr lang="fr-CA" spc="-15" noProof="0" dirty="0">
                <a:solidFill>
                  <a:srgbClr val="231F20"/>
                </a:solidFill>
                <a:latin typeface="Calibri"/>
                <a:cs typeface="Calibri"/>
              </a:rPr>
              <a:t> </a:t>
            </a:r>
            <a:r>
              <a:rPr lang="fr-CA" noProof="0" dirty="0">
                <a:solidFill>
                  <a:srgbClr val="231F20"/>
                </a:solidFill>
                <a:latin typeface="Calibri"/>
                <a:cs typeface="Calibri"/>
              </a:rPr>
              <a:t>être</a:t>
            </a:r>
            <a:r>
              <a:rPr lang="fr-CA" spc="-20" noProof="0" dirty="0">
                <a:solidFill>
                  <a:srgbClr val="231F20"/>
                </a:solidFill>
                <a:latin typeface="Calibri"/>
                <a:cs typeface="Calibri"/>
              </a:rPr>
              <a:t> </a:t>
            </a:r>
            <a:r>
              <a:rPr lang="fr-CA" noProof="0" dirty="0">
                <a:solidFill>
                  <a:srgbClr val="231F20"/>
                </a:solidFill>
                <a:latin typeface="Calibri"/>
                <a:cs typeface="Calibri"/>
              </a:rPr>
              <a:t>bref</a:t>
            </a:r>
            <a:r>
              <a:rPr lang="fr-CA" spc="-25" noProof="0" dirty="0">
                <a:solidFill>
                  <a:srgbClr val="231F20"/>
                </a:solidFill>
                <a:latin typeface="Calibri"/>
                <a:cs typeface="Calibri"/>
              </a:rPr>
              <a:t> </a:t>
            </a:r>
            <a:r>
              <a:rPr lang="fr-CA" noProof="0" dirty="0">
                <a:solidFill>
                  <a:srgbClr val="231F20"/>
                </a:solidFill>
                <a:latin typeface="Calibri"/>
                <a:cs typeface="Calibri"/>
              </a:rPr>
              <a:t>et</a:t>
            </a:r>
            <a:r>
              <a:rPr lang="fr-CA" spc="-15" noProof="0" dirty="0">
                <a:solidFill>
                  <a:srgbClr val="231F20"/>
                </a:solidFill>
                <a:latin typeface="Calibri"/>
                <a:cs typeface="Calibri"/>
              </a:rPr>
              <a:t> </a:t>
            </a:r>
            <a:r>
              <a:rPr lang="fr-CA" noProof="0" dirty="0">
                <a:solidFill>
                  <a:srgbClr val="231F20"/>
                </a:solidFill>
                <a:latin typeface="Calibri"/>
                <a:cs typeface="Calibri"/>
              </a:rPr>
              <a:t>commence</a:t>
            </a:r>
            <a:r>
              <a:rPr lang="fr-CA" spc="-20" noProof="0" dirty="0">
                <a:solidFill>
                  <a:srgbClr val="231F20"/>
                </a:solidFill>
                <a:latin typeface="Calibri"/>
                <a:cs typeface="Calibri"/>
              </a:rPr>
              <a:t> </a:t>
            </a:r>
            <a:r>
              <a:rPr lang="fr-CA" noProof="0" dirty="0">
                <a:solidFill>
                  <a:srgbClr val="231F20"/>
                </a:solidFill>
                <a:latin typeface="Calibri"/>
                <a:cs typeface="Calibri"/>
              </a:rPr>
              <a:t>souvent</a:t>
            </a:r>
            <a:r>
              <a:rPr lang="fr-CA" spc="-20" noProof="0" dirty="0">
                <a:solidFill>
                  <a:srgbClr val="231F20"/>
                </a:solidFill>
                <a:latin typeface="Calibri"/>
                <a:cs typeface="Calibri"/>
              </a:rPr>
              <a:t> </a:t>
            </a:r>
            <a:r>
              <a:rPr lang="fr-CA" noProof="0" dirty="0">
                <a:solidFill>
                  <a:srgbClr val="231F20"/>
                </a:solidFill>
                <a:latin typeface="Calibri"/>
                <a:cs typeface="Calibri"/>
              </a:rPr>
              <a:t>par</a:t>
            </a:r>
            <a:r>
              <a:rPr lang="fr-CA" spc="-15" noProof="0" dirty="0">
                <a:solidFill>
                  <a:srgbClr val="231F20"/>
                </a:solidFill>
                <a:latin typeface="Calibri"/>
                <a:cs typeface="Calibri"/>
              </a:rPr>
              <a:t> </a:t>
            </a:r>
            <a:r>
              <a:rPr lang="fr-CA" noProof="0" dirty="0">
                <a:solidFill>
                  <a:srgbClr val="231F20"/>
                </a:solidFill>
                <a:latin typeface="Calibri"/>
                <a:cs typeface="Calibri"/>
              </a:rPr>
              <a:t>un</a:t>
            </a:r>
            <a:r>
              <a:rPr lang="fr-CA" spc="-25" noProof="0" dirty="0">
                <a:solidFill>
                  <a:srgbClr val="231F20"/>
                </a:solidFill>
                <a:latin typeface="Calibri"/>
                <a:cs typeface="Calibri"/>
              </a:rPr>
              <a:t> </a:t>
            </a:r>
            <a:r>
              <a:rPr lang="fr-CA" noProof="0" dirty="0">
                <a:solidFill>
                  <a:srgbClr val="231F20"/>
                </a:solidFill>
                <a:latin typeface="Calibri"/>
                <a:cs typeface="Calibri"/>
              </a:rPr>
              <a:t>nom.</a:t>
            </a:r>
            <a:r>
              <a:rPr lang="fr-CA" spc="-20" noProof="0" dirty="0">
                <a:solidFill>
                  <a:srgbClr val="231F20"/>
                </a:solidFill>
                <a:latin typeface="Calibri"/>
                <a:cs typeface="Calibri"/>
              </a:rPr>
              <a:t> </a:t>
            </a:r>
            <a:r>
              <a:rPr lang="fr-CA" noProof="0" dirty="0">
                <a:solidFill>
                  <a:srgbClr val="231F20"/>
                </a:solidFill>
                <a:latin typeface="Calibri"/>
                <a:cs typeface="Calibri"/>
              </a:rPr>
              <a:t>Ex.</a:t>
            </a:r>
            <a:r>
              <a:rPr lang="fr-CA" spc="-25" noProof="0" dirty="0">
                <a:solidFill>
                  <a:srgbClr val="231F20"/>
                </a:solidFill>
                <a:latin typeface="Calibri"/>
                <a:cs typeface="Calibri"/>
              </a:rPr>
              <a:t> </a:t>
            </a:r>
            <a:r>
              <a:rPr lang="fr-CA" noProof="0" dirty="0">
                <a:solidFill>
                  <a:srgbClr val="231F20"/>
                </a:solidFill>
                <a:latin typeface="Calibri"/>
                <a:cs typeface="Calibri"/>
              </a:rPr>
              <a:t>:</a:t>
            </a:r>
            <a:r>
              <a:rPr lang="fr-CA" spc="-20" noProof="0" dirty="0">
                <a:solidFill>
                  <a:srgbClr val="231F20"/>
                </a:solidFill>
                <a:latin typeface="Calibri"/>
                <a:cs typeface="Calibri"/>
              </a:rPr>
              <a:t> </a:t>
            </a:r>
            <a:r>
              <a:rPr lang="fr-CA" noProof="0" dirty="0">
                <a:solidFill>
                  <a:srgbClr val="231F20"/>
                </a:solidFill>
                <a:latin typeface="Calibri"/>
                <a:cs typeface="Calibri"/>
              </a:rPr>
              <a:t>«</a:t>
            </a:r>
            <a:r>
              <a:rPr lang="fr-CA" spc="-50" noProof="0" dirty="0">
                <a:solidFill>
                  <a:srgbClr val="231F20"/>
                </a:solidFill>
                <a:latin typeface="Calibri"/>
                <a:cs typeface="Calibri"/>
              </a:rPr>
              <a:t> </a:t>
            </a:r>
            <a:r>
              <a:rPr lang="fr-CA" noProof="0" dirty="0">
                <a:solidFill>
                  <a:srgbClr val="231F20"/>
                </a:solidFill>
                <a:latin typeface="Calibri"/>
                <a:cs typeface="Calibri"/>
              </a:rPr>
              <a:t>Demande</a:t>
            </a:r>
            <a:r>
              <a:rPr lang="fr-CA" spc="-15" noProof="0" dirty="0">
                <a:solidFill>
                  <a:srgbClr val="231F20"/>
                </a:solidFill>
                <a:latin typeface="Calibri"/>
                <a:cs typeface="Calibri"/>
              </a:rPr>
              <a:t> </a:t>
            </a:r>
            <a:r>
              <a:rPr lang="fr-CA" spc="-10" noProof="0" dirty="0">
                <a:solidFill>
                  <a:srgbClr val="231F20"/>
                </a:solidFill>
                <a:latin typeface="Calibri"/>
                <a:cs typeface="Calibri"/>
              </a:rPr>
              <a:t>d’informations</a:t>
            </a:r>
            <a:r>
              <a:rPr lang="fr-CA" spc="-55" noProof="0" dirty="0">
                <a:solidFill>
                  <a:srgbClr val="231F20"/>
                </a:solidFill>
                <a:latin typeface="Calibri"/>
                <a:cs typeface="Calibri"/>
              </a:rPr>
              <a:t> </a:t>
            </a:r>
            <a:r>
              <a:rPr lang="fr-CA" noProof="0" dirty="0">
                <a:solidFill>
                  <a:srgbClr val="231F20"/>
                </a:solidFill>
                <a:latin typeface="Calibri"/>
                <a:cs typeface="Calibri"/>
              </a:rPr>
              <a:t>»,</a:t>
            </a:r>
            <a:r>
              <a:rPr lang="fr-CA" spc="-15" noProof="0" dirty="0">
                <a:solidFill>
                  <a:srgbClr val="231F20"/>
                </a:solidFill>
                <a:latin typeface="Calibri"/>
                <a:cs typeface="Calibri"/>
              </a:rPr>
              <a:t> </a:t>
            </a:r>
            <a:r>
              <a:rPr lang="fr-CA" noProof="0" dirty="0">
                <a:solidFill>
                  <a:srgbClr val="231F20"/>
                </a:solidFill>
                <a:latin typeface="Calibri"/>
                <a:cs typeface="Calibri"/>
              </a:rPr>
              <a:t>«</a:t>
            </a:r>
            <a:r>
              <a:rPr lang="fr-CA" spc="-50" noProof="0" dirty="0">
                <a:solidFill>
                  <a:srgbClr val="231F20"/>
                </a:solidFill>
                <a:latin typeface="Calibri"/>
                <a:cs typeface="Calibri"/>
              </a:rPr>
              <a:t> </a:t>
            </a:r>
            <a:r>
              <a:rPr lang="fr-CA" noProof="0" dirty="0">
                <a:solidFill>
                  <a:srgbClr val="231F20"/>
                </a:solidFill>
                <a:latin typeface="Calibri"/>
                <a:cs typeface="Calibri"/>
              </a:rPr>
              <a:t>Besoin</a:t>
            </a:r>
            <a:r>
              <a:rPr lang="fr-CA" spc="-25" noProof="0" dirty="0">
                <a:solidFill>
                  <a:srgbClr val="231F20"/>
                </a:solidFill>
                <a:latin typeface="Calibri"/>
                <a:cs typeface="Calibri"/>
              </a:rPr>
              <a:t> de </a:t>
            </a:r>
            <a:r>
              <a:rPr lang="fr-CA" spc="-10" noProof="0" dirty="0">
                <a:solidFill>
                  <a:srgbClr val="231F20"/>
                </a:solidFill>
                <a:latin typeface="Calibri"/>
                <a:cs typeface="Calibri"/>
              </a:rPr>
              <a:t>clarifications</a:t>
            </a:r>
            <a:r>
              <a:rPr lang="fr-CA" spc="-5" noProof="0" dirty="0">
                <a:solidFill>
                  <a:srgbClr val="231F20"/>
                </a:solidFill>
                <a:latin typeface="Calibri"/>
                <a:cs typeface="Calibri"/>
              </a:rPr>
              <a:t> </a:t>
            </a:r>
            <a:r>
              <a:rPr lang="fr-CA" spc="-25" noProof="0" dirty="0">
                <a:solidFill>
                  <a:srgbClr val="231F20"/>
                </a:solidFill>
                <a:latin typeface="Calibri"/>
                <a:cs typeface="Calibri"/>
              </a:rPr>
              <a:t>».</a:t>
            </a:r>
            <a:endParaRPr lang="fr-CA" noProof="0" dirty="0">
              <a:latin typeface="Calibri"/>
              <a:cs typeface="Calibri"/>
            </a:endParaRPr>
          </a:p>
          <a:p>
            <a:pPr marL="482600" marR="97155" indent="-301625">
              <a:spcBef>
                <a:spcPts val="900"/>
              </a:spcBef>
              <a:buClr>
                <a:srgbClr val="5FA056"/>
              </a:buClr>
              <a:buAutoNum type="arabicParenR"/>
              <a:tabLst>
                <a:tab pos="482600" algn="l"/>
              </a:tabLst>
            </a:pPr>
            <a:r>
              <a:rPr lang="fr-CA" b="1" spc="-10" noProof="0" dirty="0">
                <a:solidFill>
                  <a:srgbClr val="231F20"/>
                </a:solidFill>
                <a:latin typeface="Calibri"/>
                <a:cs typeface="Calibri"/>
              </a:rPr>
              <a:t>Formule</a:t>
            </a:r>
            <a:r>
              <a:rPr lang="fr-CA" b="1" spc="-30" noProof="0" dirty="0">
                <a:solidFill>
                  <a:srgbClr val="231F20"/>
                </a:solidFill>
                <a:latin typeface="Calibri"/>
                <a:cs typeface="Calibri"/>
              </a:rPr>
              <a:t> </a:t>
            </a:r>
            <a:r>
              <a:rPr lang="fr-CA" b="1" spc="-10" noProof="0" dirty="0">
                <a:solidFill>
                  <a:srgbClr val="231F20"/>
                </a:solidFill>
                <a:latin typeface="Calibri"/>
                <a:cs typeface="Calibri"/>
              </a:rPr>
              <a:t>d’appel</a:t>
            </a:r>
            <a:r>
              <a:rPr lang="fr-CA" b="1" spc="-20" noProof="0" dirty="0">
                <a:solidFill>
                  <a:srgbClr val="231F20"/>
                </a:solidFill>
                <a:latin typeface="Calibri"/>
                <a:cs typeface="Calibri"/>
              </a:rPr>
              <a:t> </a:t>
            </a:r>
            <a:r>
              <a:rPr lang="fr-CA" b="1" noProof="0" dirty="0">
                <a:solidFill>
                  <a:srgbClr val="231F20"/>
                </a:solidFill>
                <a:latin typeface="Calibri"/>
                <a:cs typeface="Calibri"/>
              </a:rPr>
              <a:t>:</a:t>
            </a:r>
            <a:r>
              <a:rPr lang="fr-CA" b="1" spc="-20" noProof="0" dirty="0">
                <a:solidFill>
                  <a:srgbClr val="231F20"/>
                </a:solidFill>
                <a:latin typeface="Calibri"/>
                <a:cs typeface="Calibri"/>
              </a:rPr>
              <a:t> </a:t>
            </a:r>
            <a:r>
              <a:rPr lang="fr-CA" noProof="0" dirty="0">
                <a:solidFill>
                  <a:srgbClr val="231F20"/>
                </a:solidFill>
                <a:latin typeface="Calibri"/>
                <a:cs typeface="Calibri"/>
              </a:rPr>
              <a:t>doit</a:t>
            </a:r>
            <a:r>
              <a:rPr lang="fr-CA" spc="-20" noProof="0" dirty="0">
                <a:solidFill>
                  <a:srgbClr val="231F20"/>
                </a:solidFill>
                <a:latin typeface="Calibri"/>
                <a:cs typeface="Calibri"/>
              </a:rPr>
              <a:t> </a:t>
            </a:r>
            <a:r>
              <a:rPr lang="fr-CA" noProof="0" dirty="0">
                <a:solidFill>
                  <a:srgbClr val="231F20"/>
                </a:solidFill>
                <a:latin typeface="Calibri"/>
                <a:cs typeface="Calibri"/>
              </a:rPr>
              <a:t>être</a:t>
            </a:r>
            <a:r>
              <a:rPr lang="fr-CA" spc="-20" noProof="0" dirty="0">
                <a:solidFill>
                  <a:srgbClr val="231F20"/>
                </a:solidFill>
                <a:latin typeface="Calibri"/>
                <a:cs typeface="Calibri"/>
              </a:rPr>
              <a:t> </a:t>
            </a:r>
            <a:r>
              <a:rPr lang="fr-CA" noProof="0" dirty="0">
                <a:solidFill>
                  <a:srgbClr val="231F20"/>
                </a:solidFill>
                <a:latin typeface="Calibri"/>
                <a:cs typeface="Calibri"/>
              </a:rPr>
              <a:t>assez</a:t>
            </a:r>
            <a:r>
              <a:rPr lang="fr-CA" spc="-25" noProof="0" dirty="0">
                <a:solidFill>
                  <a:srgbClr val="231F20"/>
                </a:solidFill>
                <a:latin typeface="Calibri"/>
                <a:cs typeface="Calibri"/>
              </a:rPr>
              <a:t> </a:t>
            </a:r>
            <a:r>
              <a:rPr lang="fr-CA" noProof="0" dirty="0">
                <a:solidFill>
                  <a:srgbClr val="231F20"/>
                </a:solidFill>
                <a:latin typeface="Calibri"/>
                <a:cs typeface="Calibri"/>
              </a:rPr>
              <a:t>familière</a:t>
            </a:r>
            <a:r>
              <a:rPr lang="fr-CA" spc="-20" noProof="0" dirty="0">
                <a:solidFill>
                  <a:srgbClr val="231F20"/>
                </a:solidFill>
                <a:latin typeface="Calibri"/>
                <a:cs typeface="Calibri"/>
              </a:rPr>
              <a:t> </a:t>
            </a:r>
            <a:r>
              <a:rPr lang="fr-CA" noProof="0" dirty="0">
                <a:solidFill>
                  <a:srgbClr val="231F20"/>
                </a:solidFill>
                <a:latin typeface="Calibri"/>
                <a:cs typeface="Calibri"/>
              </a:rPr>
              <a:t>puisque</a:t>
            </a:r>
            <a:r>
              <a:rPr lang="fr-CA" spc="-20" noProof="0" dirty="0">
                <a:solidFill>
                  <a:srgbClr val="231F20"/>
                </a:solidFill>
                <a:latin typeface="Calibri"/>
                <a:cs typeface="Calibri"/>
              </a:rPr>
              <a:t> </a:t>
            </a:r>
            <a:r>
              <a:rPr lang="fr-CA" noProof="0" dirty="0">
                <a:solidFill>
                  <a:srgbClr val="231F20"/>
                </a:solidFill>
                <a:latin typeface="Calibri"/>
                <a:cs typeface="Calibri"/>
              </a:rPr>
              <a:t>vous</a:t>
            </a:r>
            <a:r>
              <a:rPr lang="fr-CA" spc="-25" noProof="0" dirty="0">
                <a:solidFill>
                  <a:srgbClr val="231F20"/>
                </a:solidFill>
                <a:latin typeface="Calibri"/>
                <a:cs typeface="Calibri"/>
              </a:rPr>
              <a:t> </a:t>
            </a:r>
            <a:r>
              <a:rPr lang="fr-CA" spc="-10" noProof="0" dirty="0">
                <a:solidFill>
                  <a:srgbClr val="231F20"/>
                </a:solidFill>
                <a:latin typeface="Calibri"/>
                <a:cs typeface="Calibri"/>
              </a:rPr>
              <a:t>connaissez</a:t>
            </a:r>
            <a:r>
              <a:rPr lang="fr-CA" spc="-25" noProof="0" dirty="0">
                <a:solidFill>
                  <a:srgbClr val="231F20"/>
                </a:solidFill>
                <a:latin typeface="Calibri"/>
                <a:cs typeface="Calibri"/>
              </a:rPr>
              <a:t> </a:t>
            </a:r>
            <a:r>
              <a:rPr lang="fr-CA" noProof="0" dirty="0">
                <a:solidFill>
                  <a:srgbClr val="231F20"/>
                </a:solidFill>
                <a:latin typeface="Calibri"/>
                <a:cs typeface="Calibri"/>
              </a:rPr>
              <a:t>déjà</a:t>
            </a:r>
            <a:r>
              <a:rPr lang="fr-CA" spc="-25" noProof="0" dirty="0">
                <a:solidFill>
                  <a:srgbClr val="231F20"/>
                </a:solidFill>
                <a:latin typeface="Calibri"/>
                <a:cs typeface="Calibri"/>
              </a:rPr>
              <a:t> </a:t>
            </a:r>
            <a:r>
              <a:rPr lang="fr-CA" noProof="0" dirty="0">
                <a:solidFill>
                  <a:srgbClr val="231F20"/>
                </a:solidFill>
                <a:latin typeface="Calibri"/>
                <a:cs typeface="Calibri"/>
              </a:rPr>
              <a:t>votre</a:t>
            </a:r>
            <a:r>
              <a:rPr lang="fr-CA" spc="-20" noProof="0" dirty="0">
                <a:solidFill>
                  <a:srgbClr val="231F20"/>
                </a:solidFill>
                <a:latin typeface="Calibri"/>
                <a:cs typeface="Calibri"/>
              </a:rPr>
              <a:t> </a:t>
            </a:r>
            <a:r>
              <a:rPr lang="fr-CA" noProof="0" dirty="0">
                <a:solidFill>
                  <a:srgbClr val="231F20"/>
                </a:solidFill>
                <a:latin typeface="Calibri"/>
                <a:cs typeface="Calibri"/>
              </a:rPr>
              <a:t>collègue.</a:t>
            </a:r>
            <a:r>
              <a:rPr lang="fr-CA" spc="-25" noProof="0" dirty="0">
                <a:solidFill>
                  <a:srgbClr val="231F20"/>
                </a:solidFill>
                <a:latin typeface="Calibri"/>
                <a:cs typeface="Calibri"/>
              </a:rPr>
              <a:t> </a:t>
            </a:r>
          </a:p>
          <a:p>
            <a:pPr marL="482600" marR="97155" indent="-301625">
              <a:spcBef>
                <a:spcPts val="900"/>
              </a:spcBef>
              <a:buClr>
                <a:srgbClr val="5FA056"/>
              </a:buClr>
              <a:buAutoNum type="arabicParenR"/>
              <a:tabLst>
                <a:tab pos="482600" algn="l"/>
              </a:tabLst>
            </a:pPr>
            <a:r>
              <a:rPr lang="fr-CA" b="1" noProof="0" dirty="0">
                <a:solidFill>
                  <a:srgbClr val="231F20"/>
                </a:solidFill>
                <a:latin typeface="Calibri"/>
                <a:cs typeface="Calibri"/>
              </a:rPr>
              <a:t>Corps</a:t>
            </a:r>
            <a:r>
              <a:rPr lang="fr-CA" b="1" spc="-30" noProof="0" dirty="0">
                <a:solidFill>
                  <a:srgbClr val="231F20"/>
                </a:solidFill>
                <a:latin typeface="Calibri"/>
                <a:cs typeface="Calibri"/>
              </a:rPr>
              <a:t> </a:t>
            </a:r>
            <a:r>
              <a:rPr lang="fr-CA" b="1" noProof="0" dirty="0">
                <a:solidFill>
                  <a:srgbClr val="231F20"/>
                </a:solidFill>
                <a:latin typeface="Calibri"/>
                <a:cs typeface="Calibri"/>
              </a:rPr>
              <a:t>du</a:t>
            </a:r>
            <a:r>
              <a:rPr lang="fr-CA" b="1" spc="-35" noProof="0" dirty="0">
                <a:solidFill>
                  <a:srgbClr val="231F20"/>
                </a:solidFill>
                <a:latin typeface="Calibri"/>
                <a:cs typeface="Calibri"/>
              </a:rPr>
              <a:t> </a:t>
            </a:r>
            <a:r>
              <a:rPr lang="fr-CA" b="1" noProof="0" dirty="0">
                <a:solidFill>
                  <a:srgbClr val="231F20"/>
                </a:solidFill>
                <a:latin typeface="Calibri"/>
                <a:cs typeface="Calibri"/>
              </a:rPr>
              <a:t>courriel</a:t>
            </a:r>
            <a:r>
              <a:rPr lang="fr-CA" b="1" spc="-30" noProof="0" dirty="0">
                <a:solidFill>
                  <a:srgbClr val="231F20"/>
                </a:solidFill>
                <a:latin typeface="Calibri"/>
                <a:cs typeface="Calibri"/>
              </a:rPr>
              <a:t> </a:t>
            </a:r>
            <a:r>
              <a:rPr lang="fr-CA" b="1" spc="-50" noProof="0" dirty="0">
                <a:solidFill>
                  <a:srgbClr val="231F20"/>
                </a:solidFill>
                <a:latin typeface="Calibri"/>
                <a:cs typeface="Calibri"/>
              </a:rPr>
              <a:t>:</a:t>
            </a:r>
            <a:endParaRPr lang="fr-CA" noProof="0" dirty="0">
              <a:latin typeface="Calibri"/>
              <a:cs typeface="Calibri"/>
            </a:endParaRPr>
          </a:p>
          <a:p>
            <a:pPr marL="982663" lvl="1" indent="-350838">
              <a:buFont typeface="+mj-lt"/>
              <a:buAutoNum type="alphaLcParenR"/>
              <a:tabLst>
                <a:tab pos="982663" algn="l"/>
              </a:tabLst>
            </a:pPr>
            <a:r>
              <a:rPr lang="fr-CA" spc="-10" noProof="0" dirty="0">
                <a:solidFill>
                  <a:srgbClr val="231F20"/>
                </a:solidFill>
                <a:latin typeface="Calibri"/>
                <a:cs typeface="Calibri"/>
              </a:rPr>
              <a:t>EXPLICATION</a:t>
            </a:r>
            <a:r>
              <a:rPr lang="fr-CA" spc="-15" noProof="0" dirty="0">
                <a:solidFill>
                  <a:srgbClr val="231F20"/>
                </a:solidFill>
                <a:latin typeface="Calibri"/>
                <a:cs typeface="Calibri"/>
              </a:rPr>
              <a:t> </a:t>
            </a:r>
            <a:r>
              <a:rPr lang="fr-CA" noProof="0" dirty="0">
                <a:solidFill>
                  <a:srgbClr val="231F20"/>
                </a:solidFill>
                <a:latin typeface="Calibri"/>
                <a:cs typeface="Calibri"/>
              </a:rPr>
              <a:t>DE</a:t>
            </a:r>
            <a:r>
              <a:rPr lang="fr-CA" spc="-20" noProof="0" dirty="0">
                <a:solidFill>
                  <a:srgbClr val="231F20"/>
                </a:solidFill>
                <a:latin typeface="Calibri"/>
                <a:cs typeface="Calibri"/>
              </a:rPr>
              <a:t> </a:t>
            </a:r>
            <a:r>
              <a:rPr lang="fr-CA" noProof="0" dirty="0">
                <a:solidFill>
                  <a:srgbClr val="231F20"/>
                </a:solidFill>
                <a:latin typeface="Calibri"/>
                <a:cs typeface="Calibri"/>
              </a:rPr>
              <a:t>LA</a:t>
            </a:r>
            <a:r>
              <a:rPr lang="fr-CA" spc="-15" noProof="0" dirty="0">
                <a:solidFill>
                  <a:srgbClr val="231F20"/>
                </a:solidFill>
                <a:latin typeface="Calibri"/>
                <a:cs typeface="Calibri"/>
              </a:rPr>
              <a:t> </a:t>
            </a:r>
            <a:r>
              <a:rPr lang="fr-CA" spc="-20" noProof="0" dirty="0">
                <a:solidFill>
                  <a:srgbClr val="231F20"/>
                </a:solidFill>
                <a:latin typeface="Calibri"/>
                <a:cs typeface="Calibri"/>
              </a:rPr>
              <a:t>SITUATION</a:t>
            </a:r>
            <a:r>
              <a:rPr lang="fr-CA" spc="-10" noProof="0" dirty="0">
                <a:solidFill>
                  <a:srgbClr val="231F20"/>
                </a:solidFill>
                <a:latin typeface="Calibri"/>
                <a:cs typeface="Calibri"/>
              </a:rPr>
              <a:t> </a:t>
            </a:r>
            <a:r>
              <a:rPr lang="fr-CA" noProof="0" dirty="0">
                <a:solidFill>
                  <a:srgbClr val="231F20"/>
                </a:solidFill>
                <a:latin typeface="Calibri"/>
                <a:cs typeface="Calibri"/>
              </a:rPr>
              <a:t>:</a:t>
            </a:r>
            <a:r>
              <a:rPr lang="fr-CA" spc="-15" noProof="0" dirty="0">
                <a:solidFill>
                  <a:srgbClr val="231F20"/>
                </a:solidFill>
                <a:latin typeface="Calibri"/>
                <a:cs typeface="Calibri"/>
              </a:rPr>
              <a:t> </a:t>
            </a:r>
            <a:r>
              <a:rPr lang="fr-CA" spc="-10" noProof="0" dirty="0">
                <a:solidFill>
                  <a:srgbClr val="231F20"/>
                </a:solidFill>
                <a:latin typeface="Calibri"/>
                <a:cs typeface="Calibri"/>
              </a:rPr>
              <a:t>reformulation</a:t>
            </a:r>
            <a:r>
              <a:rPr lang="fr-CA" spc="-20" noProof="0" dirty="0">
                <a:solidFill>
                  <a:srgbClr val="231F20"/>
                </a:solidFill>
                <a:latin typeface="Calibri"/>
                <a:cs typeface="Calibri"/>
              </a:rPr>
              <a:t> </a:t>
            </a:r>
            <a:r>
              <a:rPr lang="fr-CA" noProof="0" dirty="0">
                <a:solidFill>
                  <a:srgbClr val="231F20"/>
                </a:solidFill>
                <a:latin typeface="Calibri"/>
                <a:cs typeface="Calibri"/>
              </a:rPr>
              <a:t>de</a:t>
            </a:r>
            <a:r>
              <a:rPr lang="fr-CA" spc="-15" noProof="0" dirty="0">
                <a:solidFill>
                  <a:srgbClr val="231F20"/>
                </a:solidFill>
                <a:latin typeface="Calibri"/>
                <a:cs typeface="Calibri"/>
              </a:rPr>
              <a:t> </a:t>
            </a:r>
            <a:r>
              <a:rPr lang="fr-CA" noProof="0" dirty="0">
                <a:solidFill>
                  <a:srgbClr val="231F20"/>
                </a:solidFill>
                <a:latin typeface="Calibri"/>
                <a:cs typeface="Calibri"/>
              </a:rPr>
              <a:t>la</a:t>
            </a:r>
            <a:r>
              <a:rPr lang="fr-CA" spc="-15" noProof="0" dirty="0">
                <a:solidFill>
                  <a:srgbClr val="231F20"/>
                </a:solidFill>
                <a:latin typeface="Calibri"/>
                <a:cs typeface="Calibri"/>
              </a:rPr>
              <a:t> </a:t>
            </a:r>
            <a:r>
              <a:rPr lang="fr-CA" noProof="0" dirty="0">
                <a:solidFill>
                  <a:srgbClr val="231F20"/>
                </a:solidFill>
                <a:latin typeface="Calibri"/>
                <a:cs typeface="Calibri"/>
              </a:rPr>
              <a:t>mise</a:t>
            </a:r>
            <a:r>
              <a:rPr lang="fr-CA" spc="-15" noProof="0" dirty="0">
                <a:solidFill>
                  <a:srgbClr val="231F20"/>
                </a:solidFill>
                <a:latin typeface="Calibri"/>
                <a:cs typeface="Calibri"/>
              </a:rPr>
              <a:t> </a:t>
            </a:r>
            <a:r>
              <a:rPr lang="fr-CA" noProof="0" dirty="0">
                <a:solidFill>
                  <a:srgbClr val="231F20"/>
                </a:solidFill>
                <a:latin typeface="Calibri"/>
                <a:cs typeface="Calibri"/>
              </a:rPr>
              <a:t>en</a:t>
            </a:r>
            <a:r>
              <a:rPr lang="fr-CA" spc="-20" noProof="0" dirty="0">
                <a:solidFill>
                  <a:srgbClr val="231F20"/>
                </a:solidFill>
                <a:latin typeface="Calibri"/>
                <a:cs typeface="Calibri"/>
              </a:rPr>
              <a:t> </a:t>
            </a:r>
            <a:r>
              <a:rPr lang="fr-CA" noProof="0" dirty="0">
                <a:solidFill>
                  <a:srgbClr val="231F20"/>
                </a:solidFill>
                <a:latin typeface="Calibri"/>
                <a:cs typeface="Calibri"/>
              </a:rPr>
              <a:t>situation</a:t>
            </a:r>
            <a:r>
              <a:rPr lang="fr-CA" spc="-15" noProof="0" dirty="0">
                <a:solidFill>
                  <a:srgbClr val="231F20"/>
                </a:solidFill>
                <a:latin typeface="Calibri"/>
                <a:cs typeface="Calibri"/>
              </a:rPr>
              <a:t> </a:t>
            </a:r>
            <a:r>
              <a:rPr lang="fr-CA" noProof="0" dirty="0">
                <a:solidFill>
                  <a:srgbClr val="231F20"/>
                </a:solidFill>
                <a:latin typeface="Calibri"/>
                <a:cs typeface="Calibri"/>
              </a:rPr>
              <a:t>dans</a:t>
            </a:r>
            <a:r>
              <a:rPr lang="fr-CA" spc="-20" noProof="0" dirty="0">
                <a:solidFill>
                  <a:srgbClr val="231F20"/>
                </a:solidFill>
                <a:latin typeface="Calibri"/>
                <a:cs typeface="Calibri"/>
              </a:rPr>
              <a:t> </a:t>
            </a:r>
            <a:r>
              <a:rPr lang="fr-CA" noProof="0" dirty="0">
                <a:solidFill>
                  <a:srgbClr val="231F20"/>
                </a:solidFill>
                <a:latin typeface="Calibri"/>
                <a:cs typeface="Calibri"/>
              </a:rPr>
              <a:t>vos</a:t>
            </a:r>
            <a:r>
              <a:rPr lang="fr-CA" spc="-20" noProof="0" dirty="0">
                <a:solidFill>
                  <a:srgbClr val="231F20"/>
                </a:solidFill>
                <a:latin typeface="Calibri"/>
                <a:cs typeface="Calibri"/>
              </a:rPr>
              <a:t> mots</a:t>
            </a:r>
            <a:endParaRPr lang="fr-CA" noProof="0" dirty="0">
              <a:latin typeface="Calibri"/>
              <a:cs typeface="Calibri"/>
            </a:endParaRPr>
          </a:p>
          <a:p>
            <a:pPr marL="982663" lvl="1" indent="-350838">
              <a:buFont typeface="+mj-lt"/>
              <a:buAutoNum type="alphaLcParenR"/>
              <a:tabLst>
                <a:tab pos="982663" algn="l"/>
              </a:tabLst>
            </a:pPr>
            <a:r>
              <a:rPr lang="fr-CA" noProof="0" dirty="0">
                <a:solidFill>
                  <a:srgbClr val="231F20"/>
                </a:solidFill>
                <a:latin typeface="Calibri"/>
                <a:cs typeface="Calibri"/>
              </a:rPr>
              <a:t>BUT</a:t>
            </a:r>
            <a:r>
              <a:rPr lang="fr-CA" spc="-25" noProof="0" dirty="0">
                <a:solidFill>
                  <a:srgbClr val="231F20"/>
                </a:solidFill>
                <a:latin typeface="Calibri"/>
                <a:cs typeface="Calibri"/>
              </a:rPr>
              <a:t> </a:t>
            </a:r>
            <a:r>
              <a:rPr lang="fr-CA" noProof="0" dirty="0">
                <a:solidFill>
                  <a:srgbClr val="231F20"/>
                </a:solidFill>
                <a:latin typeface="Calibri"/>
                <a:cs typeface="Calibri"/>
              </a:rPr>
              <a:t>DU</a:t>
            </a:r>
            <a:r>
              <a:rPr lang="fr-CA" spc="-15" noProof="0" dirty="0">
                <a:solidFill>
                  <a:srgbClr val="231F20"/>
                </a:solidFill>
                <a:latin typeface="Calibri"/>
                <a:cs typeface="Calibri"/>
              </a:rPr>
              <a:t> </a:t>
            </a:r>
            <a:r>
              <a:rPr lang="fr-CA" spc="-10" noProof="0" dirty="0">
                <a:solidFill>
                  <a:srgbClr val="231F20"/>
                </a:solidFill>
                <a:latin typeface="Calibri"/>
                <a:cs typeface="Calibri"/>
              </a:rPr>
              <a:t>COURRIEL</a:t>
            </a:r>
            <a:r>
              <a:rPr lang="fr-CA" spc="-20" noProof="0" dirty="0">
                <a:solidFill>
                  <a:srgbClr val="231F20"/>
                </a:solidFill>
                <a:latin typeface="Calibri"/>
                <a:cs typeface="Calibri"/>
              </a:rPr>
              <a:t> </a:t>
            </a:r>
            <a:r>
              <a:rPr lang="fr-CA" noProof="0" dirty="0">
                <a:solidFill>
                  <a:srgbClr val="231F20"/>
                </a:solidFill>
                <a:latin typeface="Calibri"/>
                <a:cs typeface="Calibri"/>
              </a:rPr>
              <a:t>:</a:t>
            </a:r>
            <a:r>
              <a:rPr lang="fr-CA" spc="-15" noProof="0" dirty="0">
                <a:solidFill>
                  <a:srgbClr val="231F20"/>
                </a:solidFill>
                <a:latin typeface="Calibri"/>
                <a:cs typeface="Calibri"/>
              </a:rPr>
              <a:t> </a:t>
            </a:r>
            <a:r>
              <a:rPr lang="fr-CA" noProof="0" dirty="0">
                <a:solidFill>
                  <a:srgbClr val="231F20"/>
                </a:solidFill>
                <a:latin typeface="Calibri"/>
                <a:cs typeface="Calibri"/>
              </a:rPr>
              <a:t>besoin</a:t>
            </a:r>
            <a:r>
              <a:rPr lang="fr-CA" spc="-20" noProof="0" dirty="0">
                <a:solidFill>
                  <a:srgbClr val="231F20"/>
                </a:solidFill>
                <a:latin typeface="Calibri"/>
                <a:cs typeface="Calibri"/>
              </a:rPr>
              <a:t> </a:t>
            </a:r>
            <a:r>
              <a:rPr lang="fr-CA" noProof="0" dirty="0">
                <a:solidFill>
                  <a:srgbClr val="231F20"/>
                </a:solidFill>
                <a:latin typeface="Calibri"/>
                <a:cs typeface="Calibri"/>
              </a:rPr>
              <a:t>de</a:t>
            </a:r>
            <a:r>
              <a:rPr lang="fr-CA" spc="-20" noProof="0" dirty="0">
                <a:solidFill>
                  <a:srgbClr val="231F20"/>
                </a:solidFill>
                <a:latin typeface="Calibri"/>
                <a:cs typeface="Calibri"/>
              </a:rPr>
              <a:t> </a:t>
            </a:r>
            <a:r>
              <a:rPr lang="fr-CA" spc="-10" noProof="0" dirty="0">
                <a:solidFill>
                  <a:srgbClr val="231F20"/>
                </a:solidFill>
                <a:latin typeface="Calibri"/>
                <a:cs typeface="Calibri"/>
              </a:rPr>
              <a:t>clarifications</a:t>
            </a:r>
            <a:r>
              <a:rPr lang="fr-CA" spc="-20" noProof="0" dirty="0">
                <a:solidFill>
                  <a:srgbClr val="231F20"/>
                </a:solidFill>
                <a:latin typeface="Calibri"/>
                <a:cs typeface="Calibri"/>
              </a:rPr>
              <a:t> </a:t>
            </a:r>
            <a:r>
              <a:rPr lang="fr-CA" noProof="0" dirty="0">
                <a:solidFill>
                  <a:srgbClr val="231F20"/>
                </a:solidFill>
                <a:latin typeface="Calibri"/>
                <a:cs typeface="Calibri"/>
              </a:rPr>
              <a:t>sur</a:t>
            </a:r>
            <a:r>
              <a:rPr lang="fr-CA" spc="-15" noProof="0" dirty="0">
                <a:solidFill>
                  <a:srgbClr val="231F20"/>
                </a:solidFill>
                <a:latin typeface="Calibri"/>
                <a:cs typeface="Calibri"/>
              </a:rPr>
              <a:t> </a:t>
            </a:r>
            <a:r>
              <a:rPr lang="fr-CA" noProof="0" dirty="0">
                <a:solidFill>
                  <a:srgbClr val="231F20"/>
                </a:solidFill>
                <a:latin typeface="Calibri"/>
                <a:cs typeface="Calibri"/>
              </a:rPr>
              <a:t>vos</a:t>
            </a:r>
            <a:r>
              <a:rPr lang="fr-CA" spc="-20" noProof="0" dirty="0">
                <a:solidFill>
                  <a:srgbClr val="231F20"/>
                </a:solidFill>
                <a:latin typeface="Calibri"/>
                <a:cs typeface="Calibri"/>
              </a:rPr>
              <a:t> </a:t>
            </a:r>
            <a:r>
              <a:rPr lang="fr-CA" noProof="0" dirty="0">
                <a:solidFill>
                  <a:srgbClr val="231F20"/>
                </a:solidFill>
                <a:latin typeface="Calibri"/>
                <a:cs typeface="Calibri"/>
              </a:rPr>
              <a:t>principales</a:t>
            </a:r>
            <a:r>
              <a:rPr lang="fr-CA" spc="-20" noProof="0" dirty="0">
                <a:solidFill>
                  <a:srgbClr val="231F20"/>
                </a:solidFill>
                <a:latin typeface="Calibri"/>
                <a:cs typeface="Calibri"/>
              </a:rPr>
              <a:t> </a:t>
            </a:r>
            <a:r>
              <a:rPr lang="fr-CA" spc="-10" noProof="0" dirty="0">
                <a:solidFill>
                  <a:srgbClr val="231F20"/>
                </a:solidFill>
                <a:latin typeface="Calibri"/>
                <a:cs typeface="Calibri"/>
              </a:rPr>
              <a:t>responsabilités</a:t>
            </a:r>
            <a:endParaRPr lang="fr-CA" noProof="0" dirty="0">
              <a:latin typeface="Calibri"/>
              <a:cs typeface="Calibri"/>
            </a:endParaRPr>
          </a:p>
          <a:p>
            <a:pPr marL="982663" lvl="1" indent="-350838">
              <a:buFont typeface="+mj-lt"/>
              <a:buAutoNum type="alphaLcParenR"/>
              <a:tabLst>
                <a:tab pos="982663" algn="l"/>
              </a:tabLst>
            </a:pPr>
            <a:r>
              <a:rPr lang="fr-CA" spc="-10" noProof="0" dirty="0">
                <a:solidFill>
                  <a:srgbClr val="231F20"/>
                </a:solidFill>
                <a:latin typeface="Calibri"/>
                <a:cs typeface="Calibri"/>
              </a:rPr>
              <a:t>DEMANDE</a:t>
            </a:r>
            <a:r>
              <a:rPr lang="fr-CA" spc="-35" noProof="0" dirty="0">
                <a:solidFill>
                  <a:srgbClr val="231F20"/>
                </a:solidFill>
                <a:latin typeface="Calibri"/>
                <a:cs typeface="Calibri"/>
              </a:rPr>
              <a:t> </a:t>
            </a:r>
            <a:r>
              <a:rPr lang="fr-CA" noProof="0" dirty="0">
                <a:solidFill>
                  <a:srgbClr val="231F20"/>
                </a:solidFill>
                <a:latin typeface="Calibri"/>
                <a:cs typeface="Calibri"/>
              </a:rPr>
              <a:t>D’UNE</a:t>
            </a:r>
            <a:r>
              <a:rPr lang="fr-CA" spc="-30" noProof="0" dirty="0">
                <a:solidFill>
                  <a:srgbClr val="231F20"/>
                </a:solidFill>
                <a:latin typeface="Calibri"/>
                <a:cs typeface="Calibri"/>
              </a:rPr>
              <a:t> </a:t>
            </a:r>
            <a:r>
              <a:rPr lang="fr-CA" spc="-10" noProof="0" dirty="0">
                <a:solidFill>
                  <a:srgbClr val="231F20"/>
                </a:solidFill>
                <a:latin typeface="Calibri"/>
                <a:cs typeface="Calibri"/>
              </a:rPr>
              <a:t>RENCONTRE</a:t>
            </a:r>
            <a:endParaRPr lang="fr-CA" noProof="0" dirty="0">
              <a:latin typeface="Calibri"/>
              <a:cs typeface="Calibri"/>
            </a:endParaRPr>
          </a:p>
          <a:p>
            <a:pPr marL="482600" indent="-301625">
              <a:spcBef>
                <a:spcPts val="860"/>
              </a:spcBef>
              <a:buClr>
                <a:srgbClr val="5FA056"/>
              </a:buClr>
              <a:buAutoNum type="arabicParenR"/>
              <a:tabLst>
                <a:tab pos="483234" algn="l"/>
              </a:tabLst>
            </a:pPr>
            <a:r>
              <a:rPr lang="fr-CA" b="1" spc="-10" noProof="0" dirty="0">
                <a:solidFill>
                  <a:srgbClr val="231F20"/>
                </a:solidFill>
                <a:latin typeface="Calibri"/>
                <a:cs typeface="Calibri"/>
              </a:rPr>
              <a:t>Formule</a:t>
            </a:r>
            <a:r>
              <a:rPr lang="fr-CA" b="1" spc="-5" noProof="0" dirty="0">
                <a:solidFill>
                  <a:srgbClr val="231F20"/>
                </a:solidFill>
                <a:latin typeface="Calibri"/>
                <a:cs typeface="Calibri"/>
              </a:rPr>
              <a:t> </a:t>
            </a:r>
            <a:r>
              <a:rPr lang="fr-CA" b="1" noProof="0" dirty="0">
                <a:solidFill>
                  <a:srgbClr val="231F20"/>
                </a:solidFill>
                <a:latin typeface="Calibri"/>
                <a:cs typeface="Calibri"/>
              </a:rPr>
              <a:t>de</a:t>
            </a:r>
            <a:r>
              <a:rPr lang="fr-CA" b="1" spc="-5" noProof="0" dirty="0">
                <a:solidFill>
                  <a:srgbClr val="231F20"/>
                </a:solidFill>
                <a:latin typeface="Calibri"/>
                <a:cs typeface="Calibri"/>
              </a:rPr>
              <a:t> </a:t>
            </a:r>
            <a:r>
              <a:rPr lang="fr-CA" b="1" spc="-10" noProof="0" dirty="0">
                <a:solidFill>
                  <a:srgbClr val="231F20"/>
                </a:solidFill>
                <a:latin typeface="Calibri"/>
                <a:cs typeface="Calibri"/>
              </a:rPr>
              <a:t>salutation</a:t>
            </a:r>
            <a:r>
              <a:rPr lang="fr-CA" b="1" spc="5" noProof="0" dirty="0">
                <a:solidFill>
                  <a:srgbClr val="231F20"/>
                </a:solidFill>
                <a:latin typeface="Calibri"/>
                <a:cs typeface="Calibri"/>
              </a:rPr>
              <a:t> </a:t>
            </a:r>
            <a:r>
              <a:rPr lang="fr-CA" b="1" spc="-10" noProof="0" dirty="0">
                <a:solidFill>
                  <a:srgbClr val="231F20"/>
                </a:solidFill>
                <a:latin typeface="Calibri"/>
                <a:cs typeface="Calibri"/>
              </a:rPr>
              <a:t>finale</a:t>
            </a:r>
            <a:endParaRPr lang="fr-CA" noProof="0" dirty="0">
              <a:latin typeface="Calibri"/>
              <a:cs typeface="Calibri"/>
            </a:endParaRPr>
          </a:p>
          <a:p>
            <a:pPr marL="482600" indent="-301625">
              <a:spcBef>
                <a:spcPts val="860"/>
              </a:spcBef>
              <a:buClr>
                <a:srgbClr val="5FA056"/>
              </a:buClr>
              <a:buAutoNum type="arabicParenR"/>
              <a:tabLst>
                <a:tab pos="483234" algn="l"/>
              </a:tabLst>
            </a:pPr>
            <a:r>
              <a:rPr lang="fr-CA" b="1" spc="-10" noProof="0" dirty="0">
                <a:solidFill>
                  <a:srgbClr val="231F20"/>
                </a:solidFill>
                <a:latin typeface="Calibri"/>
                <a:cs typeface="Calibri"/>
              </a:rPr>
              <a:t>Signature</a:t>
            </a:r>
            <a:r>
              <a:rPr lang="fr-CA" b="1" spc="-15" noProof="0" dirty="0">
                <a:solidFill>
                  <a:srgbClr val="231F20"/>
                </a:solidFill>
                <a:latin typeface="Calibri"/>
                <a:cs typeface="Calibri"/>
              </a:rPr>
              <a:t> </a:t>
            </a:r>
            <a:r>
              <a:rPr lang="fr-CA" b="1" noProof="0" dirty="0">
                <a:solidFill>
                  <a:srgbClr val="231F20"/>
                </a:solidFill>
                <a:latin typeface="Calibri"/>
                <a:cs typeface="Calibri"/>
              </a:rPr>
              <a:t>:</a:t>
            </a:r>
            <a:r>
              <a:rPr lang="fr-CA" b="1" spc="-10" noProof="0" dirty="0">
                <a:solidFill>
                  <a:srgbClr val="231F20"/>
                </a:solidFill>
                <a:latin typeface="Calibri"/>
                <a:cs typeface="Calibri"/>
              </a:rPr>
              <a:t> </a:t>
            </a:r>
            <a:r>
              <a:rPr lang="fr-CA" noProof="0" dirty="0">
                <a:solidFill>
                  <a:srgbClr val="231F20"/>
                </a:solidFill>
                <a:latin typeface="Calibri"/>
                <a:cs typeface="Calibri"/>
              </a:rPr>
              <a:t>votre</a:t>
            </a:r>
            <a:r>
              <a:rPr lang="fr-CA" spc="-10" noProof="0" dirty="0">
                <a:solidFill>
                  <a:srgbClr val="231F20"/>
                </a:solidFill>
                <a:latin typeface="Calibri"/>
                <a:cs typeface="Calibri"/>
              </a:rPr>
              <a:t> prénom</a:t>
            </a:r>
            <a:endParaRPr lang="fr-CA" noProof="0" dirty="0">
              <a:latin typeface="Calibri"/>
              <a:cs typeface="Calibri"/>
            </a:endParaRPr>
          </a:p>
          <a:p>
            <a:pPr>
              <a:lnSpc>
                <a:spcPct val="100000"/>
              </a:lnSpc>
              <a:spcBef>
                <a:spcPts val="275"/>
              </a:spcBef>
            </a:pPr>
            <a:endParaRPr lang="fr-CA" noProof="0" dirty="0">
              <a:latin typeface="Calibri"/>
              <a:cs typeface="Calibri"/>
            </a:endParaRPr>
          </a:p>
          <a:p>
            <a:pPr marL="254000" marR="1165225">
              <a:lnSpc>
                <a:spcPct val="100000"/>
              </a:lnSpc>
            </a:pPr>
            <a:r>
              <a:rPr lang="fr-CA" sz="1100" spc="-40" noProof="0" dirty="0">
                <a:solidFill>
                  <a:srgbClr val="939598"/>
                </a:solidFill>
                <a:latin typeface="Calibri"/>
                <a:cs typeface="Calibri"/>
              </a:rPr>
              <a:t>Adapté</a:t>
            </a:r>
            <a:r>
              <a:rPr lang="fr-CA" sz="1100" spc="-20" noProof="0" dirty="0">
                <a:solidFill>
                  <a:srgbClr val="939598"/>
                </a:solidFill>
                <a:latin typeface="Calibri"/>
                <a:cs typeface="Calibri"/>
              </a:rPr>
              <a:t> </a:t>
            </a:r>
            <a:r>
              <a:rPr lang="fr-CA" sz="1100" spc="-25" noProof="0" dirty="0">
                <a:solidFill>
                  <a:srgbClr val="939598"/>
                </a:solidFill>
                <a:latin typeface="Calibri"/>
                <a:cs typeface="Calibri"/>
              </a:rPr>
              <a:t>de</a:t>
            </a:r>
            <a:r>
              <a:rPr lang="fr-CA" sz="1100" spc="-20" noProof="0" dirty="0">
                <a:solidFill>
                  <a:srgbClr val="939598"/>
                </a:solidFill>
                <a:latin typeface="Calibri"/>
                <a:cs typeface="Calibri"/>
              </a:rPr>
              <a:t> </a:t>
            </a:r>
            <a:r>
              <a:rPr lang="fr-CA" sz="1100" noProof="0" dirty="0">
                <a:solidFill>
                  <a:srgbClr val="939598"/>
                </a:solidFill>
                <a:latin typeface="Calibri"/>
                <a:cs typeface="Calibri"/>
              </a:rPr>
              <a:t>:</a:t>
            </a:r>
            <a:r>
              <a:rPr lang="fr-CA" sz="1100" spc="-15" noProof="0" dirty="0">
                <a:solidFill>
                  <a:srgbClr val="939598"/>
                </a:solidFill>
                <a:latin typeface="Calibri"/>
                <a:cs typeface="Calibri"/>
              </a:rPr>
              <a:t> </a:t>
            </a:r>
            <a:r>
              <a:rPr lang="fr-CA" sz="1100" spc="-30" noProof="0" dirty="0">
                <a:solidFill>
                  <a:srgbClr val="939598"/>
                </a:solidFill>
                <a:latin typeface="Calibri"/>
                <a:cs typeface="Calibri"/>
              </a:rPr>
              <a:t>Office</a:t>
            </a:r>
            <a:r>
              <a:rPr lang="fr-CA" sz="1100" spc="-20" noProof="0" dirty="0">
                <a:solidFill>
                  <a:srgbClr val="939598"/>
                </a:solidFill>
                <a:latin typeface="Calibri"/>
                <a:cs typeface="Calibri"/>
              </a:rPr>
              <a:t> </a:t>
            </a:r>
            <a:r>
              <a:rPr lang="fr-CA" sz="1100" spc="-40" noProof="0" dirty="0">
                <a:solidFill>
                  <a:srgbClr val="939598"/>
                </a:solidFill>
                <a:latin typeface="Calibri"/>
                <a:cs typeface="Calibri"/>
              </a:rPr>
              <a:t>québécois</a:t>
            </a:r>
            <a:r>
              <a:rPr lang="fr-CA" sz="1100" spc="-20" noProof="0" dirty="0">
                <a:solidFill>
                  <a:srgbClr val="939598"/>
                </a:solidFill>
                <a:latin typeface="Calibri"/>
                <a:cs typeface="Calibri"/>
              </a:rPr>
              <a:t> </a:t>
            </a:r>
            <a:r>
              <a:rPr lang="fr-CA" sz="1100" spc="-25" noProof="0" dirty="0">
                <a:solidFill>
                  <a:srgbClr val="939598"/>
                </a:solidFill>
                <a:latin typeface="Calibri"/>
                <a:cs typeface="Calibri"/>
              </a:rPr>
              <a:t>de</a:t>
            </a:r>
            <a:r>
              <a:rPr lang="fr-CA" sz="1100" spc="-15" noProof="0" dirty="0">
                <a:solidFill>
                  <a:srgbClr val="939598"/>
                </a:solidFill>
                <a:latin typeface="Calibri"/>
                <a:cs typeface="Calibri"/>
              </a:rPr>
              <a:t> la</a:t>
            </a:r>
            <a:r>
              <a:rPr lang="fr-CA" sz="1100" spc="-20" noProof="0" dirty="0">
                <a:solidFill>
                  <a:srgbClr val="939598"/>
                </a:solidFill>
                <a:latin typeface="Calibri"/>
                <a:cs typeface="Calibri"/>
              </a:rPr>
              <a:t> </a:t>
            </a:r>
            <a:r>
              <a:rPr lang="fr-CA" sz="1100" spc="-35" noProof="0" dirty="0">
                <a:solidFill>
                  <a:srgbClr val="939598"/>
                </a:solidFill>
                <a:latin typeface="Calibri"/>
                <a:cs typeface="Calibri"/>
              </a:rPr>
              <a:t>langue</a:t>
            </a:r>
            <a:r>
              <a:rPr lang="fr-CA" sz="1100" spc="-20" noProof="0" dirty="0">
                <a:solidFill>
                  <a:srgbClr val="939598"/>
                </a:solidFill>
                <a:latin typeface="Calibri"/>
                <a:cs typeface="Calibri"/>
              </a:rPr>
              <a:t> </a:t>
            </a:r>
            <a:r>
              <a:rPr lang="fr-CA" sz="1100" spc="-35" noProof="0" dirty="0">
                <a:solidFill>
                  <a:srgbClr val="939598"/>
                </a:solidFill>
                <a:latin typeface="Calibri"/>
                <a:cs typeface="Calibri"/>
              </a:rPr>
              <a:t>française.</a:t>
            </a:r>
            <a:r>
              <a:rPr lang="fr-CA" sz="1100" spc="-15" noProof="0" dirty="0">
                <a:solidFill>
                  <a:srgbClr val="939598"/>
                </a:solidFill>
                <a:latin typeface="Calibri"/>
                <a:cs typeface="Calibri"/>
              </a:rPr>
              <a:t> </a:t>
            </a:r>
            <a:r>
              <a:rPr lang="fr-CA" sz="1100" spc="-30" noProof="0" dirty="0">
                <a:solidFill>
                  <a:srgbClr val="939598"/>
                </a:solidFill>
                <a:latin typeface="Calibri"/>
                <a:cs typeface="Calibri"/>
              </a:rPr>
              <a:t>(juin</a:t>
            </a:r>
            <a:r>
              <a:rPr lang="fr-CA" sz="1100" spc="-20" noProof="0" dirty="0">
                <a:solidFill>
                  <a:srgbClr val="939598"/>
                </a:solidFill>
                <a:latin typeface="Calibri"/>
                <a:cs typeface="Calibri"/>
              </a:rPr>
              <a:t> </a:t>
            </a:r>
            <a:r>
              <a:rPr lang="fr-CA" sz="1100" spc="-30" noProof="0" dirty="0">
                <a:solidFill>
                  <a:srgbClr val="939598"/>
                </a:solidFill>
                <a:latin typeface="Calibri"/>
                <a:cs typeface="Calibri"/>
              </a:rPr>
              <a:t>2020).</a:t>
            </a:r>
            <a:r>
              <a:rPr lang="fr-CA" sz="1100" spc="-20" noProof="0" dirty="0">
                <a:solidFill>
                  <a:srgbClr val="939598"/>
                </a:solidFill>
                <a:latin typeface="Calibri"/>
                <a:cs typeface="Calibri"/>
              </a:rPr>
              <a:t> </a:t>
            </a:r>
            <a:r>
              <a:rPr lang="fr-CA" sz="1100" i="1" spc="-35" noProof="0" dirty="0">
                <a:solidFill>
                  <a:srgbClr val="939598"/>
                </a:solidFill>
                <a:latin typeface="Calibri"/>
                <a:cs typeface="Calibri"/>
              </a:rPr>
              <a:t>Généralités</a:t>
            </a:r>
            <a:r>
              <a:rPr lang="fr-CA" sz="1100" i="1" spc="-15" noProof="0" dirty="0">
                <a:solidFill>
                  <a:srgbClr val="939598"/>
                </a:solidFill>
                <a:latin typeface="Calibri"/>
                <a:cs typeface="Calibri"/>
              </a:rPr>
              <a:t> </a:t>
            </a:r>
            <a:r>
              <a:rPr lang="fr-CA" sz="1100" i="1" spc="-30" noProof="0" dirty="0">
                <a:solidFill>
                  <a:srgbClr val="939598"/>
                </a:solidFill>
                <a:latin typeface="Calibri"/>
                <a:cs typeface="Calibri"/>
              </a:rPr>
              <a:t>sur</a:t>
            </a:r>
            <a:r>
              <a:rPr lang="fr-CA" sz="1100" i="1" spc="-20" noProof="0" dirty="0">
                <a:solidFill>
                  <a:srgbClr val="939598"/>
                </a:solidFill>
                <a:latin typeface="Calibri"/>
                <a:cs typeface="Calibri"/>
              </a:rPr>
              <a:t> </a:t>
            </a:r>
            <a:r>
              <a:rPr lang="fr-CA" sz="1100" i="1" spc="-25" noProof="0" dirty="0">
                <a:solidFill>
                  <a:srgbClr val="939598"/>
                </a:solidFill>
                <a:latin typeface="Calibri"/>
                <a:cs typeface="Calibri"/>
              </a:rPr>
              <a:t>la</a:t>
            </a:r>
            <a:r>
              <a:rPr lang="fr-CA" sz="1100" i="1" spc="-20" noProof="0" dirty="0">
                <a:solidFill>
                  <a:srgbClr val="939598"/>
                </a:solidFill>
                <a:latin typeface="Calibri"/>
                <a:cs typeface="Calibri"/>
              </a:rPr>
              <a:t> </a:t>
            </a:r>
            <a:r>
              <a:rPr lang="fr-CA" sz="1100" i="1" spc="-35" noProof="0" dirty="0">
                <a:solidFill>
                  <a:srgbClr val="939598"/>
                </a:solidFill>
                <a:latin typeface="Calibri"/>
                <a:cs typeface="Calibri"/>
              </a:rPr>
              <a:t>rédaction</a:t>
            </a:r>
            <a:r>
              <a:rPr lang="fr-CA" sz="1100" i="1" spc="-15" noProof="0" dirty="0">
                <a:solidFill>
                  <a:srgbClr val="939598"/>
                </a:solidFill>
                <a:latin typeface="Calibri"/>
                <a:cs typeface="Calibri"/>
              </a:rPr>
              <a:t> </a:t>
            </a:r>
            <a:r>
              <a:rPr lang="fr-CA" sz="1100" i="1" spc="-45" noProof="0" dirty="0">
                <a:solidFill>
                  <a:srgbClr val="939598"/>
                </a:solidFill>
                <a:latin typeface="Calibri"/>
                <a:cs typeface="Calibri"/>
              </a:rPr>
              <a:t>d’un</a:t>
            </a:r>
            <a:r>
              <a:rPr lang="fr-CA" sz="1100" i="1" spc="-20" noProof="0" dirty="0">
                <a:solidFill>
                  <a:srgbClr val="939598"/>
                </a:solidFill>
                <a:latin typeface="Calibri"/>
                <a:cs typeface="Calibri"/>
              </a:rPr>
              <a:t> </a:t>
            </a:r>
            <a:r>
              <a:rPr lang="fr-CA" sz="1100" i="1" spc="-35" noProof="0" dirty="0">
                <a:solidFill>
                  <a:srgbClr val="939598"/>
                </a:solidFill>
                <a:latin typeface="Calibri"/>
                <a:cs typeface="Calibri"/>
              </a:rPr>
              <a:t>courriel</a:t>
            </a:r>
            <a:r>
              <a:rPr lang="fr-CA" sz="1100" spc="-35" noProof="0" dirty="0">
                <a:solidFill>
                  <a:srgbClr val="939598"/>
                </a:solidFill>
                <a:latin typeface="Calibri"/>
                <a:cs typeface="Calibri"/>
              </a:rPr>
              <a:t>.</a:t>
            </a:r>
            <a:r>
              <a:rPr lang="fr-CA" sz="1100" spc="-20" noProof="0" dirty="0">
                <a:solidFill>
                  <a:srgbClr val="939598"/>
                </a:solidFill>
                <a:latin typeface="Calibri"/>
                <a:cs typeface="Calibri"/>
              </a:rPr>
              <a:t> </a:t>
            </a:r>
            <a:r>
              <a:rPr lang="fr-CA" sz="1100" spc="-35" noProof="0" dirty="0">
                <a:solidFill>
                  <a:srgbClr val="939598"/>
                </a:solidFill>
                <a:latin typeface="Calibri"/>
                <a:cs typeface="Calibri"/>
              </a:rPr>
              <a:t>Banque</a:t>
            </a:r>
            <a:r>
              <a:rPr lang="fr-CA" sz="1100" spc="-15" noProof="0" dirty="0">
                <a:solidFill>
                  <a:srgbClr val="939598"/>
                </a:solidFill>
                <a:latin typeface="Calibri"/>
                <a:cs typeface="Calibri"/>
              </a:rPr>
              <a:t> </a:t>
            </a:r>
            <a:r>
              <a:rPr lang="fr-CA" sz="1100" spc="-25" noProof="0" dirty="0">
                <a:solidFill>
                  <a:srgbClr val="939598"/>
                </a:solidFill>
                <a:latin typeface="Calibri"/>
                <a:cs typeface="Calibri"/>
              </a:rPr>
              <a:t>de</a:t>
            </a:r>
            <a:r>
              <a:rPr lang="fr-CA" sz="1100" spc="-20" noProof="0" dirty="0">
                <a:solidFill>
                  <a:srgbClr val="939598"/>
                </a:solidFill>
                <a:latin typeface="Calibri"/>
                <a:cs typeface="Calibri"/>
              </a:rPr>
              <a:t> </a:t>
            </a:r>
            <a:r>
              <a:rPr lang="fr-CA" sz="1100" spc="-35" noProof="0" dirty="0">
                <a:solidFill>
                  <a:srgbClr val="939598"/>
                </a:solidFill>
                <a:latin typeface="Calibri"/>
                <a:cs typeface="Calibri"/>
              </a:rPr>
              <a:t>dépannage</a:t>
            </a:r>
            <a:r>
              <a:rPr lang="fr-CA" sz="1100" spc="-20" noProof="0" dirty="0">
                <a:solidFill>
                  <a:srgbClr val="939598"/>
                </a:solidFill>
                <a:latin typeface="Calibri"/>
                <a:cs typeface="Calibri"/>
              </a:rPr>
              <a:t> </a:t>
            </a:r>
            <a:r>
              <a:rPr lang="fr-CA" sz="1100" spc="-10" noProof="0" dirty="0">
                <a:solidFill>
                  <a:srgbClr val="939598"/>
                </a:solidFill>
                <a:latin typeface="Calibri"/>
                <a:cs typeface="Calibri"/>
              </a:rPr>
              <a:t>linguistique.</a:t>
            </a:r>
            <a:r>
              <a:rPr lang="fr-CA" sz="1100" spc="500" noProof="0" dirty="0">
                <a:solidFill>
                  <a:srgbClr val="939598"/>
                </a:solidFill>
                <a:latin typeface="Calibri"/>
                <a:cs typeface="Calibri"/>
              </a:rPr>
              <a:t> </a:t>
            </a:r>
            <a:r>
              <a:rPr lang="fr-CA" sz="1100" u="sng" spc="-25" noProof="0" dirty="0">
                <a:solidFill>
                  <a:srgbClr val="869BC6"/>
                </a:solidFill>
                <a:uFill>
                  <a:solidFill>
                    <a:srgbClr val="869BC6"/>
                  </a:solidFill>
                </a:uFill>
                <a:latin typeface="Calibri"/>
                <a:cs typeface="Calibri"/>
                <a:hlinkClick r:id="rId3"/>
              </a:rPr>
              <a:t>http://bdl.oqlf.gouv.qc.ca/bdl/gabarit_bdl.asp?id=2347</a:t>
            </a:r>
            <a:endParaRPr lang="fr-CA" sz="1100" noProof="0" dirty="0">
              <a:latin typeface="Calibri"/>
              <a:cs typeface="Calibri"/>
            </a:endParaRPr>
          </a:p>
        </p:txBody>
      </p:sp>
      <p:sp>
        <p:nvSpPr>
          <p:cNvPr id="40" name="object 40"/>
          <p:cNvSpPr/>
          <p:nvPr/>
        </p:nvSpPr>
        <p:spPr>
          <a:xfrm>
            <a:off x="1391269" y="2743200"/>
            <a:ext cx="11256205" cy="4495800"/>
          </a:xfrm>
          <a:custGeom>
            <a:avLst/>
            <a:gdLst/>
            <a:ahLst/>
            <a:cxnLst/>
            <a:rect l="l" t="t" r="r" b="b"/>
            <a:pathLst>
              <a:path w="7660640" h="3436620">
                <a:moveTo>
                  <a:pt x="0" y="3436620"/>
                </a:moveTo>
                <a:lnTo>
                  <a:pt x="7660119" y="3436620"/>
                </a:lnTo>
                <a:lnTo>
                  <a:pt x="7660119" y="0"/>
                </a:lnTo>
                <a:lnTo>
                  <a:pt x="0" y="0"/>
                </a:lnTo>
                <a:lnTo>
                  <a:pt x="0" y="3436620"/>
                </a:lnTo>
                <a:close/>
              </a:path>
            </a:pathLst>
          </a:custGeom>
          <a:ln w="12699">
            <a:solidFill>
              <a:srgbClr val="5FA056"/>
            </a:solidFill>
          </a:ln>
        </p:spPr>
        <p:txBody>
          <a:bodyPr wrap="square" lIns="0" tIns="0" rIns="0" bIns="0" rtlCol="0"/>
          <a:lstStyle/>
          <a:p>
            <a:endParaRPr lang="fr-CA" sz="2800" noProof="0" dirty="0"/>
          </a:p>
        </p:txBody>
      </p:sp>
      <p:grpSp>
        <p:nvGrpSpPr>
          <p:cNvPr id="41" name="Groupe 40">
            <a:extLst>
              <a:ext uri="{FF2B5EF4-FFF2-40B4-BE49-F238E27FC236}">
                <a16:creationId xmlns:a16="http://schemas.microsoft.com/office/drawing/2014/main" id="{3305AC62-088B-0A86-FF61-78A2119DF5F3}"/>
              </a:ext>
            </a:extLst>
          </p:cNvPr>
          <p:cNvGrpSpPr/>
          <p:nvPr>
            <p:custDataLst>
              <p:tags r:id="rId1"/>
            </p:custDataLst>
          </p:nvPr>
        </p:nvGrpSpPr>
        <p:grpSpPr>
          <a:xfrm>
            <a:off x="400206" y="1677081"/>
            <a:ext cx="932263" cy="894181"/>
            <a:chOff x="2123108" y="4734710"/>
            <a:chExt cx="1345987" cy="1296168"/>
          </a:xfrm>
        </p:grpSpPr>
        <p:sp>
          <p:nvSpPr>
            <p:cNvPr id="42" name="object 86">
              <a:extLst>
                <a:ext uri="{FF2B5EF4-FFF2-40B4-BE49-F238E27FC236}">
                  <a16:creationId xmlns:a16="http://schemas.microsoft.com/office/drawing/2014/main" id="{43D49D4F-C5A4-7FAB-960E-3740A7F3BFE1}"/>
                </a:ext>
              </a:extLst>
            </p:cNvPr>
            <p:cNvSpPr/>
            <p:nvPr/>
          </p:nvSpPr>
          <p:spPr>
            <a:xfrm>
              <a:off x="2123108" y="4734710"/>
              <a:ext cx="1345987" cy="1296168"/>
            </a:xfrm>
            <a:custGeom>
              <a:avLst/>
              <a:gdLst/>
              <a:ahLst/>
              <a:cxnLst/>
              <a:rect l="l" t="t" r="r" b="b"/>
              <a:pathLst>
                <a:path w="1576070" h="1576070">
                  <a:moveTo>
                    <a:pt x="787755" y="0"/>
                  </a:moveTo>
                  <a:lnTo>
                    <a:pt x="739769" y="1437"/>
                  </a:lnTo>
                  <a:lnTo>
                    <a:pt x="692542" y="5696"/>
                  </a:lnTo>
                  <a:lnTo>
                    <a:pt x="646159" y="12693"/>
                  </a:lnTo>
                  <a:lnTo>
                    <a:pt x="600700" y="22345"/>
                  </a:lnTo>
                  <a:lnTo>
                    <a:pt x="556249" y="34571"/>
                  </a:lnTo>
                  <a:lnTo>
                    <a:pt x="512887" y="49288"/>
                  </a:lnTo>
                  <a:lnTo>
                    <a:pt x="470698" y="66414"/>
                  </a:lnTo>
                  <a:lnTo>
                    <a:pt x="429764" y="85866"/>
                  </a:lnTo>
                  <a:lnTo>
                    <a:pt x="390166" y="107561"/>
                  </a:lnTo>
                  <a:lnTo>
                    <a:pt x="351988" y="131418"/>
                  </a:lnTo>
                  <a:lnTo>
                    <a:pt x="315312" y="157354"/>
                  </a:lnTo>
                  <a:lnTo>
                    <a:pt x="280220" y="185286"/>
                  </a:lnTo>
                  <a:lnTo>
                    <a:pt x="246795" y="215132"/>
                  </a:lnTo>
                  <a:lnTo>
                    <a:pt x="215119" y="246810"/>
                  </a:lnTo>
                  <a:lnTo>
                    <a:pt x="185274" y="280237"/>
                  </a:lnTo>
                  <a:lnTo>
                    <a:pt x="157344" y="315331"/>
                  </a:lnTo>
                  <a:lnTo>
                    <a:pt x="131410" y="352009"/>
                  </a:lnTo>
                  <a:lnTo>
                    <a:pt x="107554" y="390189"/>
                  </a:lnTo>
                  <a:lnTo>
                    <a:pt x="85860" y="429788"/>
                  </a:lnTo>
                  <a:lnTo>
                    <a:pt x="66410" y="470724"/>
                  </a:lnTo>
                  <a:lnTo>
                    <a:pt x="49285" y="512916"/>
                  </a:lnTo>
                  <a:lnTo>
                    <a:pt x="34569" y="556279"/>
                  </a:lnTo>
                  <a:lnTo>
                    <a:pt x="22344" y="600732"/>
                  </a:lnTo>
                  <a:lnTo>
                    <a:pt x="12692" y="646192"/>
                  </a:lnTo>
                  <a:lnTo>
                    <a:pt x="5695" y="692578"/>
                  </a:lnTo>
                  <a:lnTo>
                    <a:pt x="1437" y="739805"/>
                  </a:lnTo>
                  <a:lnTo>
                    <a:pt x="0" y="787793"/>
                  </a:lnTo>
                  <a:lnTo>
                    <a:pt x="1437" y="835784"/>
                  </a:lnTo>
                  <a:lnTo>
                    <a:pt x="5695" y="883014"/>
                  </a:lnTo>
                  <a:lnTo>
                    <a:pt x="12692" y="929402"/>
                  </a:lnTo>
                  <a:lnTo>
                    <a:pt x="22344" y="974864"/>
                  </a:lnTo>
                  <a:lnTo>
                    <a:pt x="34569" y="1019319"/>
                  </a:lnTo>
                  <a:lnTo>
                    <a:pt x="49285" y="1062684"/>
                  </a:lnTo>
                  <a:lnTo>
                    <a:pt x="66410" y="1104877"/>
                  </a:lnTo>
                  <a:lnTo>
                    <a:pt x="85860" y="1145815"/>
                  </a:lnTo>
                  <a:lnTo>
                    <a:pt x="107554" y="1185416"/>
                  </a:lnTo>
                  <a:lnTo>
                    <a:pt x="131410" y="1223597"/>
                  </a:lnTo>
                  <a:lnTo>
                    <a:pt x="157344" y="1260276"/>
                  </a:lnTo>
                  <a:lnTo>
                    <a:pt x="185274" y="1295370"/>
                  </a:lnTo>
                  <a:lnTo>
                    <a:pt x="215119" y="1328798"/>
                  </a:lnTo>
                  <a:lnTo>
                    <a:pt x="246795" y="1360477"/>
                  </a:lnTo>
                  <a:lnTo>
                    <a:pt x="280220" y="1390323"/>
                  </a:lnTo>
                  <a:lnTo>
                    <a:pt x="315312" y="1418256"/>
                  </a:lnTo>
                  <a:lnTo>
                    <a:pt x="351988" y="1444192"/>
                  </a:lnTo>
                  <a:lnTo>
                    <a:pt x="390166" y="1468049"/>
                  </a:lnTo>
                  <a:lnTo>
                    <a:pt x="429764" y="1489745"/>
                  </a:lnTo>
                  <a:lnTo>
                    <a:pt x="470698" y="1509197"/>
                  </a:lnTo>
                  <a:lnTo>
                    <a:pt x="512887" y="1526323"/>
                  </a:lnTo>
                  <a:lnTo>
                    <a:pt x="556249" y="1541040"/>
                  </a:lnTo>
                  <a:lnTo>
                    <a:pt x="600700" y="1553266"/>
                  </a:lnTo>
                  <a:lnTo>
                    <a:pt x="646159" y="1562919"/>
                  </a:lnTo>
                  <a:lnTo>
                    <a:pt x="692542" y="1569916"/>
                  </a:lnTo>
                  <a:lnTo>
                    <a:pt x="739769" y="1574174"/>
                  </a:lnTo>
                  <a:lnTo>
                    <a:pt x="787755" y="1575612"/>
                  </a:lnTo>
                  <a:lnTo>
                    <a:pt x="835749" y="1574174"/>
                  </a:lnTo>
                  <a:lnTo>
                    <a:pt x="882983" y="1569916"/>
                  </a:lnTo>
                  <a:lnTo>
                    <a:pt x="929372" y="1562919"/>
                  </a:lnTo>
                  <a:lnTo>
                    <a:pt x="974836" y="1553266"/>
                  </a:lnTo>
                  <a:lnTo>
                    <a:pt x="1019292" y="1541040"/>
                  </a:lnTo>
                  <a:lnTo>
                    <a:pt x="1062657" y="1526323"/>
                  </a:lnTo>
                  <a:lnTo>
                    <a:pt x="1104849" y="1509197"/>
                  </a:lnTo>
                  <a:lnTo>
                    <a:pt x="1145786" y="1489745"/>
                  </a:lnTo>
                  <a:lnTo>
                    <a:pt x="1185385" y="1468049"/>
                  </a:lnTo>
                  <a:lnTo>
                    <a:pt x="1223564" y="1444192"/>
                  </a:lnTo>
                  <a:lnTo>
                    <a:pt x="1260240" y="1418256"/>
                  </a:lnTo>
                  <a:lnTo>
                    <a:pt x="1295332" y="1390323"/>
                  </a:lnTo>
                  <a:lnTo>
                    <a:pt x="1328757" y="1360477"/>
                  </a:lnTo>
                  <a:lnTo>
                    <a:pt x="1360432" y="1328798"/>
                  </a:lnTo>
                  <a:lnTo>
                    <a:pt x="1390276" y="1295370"/>
                  </a:lnTo>
                  <a:lnTo>
                    <a:pt x="1418205" y="1260276"/>
                  </a:lnTo>
                  <a:lnTo>
                    <a:pt x="1444138" y="1223597"/>
                  </a:lnTo>
                  <a:lnTo>
                    <a:pt x="1467992" y="1185416"/>
                  </a:lnTo>
                  <a:lnTo>
                    <a:pt x="1489684" y="1145815"/>
                  </a:lnTo>
                  <a:lnTo>
                    <a:pt x="1509133" y="1104877"/>
                  </a:lnTo>
                  <a:lnTo>
                    <a:pt x="1526256" y="1062684"/>
                  </a:lnTo>
                  <a:lnTo>
                    <a:pt x="1540971" y="1019319"/>
                  </a:lnTo>
                  <a:lnTo>
                    <a:pt x="1553195" y="974864"/>
                  </a:lnTo>
                  <a:lnTo>
                    <a:pt x="1562845" y="929402"/>
                  </a:lnTo>
                  <a:lnTo>
                    <a:pt x="1569841" y="883014"/>
                  </a:lnTo>
                  <a:lnTo>
                    <a:pt x="1574099" y="835784"/>
                  </a:lnTo>
                  <a:lnTo>
                    <a:pt x="1575536" y="787793"/>
                  </a:lnTo>
                  <a:lnTo>
                    <a:pt x="1574099" y="739805"/>
                  </a:lnTo>
                  <a:lnTo>
                    <a:pt x="1569841" y="692578"/>
                  </a:lnTo>
                  <a:lnTo>
                    <a:pt x="1562845" y="646192"/>
                  </a:lnTo>
                  <a:lnTo>
                    <a:pt x="1553195" y="600732"/>
                  </a:lnTo>
                  <a:lnTo>
                    <a:pt x="1540971" y="556279"/>
                  </a:lnTo>
                  <a:lnTo>
                    <a:pt x="1526256" y="512916"/>
                  </a:lnTo>
                  <a:lnTo>
                    <a:pt x="1509133" y="470724"/>
                  </a:lnTo>
                  <a:lnTo>
                    <a:pt x="1489684" y="429788"/>
                  </a:lnTo>
                  <a:lnTo>
                    <a:pt x="1467992" y="390189"/>
                  </a:lnTo>
                  <a:lnTo>
                    <a:pt x="1444138" y="352009"/>
                  </a:lnTo>
                  <a:lnTo>
                    <a:pt x="1418205" y="315331"/>
                  </a:lnTo>
                  <a:lnTo>
                    <a:pt x="1390276" y="280237"/>
                  </a:lnTo>
                  <a:lnTo>
                    <a:pt x="1360432" y="246810"/>
                  </a:lnTo>
                  <a:lnTo>
                    <a:pt x="1328757" y="215132"/>
                  </a:lnTo>
                  <a:lnTo>
                    <a:pt x="1295332" y="185286"/>
                  </a:lnTo>
                  <a:lnTo>
                    <a:pt x="1260240" y="157354"/>
                  </a:lnTo>
                  <a:lnTo>
                    <a:pt x="1223564" y="131418"/>
                  </a:lnTo>
                  <a:lnTo>
                    <a:pt x="1185385" y="107561"/>
                  </a:lnTo>
                  <a:lnTo>
                    <a:pt x="1145786" y="85866"/>
                  </a:lnTo>
                  <a:lnTo>
                    <a:pt x="1104849" y="66414"/>
                  </a:lnTo>
                  <a:lnTo>
                    <a:pt x="1062657" y="49288"/>
                  </a:lnTo>
                  <a:lnTo>
                    <a:pt x="1019292" y="34571"/>
                  </a:lnTo>
                  <a:lnTo>
                    <a:pt x="974836" y="22345"/>
                  </a:lnTo>
                  <a:lnTo>
                    <a:pt x="929372" y="12693"/>
                  </a:lnTo>
                  <a:lnTo>
                    <a:pt x="882983" y="5696"/>
                  </a:lnTo>
                  <a:lnTo>
                    <a:pt x="835749" y="1437"/>
                  </a:lnTo>
                  <a:lnTo>
                    <a:pt x="787755" y="0"/>
                  </a:lnTo>
                  <a:close/>
                </a:path>
              </a:pathLst>
            </a:custGeom>
            <a:solidFill>
              <a:srgbClr val="F8F8F8"/>
            </a:solidFill>
            <a:effectLst>
              <a:outerShdw blurRad="63500" sx="102000" sy="102000" algn="ctr" rotWithShape="0">
                <a:prstClr val="black">
                  <a:alpha val="40000"/>
                </a:prstClr>
              </a:outerShdw>
            </a:effectLst>
          </p:spPr>
          <p:txBody>
            <a:bodyPr wrap="square" lIns="0" tIns="0" rIns="0" bIns="0" rtlCol="0"/>
            <a:lstStyle/>
            <a:p>
              <a:endParaRPr lang="fr-CA" noProof="0" dirty="0"/>
            </a:p>
          </p:txBody>
        </p:sp>
        <p:pic>
          <p:nvPicPr>
            <p:cNvPr id="43" name="object 87">
              <a:extLst>
                <a:ext uri="{FF2B5EF4-FFF2-40B4-BE49-F238E27FC236}">
                  <a16:creationId xmlns:a16="http://schemas.microsoft.com/office/drawing/2014/main" id="{ADB1006C-DA86-971A-FA64-2C8301BB50DB}"/>
                </a:ext>
              </a:extLst>
            </p:cNvPr>
            <p:cNvPicPr/>
            <p:nvPr/>
          </p:nvPicPr>
          <p:blipFill>
            <a:blip r:embed="rId4" cstate="print"/>
            <a:stretch>
              <a:fillRect/>
            </a:stretch>
          </p:blipFill>
          <p:spPr>
            <a:xfrm>
              <a:off x="2717491" y="5052316"/>
              <a:ext cx="164401" cy="163664"/>
            </a:xfrm>
            <a:prstGeom prst="rect">
              <a:avLst/>
            </a:prstGeom>
          </p:spPr>
        </p:pic>
        <p:sp>
          <p:nvSpPr>
            <p:cNvPr id="44" name="object 89">
              <a:extLst>
                <a:ext uri="{FF2B5EF4-FFF2-40B4-BE49-F238E27FC236}">
                  <a16:creationId xmlns:a16="http://schemas.microsoft.com/office/drawing/2014/main" id="{8566EB8A-D6F1-1B45-B7E3-C3A430CD099C}"/>
                </a:ext>
              </a:extLst>
            </p:cNvPr>
            <p:cNvSpPr/>
            <p:nvPr/>
          </p:nvSpPr>
          <p:spPr>
            <a:xfrm>
              <a:off x="2688249" y="5275248"/>
              <a:ext cx="222885" cy="346710"/>
            </a:xfrm>
            <a:custGeom>
              <a:avLst/>
              <a:gdLst/>
              <a:ahLst/>
              <a:cxnLst/>
              <a:rect l="l" t="t" r="r" b="b"/>
              <a:pathLst>
                <a:path w="222885" h="346710">
                  <a:moveTo>
                    <a:pt x="163022" y="0"/>
                  </a:moveTo>
                  <a:lnTo>
                    <a:pt x="61168" y="1066"/>
                  </a:lnTo>
                  <a:lnTo>
                    <a:pt x="14363" y="9914"/>
                  </a:lnTo>
                  <a:lnTo>
                    <a:pt x="0" y="34927"/>
                  </a:lnTo>
                  <a:lnTo>
                    <a:pt x="640" y="52501"/>
                  </a:lnTo>
                  <a:lnTo>
                    <a:pt x="8847" y="96425"/>
                  </a:lnTo>
                  <a:lnTo>
                    <a:pt x="24691" y="191681"/>
                  </a:lnTo>
                  <a:lnTo>
                    <a:pt x="33736" y="239744"/>
                  </a:lnTo>
                  <a:lnTo>
                    <a:pt x="44471" y="285920"/>
                  </a:lnTo>
                  <a:lnTo>
                    <a:pt x="57600" y="328574"/>
                  </a:lnTo>
                  <a:lnTo>
                    <a:pt x="96300" y="346010"/>
                  </a:lnTo>
                  <a:lnTo>
                    <a:pt x="111913" y="346370"/>
                  </a:lnTo>
                  <a:lnTo>
                    <a:pt x="127528" y="346010"/>
                  </a:lnTo>
                  <a:lnTo>
                    <a:pt x="166210" y="328574"/>
                  </a:lnTo>
                  <a:lnTo>
                    <a:pt x="179094" y="286126"/>
                  </a:lnTo>
                  <a:lnTo>
                    <a:pt x="189405" y="240141"/>
                  </a:lnTo>
                  <a:lnTo>
                    <a:pt x="197974" y="192276"/>
                  </a:lnTo>
                  <a:lnTo>
                    <a:pt x="213201" y="97541"/>
                  </a:lnTo>
                  <a:lnTo>
                    <a:pt x="221518" y="53987"/>
                  </a:lnTo>
                  <a:lnTo>
                    <a:pt x="209020" y="10332"/>
                  </a:lnTo>
                  <a:lnTo>
                    <a:pt x="172092" y="601"/>
                  </a:lnTo>
                  <a:lnTo>
                    <a:pt x="163022" y="0"/>
                  </a:lnTo>
                  <a:close/>
                </a:path>
              </a:pathLst>
            </a:custGeom>
            <a:solidFill>
              <a:srgbClr val="5FA056"/>
            </a:solidFill>
          </p:spPr>
          <p:txBody>
            <a:bodyPr wrap="square" lIns="0" tIns="0" rIns="0" bIns="0" rtlCol="0"/>
            <a:lstStyle/>
            <a:p>
              <a:endParaRPr lang="fr-CA" noProof="0"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901F12-7D49-E406-DF7E-7F05CA869E9F}"/>
              </a:ext>
            </a:extLst>
          </p:cNvPr>
          <p:cNvPicPr>
            <a:picLocks noChangeAspect="1"/>
          </p:cNvPicPr>
          <p:nvPr/>
        </p:nvPicPr>
        <p:blipFill>
          <a:blip r:embed="rId2"/>
          <a:stretch>
            <a:fillRect/>
          </a:stretch>
        </p:blipFill>
        <p:spPr>
          <a:xfrm>
            <a:off x="9982200" y="3419524"/>
            <a:ext cx="2747074" cy="1976553"/>
          </a:xfrm>
          <a:prstGeom prst="rect">
            <a:avLst/>
          </a:prstGeom>
        </p:spPr>
      </p:pic>
      <p:sp>
        <p:nvSpPr>
          <p:cNvPr id="10" name="object 10"/>
          <p:cNvSpPr/>
          <p:nvPr/>
        </p:nvSpPr>
        <p:spPr>
          <a:xfrm>
            <a:off x="13846545" y="0"/>
            <a:ext cx="168910" cy="168910"/>
          </a:xfrm>
          <a:custGeom>
            <a:avLst/>
            <a:gdLst/>
            <a:ahLst/>
            <a:cxnLst/>
            <a:rect l="l" t="t" r="r" b="b"/>
            <a:pathLst>
              <a:path w="168909" h="168910">
                <a:moveTo>
                  <a:pt x="168291" y="0"/>
                </a:moveTo>
                <a:lnTo>
                  <a:pt x="0" y="168294"/>
                </a:lnTo>
                <a:lnTo>
                  <a:pt x="168291" y="0"/>
                </a:lnTo>
              </a:path>
            </a:pathLst>
          </a:custGeom>
          <a:ln w="9359">
            <a:solidFill>
              <a:srgbClr val="71BC68"/>
            </a:solidFill>
          </a:ln>
        </p:spPr>
        <p:txBody>
          <a:bodyPr wrap="square" lIns="0" tIns="0" rIns="0" bIns="0" rtlCol="0"/>
          <a:lstStyle/>
          <a:p>
            <a:endParaRPr lang="fr-CA" noProof="0" dirty="0"/>
          </a:p>
        </p:txBody>
      </p:sp>
      <p:sp>
        <p:nvSpPr>
          <p:cNvPr id="11" name="object 11"/>
          <p:cNvSpPr/>
          <p:nvPr/>
        </p:nvSpPr>
        <p:spPr>
          <a:xfrm>
            <a:off x="13974292" y="0"/>
            <a:ext cx="229870" cy="229870"/>
          </a:xfrm>
          <a:custGeom>
            <a:avLst/>
            <a:gdLst/>
            <a:ahLst/>
            <a:cxnLst/>
            <a:rect l="l" t="t" r="r" b="b"/>
            <a:pathLst>
              <a:path w="229869" h="229870">
                <a:moveTo>
                  <a:pt x="0" y="0"/>
                </a:moveTo>
                <a:lnTo>
                  <a:pt x="229572" y="229582"/>
                </a:lnTo>
                <a:lnTo>
                  <a:pt x="0" y="0"/>
                </a:lnTo>
              </a:path>
            </a:pathLst>
          </a:custGeom>
          <a:ln w="9359">
            <a:solidFill>
              <a:srgbClr val="71BC68"/>
            </a:solidFill>
          </a:ln>
        </p:spPr>
        <p:txBody>
          <a:bodyPr wrap="square" lIns="0" tIns="0" rIns="0" bIns="0" rtlCol="0"/>
          <a:lstStyle/>
          <a:p>
            <a:endParaRPr lang="fr-CA" noProof="0" dirty="0"/>
          </a:p>
        </p:txBody>
      </p:sp>
      <p:sp>
        <p:nvSpPr>
          <p:cNvPr id="12" name="object 12"/>
          <p:cNvSpPr/>
          <p:nvPr/>
        </p:nvSpPr>
        <p:spPr>
          <a:xfrm>
            <a:off x="13489179" y="0"/>
            <a:ext cx="0" cy="196215"/>
          </a:xfrm>
          <a:custGeom>
            <a:avLst/>
            <a:gdLst/>
            <a:ahLst/>
            <a:cxnLst/>
            <a:rect l="l" t="t" r="r" b="b"/>
            <a:pathLst>
              <a:path h="196215">
                <a:moveTo>
                  <a:pt x="0" y="0"/>
                </a:moveTo>
                <a:lnTo>
                  <a:pt x="0" y="196088"/>
                </a:lnTo>
                <a:lnTo>
                  <a:pt x="0" y="0"/>
                </a:lnTo>
              </a:path>
            </a:pathLst>
          </a:custGeom>
          <a:ln w="9359">
            <a:solidFill>
              <a:srgbClr val="71BC68"/>
            </a:solidFill>
          </a:ln>
        </p:spPr>
        <p:txBody>
          <a:bodyPr wrap="square" lIns="0" tIns="0" rIns="0" bIns="0" rtlCol="0"/>
          <a:lstStyle/>
          <a:p>
            <a:endParaRPr lang="fr-CA" noProof="0" dirty="0"/>
          </a:p>
        </p:txBody>
      </p:sp>
      <p:sp>
        <p:nvSpPr>
          <p:cNvPr id="13" name="object 13"/>
          <p:cNvSpPr/>
          <p:nvPr/>
        </p:nvSpPr>
        <p:spPr>
          <a:xfrm>
            <a:off x="13299336" y="0"/>
            <a:ext cx="226060" cy="226060"/>
          </a:xfrm>
          <a:custGeom>
            <a:avLst/>
            <a:gdLst/>
            <a:ahLst/>
            <a:cxnLst/>
            <a:rect l="l" t="t" r="r" b="b"/>
            <a:pathLst>
              <a:path w="226059" h="226060">
                <a:moveTo>
                  <a:pt x="0" y="0"/>
                </a:moveTo>
                <a:lnTo>
                  <a:pt x="225570" y="225583"/>
                </a:lnTo>
                <a:lnTo>
                  <a:pt x="0" y="0"/>
                </a:lnTo>
              </a:path>
            </a:pathLst>
          </a:custGeom>
          <a:ln w="9448">
            <a:solidFill>
              <a:srgbClr val="71BC68"/>
            </a:solidFill>
          </a:ln>
        </p:spPr>
        <p:txBody>
          <a:bodyPr wrap="square" lIns="0" tIns="0" rIns="0" bIns="0" rtlCol="0"/>
          <a:lstStyle/>
          <a:p>
            <a:endParaRPr lang="fr-CA" noProof="0" dirty="0"/>
          </a:p>
        </p:txBody>
      </p:sp>
      <p:sp>
        <p:nvSpPr>
          <p:cNvPr id="14" name="object 14"/>
          <p:cNvSpPr/>
          <p:nvPr/>
        </p:nvSpPr>
        <p:spPr>
          <a:xfrm>
            <a:off x="13151697" y="0"/>
            <a:ext cx="0" cy="229870"/>
          </a:xfrm>
          <a:custGeom>
            <a:avLst/>
            <a:gdLst/>
            <a:ahLst/>
            <a:cxnLst/>
            <a:rect l="l" t="t" r="r" b="b"/>
            <a:pathLst>
              <a:path h="229870">
                <a:moveTo>
                  <a:pt x="0" y="0"/>
                </a:moveTo>
                <a:lnTo>
                  <a:pt x="0" y="229248"/>
                </a:lnTo>
                <a:lnTo>
                  <a:pt x="0" y="0"/>
                </a:lnTo>
              </a:path>
            </a:pathLst>
          </a:custGeom>
          <a:ln w="9448">
            <a:solidFill>
              <a:srgbClr val="71BC68"/>
            </a:solidFill>
          </a:ln>
        </p:spPr>
        <p:txBody>
          <a:bodyPr wrap="square" lIns="0" tIns="0" rIns="0" bIns="0" rtlCol="0"/>
          <a:lstStyle/>
          <a:p>
            <a:endParaRPr lang="fr-CA" noProof="0" dirty="0"/>
          </a:p>
        </p:txBody>
      </p:sp>
      <p:sp>
        <p:nvSpPr>
          <p:cNvPr id="15" name="object 15"/>
          <p:cNvSpPr/>
          <p:nvPr/>
        </p:nvSpPr>
        <p:spPr>
          <a:xfrm>
            <a:off x="14499959" y="0"/>
            <a:ext cx="0" cy="650875"/>
          </a:xfrm>
          <a:custGeom>
            <a:avLst/>
            <a:gdLst/>
            <a:ahLst/>
            <a:cxnLst/>
            <a:rect l="l" t="t" r="r" b="b"/>
            <a:pathLst>
              <a:path h="650875">
                <a:moveTo>
                  <a:pt x="0" y="0"/>
                </a:moveTo>
                <a:lnTo>
                  <a:pt x="0" y="650265"/>
                </a:lnTo>
                <a:lnTo>
                  <a:pt x="0" y="0"/>
                </a:lnTo>
              </a:path>
            </a:pathLst>
          </a:custGeom>
          <a:ln w="9448">
            <a:solidFill>
              <a:srgbClr val="71BC68"/>
            </a:solidFill>
          </a:ln>
        </p:spPr>
        <p:txBody>
          <a:bodyPr wrap="square" lIns="0" tIns="0" rIns="0" bIns="0" rtlCol="0"/>
          <a:lstStyle/>
          <a:p>
            <a:endParaRPr lang="fr-CA" noProof="0" dirty="0"/>
          </a:p>
        </p:txBody>
      </p:sp>
      <p:sp>
        <p:nvSpPr>
          <p:cNvPr id="16" name="object 16"/>
          <p:cNvSpPr/>
          <p:nvPr/>
        </p:nvSpPr>
        <p:spPr>
          <a:xfrm>
            <a:off x="14311783" y="0"/>
            <a:ext cx="193040" cy="193040"/>
          </a:xfrm>
          <a:custGeom>
            <a:avLst/>
            <a:gdLst/>
            <a:ahLst/>
            <a:cxnLst/>
            <a:rect l="l" t="t" r="r" b="b"/>
            <a:pathLst>
              <a:path w="193040" h="193040">
                <a:moveTo>
                  <a:pt x="0" y="0"/>
                </a:moveTo>
                <a:lnTo>
                  <a:pt x="192688" y="192688"/>
                </a:lnTo>
                <a:lnTo>
                  <a:pt x="0" y="0"/>
                </a:lnTo>
              </a:path>
            </a:pathLst>
          </a:custGeom>
          <a:ln w="9448">
            <a:solidFill>
              <a:srgbClr val="71BC68"/>
            </a:solidFill>
          </a:ln>
        </p:spPr>
        <p:txBody>
          <a:bodyPr wrap="square" lIns="0" tIns="0" rIns="0" bIns="0" rtlCol="0"/>
          <a:lstStyle/>
          <a:p>
            <a:endParaRPr lang="fr-CA" noProof="0" dirty="0"/>
          </a:p>
        </p:txBody>
      </p:sp>
      <p:sp>
        <p:nvSpPr>
          <p:cNvPr id="17" name="object 17"/>
          <p:cNvSpPr/>
          <p:nvPr/>
        </p:nvSpPr>
        <p:spPr>
          <a:xfrm>
            <a:off x="13802171" y="0"/>
            <a:ext cx="212725" cy="212725"/>
          </a:xfrm>
          <a:custGeom>
            <a:avLst/>
            <a:gdLst/>
            <a:ahLst/>
            <a:cxnLst/>
            <a:rect l="l" t="t" r="r" b="b"/>
            <a:pathLst>
              <a:path w="212725" h="212725">
                <a:moveTo>
                  <a:pt x="212664" y="0"/>
                </a:moveTo>
                <a:lnTo>
                  <a:pt x="0" y="212664"/>
                </a:lnTo>
                <a:lnTo>
                  <a:pt x="212664" y="0"/>
                </a:lnTo>
              </a:path>
            </a:pathLst>
          </a:custGeom>
          <a:ln w="9448">
            <a:solidFill>
              <a:srgbClr val="71BC68"/>
            </a:solidFill>
          </a:ln>
        </p:spPr>
        <p:txBody>
          <a:bodyPr wrap="square" lIns="0" tIns="0" rIns="0" bIns="0" rtlCol="0"/>
          <a:lstStyle/>
          <a:p>
            <a:endParaRPr lang="fr-CA" noProof="0" dirty="0"/>
          </a:p>
        </p:txBody>
      </p:sp>
      <p:sp>
        <p:nvSpPr>
          <p:cNvPr id="18" name="object 18"/>
          <p:cNvSpPr/>
          <p:nvPr/>
        </p:nvSpPr>
        <p:spPr>
          <a:xfrm>
            <a:off x="13155088" y="0"/>
            <a:ext cx="522605" cy="522605"/>
          </a:xfrm>
          <a:custGeom>
            <a:avLst/>
            <a:gdLst/>
            <a:ahLst/>
            <a:cxnLst/>
            <a:rect l="l" t="t" r="r" b="b"/>
            <a:pathLst>
              <a:path w="522605" h="522605">
                <a:moveTo>
                  <a:pt x="522258" y="0"/>
                </a:moveTo>
                <a:lnTo>
                  <a:pt x="0" y="522218"/>
                </a:lnTo>
                <a:lnTo>
                  <a:pt x="522258" y="0"/>
                </a:lnTo>
              </a:path>
            </a:pathLst>
          </a:custGeom>
          <a:ln w="9448">
            <a:solidFill>
              <a:srgbClr val="71BC68"/>
            </a:solidFill>
          </a:ln>
        </p:spPr>
        <p:txBody>
          <a:bodyPr wrap="square" lIns="0" tIns="0" rIns="0" bIns="0" rtlCol="0"/>
          <a:lstStyle/>
          <a:p>
            <a:endParaRPr lang="fr-CA" noProof="0" dirty="0"/>
          </a:p>
        </p:txBody>
      </p:sp>
      <p:sp>
        <p:nvSpPr>
          <p:cNvPr id="19" name="object 19"/>
          <p:cNvSpPr/>
          <p:nvPr/>
        </p:nvSpPr>
        <p:spPr>
          <a:xfrm>
            <a:off x="13826654" y="0"/>
            <a:ext cx="0" cy="417830"/>
          </a:xfrm>
          <a:custGeom>
            <a:avLst/>
            <a:gdLst/>
            <a:ahLst/>
            <a:cxnLst/>
            <a:rect l="l" t="t" r="r" b="b"/>
            <a:pathLst>
              <a:path h="417830">
                <a:moveTo>
                  <a:pt x="0" y="0"/>
                </a:moveTo>
                <a:lnTo>
                  <a:pt x="0" y="417652"/>
                </a:lnTo>
                <a:lnTo>
                  <a:pt x="0" y="0"/>
                </a:lnTo>
              </a:path>
            </a:pathLst>
          </a:custGeom>
          <a:ln w="9448">
            <a:solidFill>
              <a:srgbClr val="71BC68"/>
            </a:solidFill>
          </a:ln>
        </p:spPr>
        <p:txBody>
          <a:bodyPr wrap="square" lIns="0" tIns="0" rIns="0" bIns="0" rtlCol="0"/>
          <a:lstStyle/>
          <a:p>
            <a:endParaRPr lang="fr-CA" noProof="0" dirty="0"/>
          </a:p>
        </p:txBody>
      </p:sp>
      <p:sp>
        <p:nvSpPr>
          <p:cNvPr id="20" name="object 20"/>
          <p:cNvSpPr/>
          <p:nvPr/>
        </p:nvSpPr>
        <p:spPr>
          <a:xfrm>
            <a:off x="13489171" y="0"/>
            <a:ext cx="0" cy="339090"/>
          </a:xfrm>
          <a:custGeom>
            <a:avLst/>
            <a:gdLst/>
            <a:ahLst/>
            <a:cxnLst/>
            <a:rect l="l" t="t" r="r" b="b"/>
            <a:pathLst>
              <a:path h="339090">
                <a:moveTo>
                  <a:pt x="0" y="0"/>
                </a:moveTo>
                <a:lnTo>
                  <a:pt x="0" y="339076"/>
                </a:lnTo>
                <a:lnTo>
                  <a:pt x="0" y="0"/>
                </a:lnTo>
              </a:path>
            </a:pathLst>
          </a:custGeom>
          <a:ln w="9448">
            <a:solidFill>
              <a:srgbClr val="71BC68"/>
            </a:solidFill>
          </a:ln>
        </p:spPr>
        <p:txBody>
          <a:bodyPr wrap="square" lIns="0" tIns="0" rIns="0" bIns="0" rtlCol="0"/>
          <a:lstStyle/>
          <a:p>
            <a:endParaRPr lang="fr-CA" noProof="0" dirty="0"/>
          </a:p>
        </p:txBody>
      </p:sp>
      <p:sp>
        <p:nvSpPr>
          <p:cNvPr id="21" name="object 21"/>
          <p:cNvSpPr/>
          <p:nvPr/>
        </p:nvSpPr>
        <p:spPr>
          <a:xfrm>
            <a:off x="12814230" y="0"/>
            <a:ext cx="0" cy="229235"/>
          </a:xfrm>
          <a:custGeom>
            <a:avLst/>
            <a:gdLst/>
            <a:ahLst/>
            <a:cxnLst/>
            <a:rect l="l" t="t" r="r" b="b"/>
            <a:pathLst>
              <a:path h="229235">
                <a:moveTo>
                  <a:pt x="0" y="0"/>
                </a:moveTo>
                <a:lnTo>
                  <a:pt x="0" y="228777"/>
                </a:lnTo>
                <a:lnTo>
                  <a:pt x="0" y="0"/>
                </a:lnTo>
              </a:path>
            </a:pathLst>
          </a:custGeom>
          <a:ln w="9448">
            <a:solidFill>
              <a:srgbClr val="71BC68"/>
            </a:solidFill>
          </a:ln>
        </p:spPr>
        <p:txBody>
          <a:bodyPr wrap="square" lIns="0" tIns="0" rIns="0" bIns="0" rtlCol="0"/>
          <a:lstStyle/>
          <a:p>
            <a:endParaRPr lang="fr-CA" noProof="0" dirty="0"/>
          </a:p>
        </p:txBody>
      </p:sp>
      <p:sp>
        <p:nvSpPr>
          <p:cNvPr id="22" name="object 22"/>
          <p:cNvSpPr/>
          <p:nvPr/>
        </p:nvSpPr>
        <p:spPr>
          <a:xfrm>
            <a:off x="14354556" y="188169"/>
            <a:ext cx="276225" cy="0"/>
          </a:xfrm>
          <a:custGeom>
            <a:avLst/>
            <a:gdLst/>
            <a:ahLst/>
            <a:cxnLst/>
            <a:rect l="l" t="t" r="r" b="b"/>
            <a:pathLst>
              <a:path w="276225">
                <a:moveTo>
                  <a:pt x="275843" y="0"/>
                </a:moveTo>
                <a:lnTo>
                  <a:pt x="0" y="0"/>
                </a:lnTo>
                <a:lnTo>
                  <a:pt x="275843" y="0"/>
                </a:lnTo>
              </a:path>
            </a:pathLst>
          </a:custGeom>
          <a:ln w="9448">
            <a:solidFill>
              <a:srgbClr val="71BC68"/>
            </a:solidFill>
          </a:ln>
        </p:spPr>
        <p:txBody>
          <a:bodyPr wrap="square" lIns="0" tIns="0" rIns="0" bIns="0" rtlCol="0"/>
          <a:lstStyle/>
          <a:p>
            <a:endParaRPr lang="fr-CA" noProof="0" dirty="0"/>
          </a:p>
        </p:txBody>
      </p:sp>
      <p:sp>
        <p:nvSpPr>
          <p:cNvPr id="23" name="object 23"/>
          <p:cNvSpPr/>
          <p:nvPr/>
        </p:nvSpPr>
        <p:spPr>
          <a:xfrm>
            <a:off x="14499967" y="0"/>
            <a:ext cx="0" cy="871219"/>
          </a:xfrm>
          <a:custGeom>
            <a:avLst/>
            <a:gdLst/>
            <a:ahLst/>
            <a:cxnLst/>
            <a:rect l="l" t="t" r="r" b="b"/>
            <a:pathLst>
              <a:path h="871219">
                <a:moveTo>
                  <a:pt x="0" y="0"/>
                </a:moveTo>
                <a:lnTo>
                  <a:pt x="0" y="870763"/>
                </a:lnTo>
                <a:lnTo>
                  <a:pt x="0" y="0"/>
                </a:lnTo>
              </a:path>
            </a:pathLst>
          </a:custGeom>
          <a:ln w="9448">
            <a:solidFill>
              <a:srgbClr val="71BC68"/>
            </a:solidFill>
          </a:ln>
        </p:spPr>
        <p:txBody>
          <a:bodyPr wrap="square" lIns="0" tIns="0" rIns="0" bIns="0" rtlCol="0"/>
          <a:lstStyle/>
          <a:p>
            <a:endParaRPr lang="fr-CA" noProof="0" dirty="0"/>
          </a:p>
        </p:txBody>
      </p:sp>
      <p:sp>
        <p:nvSpPr>
          <p:cNvPr id="24" name="object 24"/>
          <p:cNvSpPr/>
          <p:nvPr/>
        </p:nvSpPr>
        <p:spPr>
          <a:xfrm>
            <a:off x="13974312" y="0"/>
            <a:ext cx="656590" cy="656590"/>
          </a:xfrm>
          <a:custGeom>
            <a:avLst/>
            <a:gdLst/>
            <a:ahLst/>
            <a:cxnLst/>
            <a:rect l="l" t="t" r="r" b="b"/>
            <a:pathLst>
              <a:path w="656590" h="656590">
                <a:moveTo>
                  <a:pt x="0" y="0"/>
                </a:moveTo>
                <a:lnTo>
                  <a:pt x="656088" y="656097"/>
                </a:lnTo>
              </a:path>
              <a:path w="656590" h="656590">
                <a:moveTo>
                  <a:pt x="656088" y="656097"/>
                </a:moveTo>
                <a:lnTo>
                  <a:pt x="0" y="0"/>
                </a:lnTo>
              </a:path>
            </a:pathLst>
          </a:custGeom>
          <a:ln w="9448">
            <a:solidFill>
              <a:srgbClr val="71BC68"/>
            </a:solidFill>
          </a:ln>
        </p:spPr>
        <p:txBody>
          <a:bodyPr wrap="square" lIns="0" tIns="0" rIns="0" bIns="0" rtlCol="0"/>
          <a:lstStyle/>
          <a:p>
            <a:endParaRPr lang="fr-CA" noProof="0" dirty="0"/>
          </a:p>
        </p:txBody>
      </p:sp>
      <p:sp>
        <p:nvSpPr>
          <p:cNvPr id="25" name="object 25"/>
          <p:cNvSpPr/>
          <p:nvPr/>
        </p:nvSpPr>
        <p:spPr>
          <a:xfrm>
            <a:off x="13680930" y="44094"/>
            <a:ext cx="627380" cy="627380"/>
          </a:xfrm>
          <a:custGeom>
            <a:avLst/>
            <a:gdLst/>
            <a:ahLst/>
            <a:cxnLst/>
            <a:rect l="l" t="t" r="r" b="b"/>
            <a:pathLst>
              <a:path w="627380" h="627380">
                <a:moveTo>
                  <a:pt x="627278" y="0"/>
                </a:moveTo>
                <a:lnTo>
                  <a:pt x="0" y="627278"/>
                </a:lnTo>
                <a:lnTo>
                  <a:pt x="627278" y="0"/>
                </a:lnTo>
                <a:close/>
              </a:path>
            </a:pathLst>
          </a:custGeom>
          <a:ln w="9359">
            <a:solidFill>
              <a:srgbClr val="71BC68"/>
            </a:solidFill>
          </a:ln>
        </p:spPr>
        <p:txBody>
          <a:bodyPr wrap="square" lIns="0" tIns="0" rIns="0" bIns="0" rtlCol="0"/>
          <a:lstStyle/>
          <a:p>
            <a:endParaRPr lang="fr-CA" noProof="0" dirty="0"/>
          </a:p>
        </p:txBody>
      </p:sp>
      <p:sp>
        <p:nvSpPr>
          <p:cNvPr id="26" name="object 26"/>
          <p:cNvSpPr/>
          <p:nvPr/>
        </p:nvSpPr>
        <p:spPr>
          <a:xfrm>
            <a:off x="13377096" y="527287"/>
            <a:ext cx="1235075" cy="635"/>
          </a:xfrm>
          <a:custGeom>
            <a:avLst/>
            <a:gdLst/>
            <a:ahLst/>
            <a:cxnLst/>
            <a:rect l="l" t="t" r="r" b="b"/>
            <a:pathLst>
              <a:path w="1235075" h="634">
                <a:moveTo>
                  <a:pt x="0" y="0"/>
                </a:moveTo>
                <a:lnTo>
                  <a:pt x="1234948" y="12"/>
                </a:lnTo>
                <a:lnTo>
                  <a:pt x="0" y="0"/>
                </a:lnTo>
                <a:close/>
              </a:path>
            </a:pathLst>
          </a:custGeom>
          <a:ln w="9359">
            <a:solidFill>
              <a:srgbClr val="71BC68"/>
            </a:solidFill>
          </a:ln>
        </p:spPr>
        <p:txBody>
          <a:bodyPr wrap="square" lIns="0" tIns="0" rIns="0" bIns="0" rtlCol="0"/>
          <a:lstStyle/>
          <a:p>
            <a:endParaRPr lang="fr-CA" noProof="0" dirty="0"/>
          </a:p>
        </p:txBody>
      </p:sp>
      <p:sp>
        <p:nvSpPr>
          <p:cNvPr id="27" name="object 27"/>
          <p:cNvSpPr/>
          <p:nvPr/>
        </p:nvSpPr>
        <p:spPr>
          <a:xfrm>
            <a:off x="13100941" y="0"/>
            <a:ext cx="914400" cy="914400"/>
          </a:xfrm>
          <a:custGeom>
            <a:avLst/>
            <a:gdLst/>
            <a:ahLst/>
            <a:cxnLst/>
            <a:rect l="l" t="t" r="r" b="b"/>
            <a:pathLst>
              <a:path w="914400" h="914400">
                <a:moveTo>
                  <a:pt x="913894" y="0"/>
                </a:moveTo>
                <a:lnTo>
                  <a:pt x="0" y="913852"/>
                </a:lnTo>
                <a:lnTo>
                  <a:pt x="913894" y="0"/>
                </a:lnTo>
              </a:path>
            </a:pathLst>
          </a:custGeom>
          <a:ln w="9448">
            <a:solidFill>
              <a:srgbClr val="71BC68"/>
            </a:solidFill>
          </a:ln>
        </p:spPr>
        <p:txBody>
          <a:bodyPr wrap="square" lIns="0" tIns="0" rIns="0" bIns="0" rtlCol="0"/>
          <a:lstStyle/>
          <a:p>
            <a:endParaRPr lang="fr-CA" noProof="0" dirty="0"/>
          </a:p>
        </p:txBody>
      </p:sp>
      <p:sp>
        <p:nvSpPr>
          <p:cNvPr id="28" name="object 28"/>
          <p:cNvSpPr/>
          <p:nvPr/>
        </p:nvSpPr>
        <p:spPr>
          <a:xfrm>
            <a:off x="13826654" y="0"/>
            <a:ext cx="0" cy="798830"/>
          </a:xfrm>
          <a:custGeom>
            <a:avLst/>
            <a:gdLst/>
            <a:ahLst/>
            <a:cxnLst/>
            <a:rect l="l" t="t" r="r" b="b"/>
            <a:pathLst>
              <a:path h="798830">
                <a:moveTo>
                  <a:pt x="0" y="0"/>
                </a:moveTo>
                <a:lnTo>
                  <a:pt x="0" y="798309"/>
                </a:lnTo>
                <a:lnTo>
                  <a:pt x="0" y="0"/>
                </a:lnTo>
              </a:path>
            </a:pathLst>
          </a:custGeom>
          <a:ln w="9448">
            <a:solidFill>
              <a:srgbClr val="71BC68"/>
            </a:solidFill>
          </a:ln>
        </p:spPr>
        <p:txBody>
          <a:bodyPr wrap="square" lIns="0" tIns="0" rIns="0" bIns="0" rtlCol="0"/>
          <a:lstStyle/>
          <a:p>
            <a:endParaRPr lang="fr-CA" noProof="0" dirty="0"/>
          </a:p>
        </p:txBody>
      </p:sp>
      <p:sp>
        <p:nvSpPr>
          <p:cNvPr id="29" name="object 29"/>
          <p:cNvSpPr/>
          <p:nvPr/>
        </p:nvSpPr>
        <p:spPr>
          <a:xfrm>
            <a:off x="13489179" y="92128"/>
            <a:ext cx="0" cy="531495"/>
          </a:xfrm>
          <a:custGeom>
            <a:avLst/>
            <a:gdLst/>
            <a:ahLst/>
            <a:cxnLst/>
            <a:rect l="l" t="t" r="r" b="b"/>
            <a:pathLst>
              <a:path h="531495">
                <a:moveTo>
                  <a:pt x="0" y="531202"/>
                </a:moveTo>
                <a:lnTo>
                  <a:pt x="0" y="0"/>
                </a:lnTo>
                <a:lnTo>
                  <a:pt x="0" y="531202"/>
                </a:lnTo>
                <a:close/>
              </a:path>
            </a:pathLst>
          </a:custGeom>
          <a:ln w="9448">
            <a:solidFill>
              <a:srgbClr val="71BC68"/>
            </a:solidFill>
          </a:ln>
        </p:spPr>
        <p:txBody>
          <a:bodyPr wrap="square" lIns="0" tIns="0" rIns="0" bIns="0" rtlCol="0"/>
          <a:lstStyle/>
          <a:p>
            <a:endParaRPr lang="fr-CA" noProof="0" dirty="0"/>
          </a:p>
        </p:txBody>
      </p:sp>
      <p:sp>
        <p:nvSpPr>
          <p:cNvPr id="30" name="object 30"/>
          <p:cNvSpPr/>
          <p:nvPr/>
        </p:nvSpPr>
        <p:spPr>
          <a:xfrm>
            <a:off x="12679170" y="527287"/>
            <a:ext cx="1281430" cy="0"/>
          </a:xfrm>
          <a:custGeom>
            <a:avLst/>
            <a:gdLst/>
            <a:ahLst/>
            <a:cxnLst/>
            <a:rect l="l" t="t" r="r" b="b"/>
            <a:pathLst>
              <a:path w="1281430">
                <a:moveTo>
                  <a:pt x="0" y="0"/>
                </a:moveTo>
                <a:lnTo>
                  <a:pt x="1280883" y="0"/>
                </a:lnTo>
                <a:lnTo>
                  <a:pt x="0" y="0"/>
                </a:lnTo>
                <a:close/>
              </a:path>
            </a:pathLst>
          </a:custGeom>
          <a:ln w="9448">
            <a:solidFill>
              <a:srgbClr val="71BC68"/>
            </a:solidFill>
          </a:ln>
        </p:spPr>
        <p:txBody>
          <a:bodyPr wrap="square" lIns="0" tIns="0" rIns="0" bIns="0" rtlCol="0"/>
          <a:lstStyle/>
          <a:p>
            <a:endParaRPr lang="fr-CA" noProof="0" dirty="0"/>
          </a:p>
        </p:txBody>
      </p:sp>
      <p:sp>
        <p:nvSpPr>
          <p:cNvPr id="31" name="object 31"/>
          <p:cNvSpPr/>
          <p:nvPr/>
        </p:nvSpPr>
        <p:spPr>
          <a:xfrm>
            <a:off x="12624425" y="0"/>
            <a:ext cx="844550" cy="844550"/>
          </a:xfrm>
          <a:custGeom>
            <a:avLst/>
            <a:gdLst/>
            <a:ahLst/>
            <a:cxnLst/>
            <a:rect l="l" t="t" r="r" b="b"/>
            <a:pathLst>
              <a:path w="844550" h="844550">
                <a:moveTo>
                  <a:pt x="0" y="0"/>
                </a:moveTo>
                <a:lnTo>
                  <a:pt x="844311" y="844355"/>
                </a:lnTo>
                <a:lnTo>
                  <a:pt x="0" y="0"/>
                </a:lnTo>
              </a:path>
            </a:pathLst>
          </a:custGeom>
          <a:ln w="9359">
            <a:solidFill>
              <a:srgbClr val="71BC68"/>
            </a:solidFill>
          </a:ln>
        </p:spPr>
        <p:txBody>
          <a:bodyPr wrap="square" lIns="0" tIns="0" rIns="0" bIns="0" rtlCol="0"/>
          <a:lstStyle/>
          <a:p>
            <a:endParaRPr lang="fr-CA" noProof="0" dirty="0"/>
          </a:p>
        </p:txBody>
      </p:sp>
      <p:sp>
        <p:nvSpPr>
          <p:cNvPr id="32" name="object 32"/>
          <p:cNvSpPr/>
          <p:nvPr/>
        </p:nvSpPr>
        <p:spPr>
          <a:xfrm>
            <a:off x="12812582" y="0"/>
            <a:ext cx="0" cy="897255"/>
          </a:xfrm>
          <a:custGeom>
            <a:avLst/>
            <a:gdLst/>
            <a:ahLst/>
            <a:cxnLst/>
            <a:rect l="l" t="t" r="r" b="b"/>
            <a:pathLst>
              <a:path h="897255">
                <a:moveTo>
                  <a:pt x="0" y="0"/>
                </a:moveTo>
                <a:lnTo>
                  <a:pt x="0" y="897039"/>
                </a:lnTo>
                <a:lnTo>
                  <a:pt x="0" y="0"/>
                </a:lnTo>
              </a:path>
            </a:pathLst>
          </a:custGeom>
          <a:ln w="9359">
            <a:solidFill>
              <a:srgbClr val="71BC68"/>
            </a:solidFill>
          </a:ln>
        </p:spPr>
        <p:txBody>
          <a:bodyPr wrap="square" lIns="0" tIns="0" rIns="0" bIns="0" rtlCol="0"/>
          <a:lstStyle/>
          <a:p>
            <a:endParaRPr lang="fr-CA" noProof="0" dirty="0"/>
          </a:p>
        </p:txBody>
      </p:sp>
      <p:sp>
        <p:nvSpPr>
          <p:cNvPr id="33" name="object 33"/>
          <p:cNvSpPr/>
          <p:nvPr/>
        </p:nvSpPr>
        <p:spPr>
          <a:xfrm>
            <a:off x="11770840" y="0"/>
            <a:ext cx="894080" cy="894080"/>
          </a:xfrm>
          <a:custGeom>
            <a:avLst/>
            <a:gdLst/>
            <a:ahLst/>
            <a:cxnLst/>
            <a:rect l="l" t="t" r="r" b="b"/>
            <a:pathLst>
              <a:path w="894079" h="894080">
                <a:moveTo>
                  <a:pt x="894081" y="0"/>
                </a:moveTo>
                <a:lnTo>
                  <a:pt x="0" y="894049"/>
                </a:lnTo>
                <a:lnTo>
                  <a:pt x="894081" y="0"/>
                </a:lnTo>
              </a:path>
            </a:pathLst>
          </a:custGeom>
          <a:ln w="9448">
            <a:solidFill>
              <a:srgbClr val="71BC68"/>
            </a:solidFill>
          </a:ln>
        </p:spPr>
        <p:txBody>
          <a:bodyPr wrap="square" lIns="0" tIns="0" rIns="0" bIns="0" rtlCol="0"/>
          <a:lstStyle/>
          <a:p>
            <a:endParaRPr lang="fr-CA" noProof="0" dirty="0"/>
          </a:p>
        </p:txBody>
      </p:sp>
      <p:sp>
        <p:nvSpPr>
          <p:cNvPr id="34" name="object 34"/>
          <p:cNvSpPr/>
          <p:nvPr/>
        </p:nvSpPr>
        <p:spPr>
          <a:xfrm>
            <a:off x="12476746" y="0"/>
            <a:ext cx="0" cy="843280"/>
          </a:xfrm>
          <a:custGeom>
            <a:avLst/>
            <a:gdLst/>
            <a:ahLst/>
            <a:cxnLst/>
            <a:rect l="l" t="t" r="r" b="b"/>
            <a:pathLst>
              <a:path h="843280">
                <a:moveTo>
                  <a:pt x="0" y="0"/>
                </a:moveTo>
                <a:lnTo>
                  <a:pt x="0" y="843165"/>
                </a:lnTo>
                <a:lnTo>
                  <a:pt x="0" y="0"/>
                </a:lnTo>
              </a:path>
            </a:pathLst>
          </a:custGeom>
          <a:ln w="9448">
            <a:solidFill>
              <a:srgbClr val="71BC68"/>
            </a:solidFill>
          </a:ln>
        </p:spPr>
        <p:txBody>
          <a:bodyPr wrap="square" lIns="0" tIns="0" rIns="0" bIns="0" rtlCol="0"/>
          <a:lstStyle/>
          <a:p>
            <a:endParaRPr lang="fr-CA" noProof="0" dirty="0"/>
          </a:p>
        </p:txBody>
      </p:sp>
      <p:sp>
        <p:nvSpPr>
          <p:cNvPr id="35" name="object 35"/>
          <p:cNvSpPr/>
          <p:nvPr/>
        </p:nvSpPr>
        <p:spPr>
          <a:xfrm>
            <a:off x="11696798" y="527273"/>
            <a:ext cx="1221105" cy="635"/>
          </a:xfrm>
          <a:custGeom>
            <a:avLst/>
            <a:gdLst/>
            <a:ahLst/>
            <a:cxnLst/>
            <a:rect l="l" t="t" r="r" b="b"/>
            <a:pathLst>
              <a:path w="1221104" h="634">
                <a:moveTo>
                  <a:pt x="0" y="0"/>
                </a:moveTo>
                <a:lnTo>
                  <a:pt x="1220774" y="38"/>
                </a:lnTo>
                <a:lnTo>
                  <a:pt x="0" y="0"/>
                </a:lnTo>
                <a:close/>
              </a:path>
            </a:pathLst>
          </a:custGeom>
          <a:ln w="9448">
            <a:solidFill>
              <a:srgbClr val="71BC68"/>
            </a:solidFill>
          </a:ln>
        </p:spPr>
        <p:txBody>
          <a:bodyPr wrap="square" lIns="0" tIns="0" rIns="0" bIns="0" rtlCol="0"/>
          <a:lstStyle/>
          <a:p>
            <a:endParaRPr lang="fr-CA" noProof="0" dirty="0"/>
          </a:p>
        </p:txBody>
      </p:sp>
      <p:sp>
        <p:nvSpPr>
          <p:cNvPr id="36" name="object 36"/>
          <p:cNvSpPr/>
          <p:nvPr/>
        </p:nvSpPr>
        <p:spPr>
          <a:xfrm>
            <a:off x="14220571" y="864776"/>
            <a:ext cx="410209" cy="0"/>
          </a:xfrm>
          <a:custGeom>
            <a:avLst/>
            <a:gdLst/>
            <a:ahLst/>
            <a:cxnLst/>
            <a:rect l="l" t="t" r="r" b="b"/>
            <a:pathLst>
              <a:path w="410209">
                <a:moveTo>
                  <a:pt x="409829" y="0"/>
                </a:moveTo>
                <a:lnTo>
                  <a:pt x="0" y="0"/>
                </a:lnTo>
                <a:lnTo>
                  <a:pt x="409829" y="0"/>
                </a:lnTo>
              </a:path>
            </a:pathLst>
          </a:custGeom>
          <a:ln w="9448">
            <a:solidFill>
              <a:srgbClr val="71BC68"/>
            </a:solidFill>
          </a:ln>
        </p:spPr>
        <p:txBody>
          <a:bodyPr wrap="square" lIns="0" tIns="0" rIns="0" bIns="0" rtlCol="0"/>
          <a:lstStyle/>
          <a:p>
            <a:endParaRPr lang="fr-CA" noProof="0" dirty="0"/>
          </a:p>
        </p:txBody>
      </p:sp>
      <p:sp>
        <p:nvSpPr>
          <p:cNvPr id="37" name="object 37"/>
          <p:cNvSpPr/>
          <p:nvPr/>
        </p:nvSpPr>
        <p:spPr>
          <a:xfrm>
            <a:off x="14499967" y="519889"/>
            <a:ext cx="0" cy="351155"/>
          </a:xfrm>
          <a:custGeom>
            <a:avLst/>
            <a:gdLst/>
            <a:ahLst/>
            <a:cxnLst/>
            <a:rect l="l" t="t" r="r" b="b"/>
            <a:pathLst>
              <a:path h="351155">
                <a:moveTo>
                  <a:pt x="0" y="0"/>
                </a:moveTo>
                <a:lnTo>
                  <a:pt x="0" y="350647"/>
                </a:lnTo>
                <a:lnTo>
                  <a:pt x="0" y="0"/>
                </a:lnTo>
                <a:close/>
              </a:path>
            </a:pathLst>
          </a:custGeom>
          <a:ln w="9448">
            <a:solidFill>
              <a:srgbClr val="71BC68"/>
            </a:solidFill>
          </a:ln>
        </p:spPr>
        <p:txBody>
          <a:bodyPr wrap="square" lIns="0" tIns="0" rIns="0" bIns="0" rtlCol="0"/>
          <a:lstStyle/>
          <a:p>
            <a:endParaRPr lang="fr-CA" noProof="0" dirty="0"/>
          </a:p>
        </p:txBody>
      </p:sp>
      <p:sp>
        <p:nvSpPr>
          <p:cNvPr id="38" name="object 38"/>
          <p:cNvSpPr/>
          <p:nvPr/>
        </p:nvSpPr>
        <p:spPr>
          <a:xfrm>
            <a:off x="13832905" y="196053"/>
            <a:ext cx="797560" cy="797560"/>
          </a:xfrm>
          <a:custGeom>
            <a:avLst/>
            <a:gdLst/>
            <a:ahLst/>
            <a:cxnLst/>
            <a:rect l="l" t="t" r="r" b="b"/>
            <a:pathLst>
              <a:path w="797559" h="797560">
                <a:moveTo>
                  <a:pt x="797495" y="797515"/>
                </a:moveTo>
                <a:lnTo>
                  <a:pt x="0" y="0"/>
                </a:lnTo>
                <a:lnTo>
                  <a:pt x="797495" y="797515"/>
                </a:lnTo>
              </a:path>
            </a:pathLst>
          </a:custGeom>
          <a:ln w="9359">
            <a:solidFill>
              <a:srgbClr val="71BC68"/>
            </a:solidFill>
          </a:ln>
        </p:spPr>
        <p:txBody>
          <a:bodyPr wrap="square" lIns="0" tIns="0" rIns="0" bIns="0" rtlCol="0"/>
          <a:lstStyle/>
          <a:p>
            <a:endParaRPr lang="fr-CA" noProof="0" dirty="0"/>
          </a:p>
        </p:txBody>
      </p:sp>
      <p:sp>
        <p:nvSpPr>
          <p:cNvPr id="39" name="object 39"/>
          <p:cNvSpPr/>
          <p:nvPr/>
        </p:nvSpPr>
        <p:spPr>
          <a:xfrm>
            <a:off x="13868018" y="864770"/>
            <a:ext cx="762635" cy="0"/>
          </a:xfrm>
          <a:custGeom>
            <a:avLst/>
            <a:gdLst/>
            <a:ahLst/>
            <a:cxnLst/>
            <a:rect l="l" t="t" r="r" b="b"/>
            <a:pathLst>
              <a:path w="762634">
                <a:moveTo>
                  <a:pt x="762381" y="0"/>
                </a:moveTo>
                <a:lnTo>
                  <a:pt x="0" y="0"/>
                </a:lnTo>
                <a:lnTo>
                  <a:pt x="762381" y="0"/>
                </a:lnTo>
              </a:path>
            </a:pathLst>
          </a:custGeom>
          <a:ln w="9359">
            <a:solidFill>
              <a:srgbClr val="71BC68"/>
            </a:solidFill>
          </a:ln>
        </p:spPr>
        <p:txBody>
          <a:bodyPr wrap="square" lIns="0" tIns="0" rIns="0" bIns="0" rtlCol="0"/>
          <a:lstStyle/>
          <a:p>
            <a:endParaRPr lang="fr-CA" noProof="0" dirty="0"/>
          </a:p>
        </p:txBody>
      </p:sp>
      <p:sp>
        <p:nvSpPr>
          <p:cNvPr id="40" name="object 40"/>
          <p:cNvSpPr/>
          <p:nvPr/>
        </p:nvSpPr>
        <p:spPr>
          <a:xfrm>
            <a:off x="13747765" y="448398"/>
            <a:ext cx="494030" cy="494030"/>
          </a:xfrm>
          <a:custGeom>
            <a:avLst/>
            <a:gdLst/>
            <a:ahLst/>
            <a:cxnLst/>
            <a:rect l="l" t="t" r="r" b="b"/>
            <a:pathLst>
              <a:path w="494030" h="494030">
                <a:moveTo>
                  <a:pt x="493610" y="0"/>
                </a:moveTo>
                <a:lnTo>
                  <a:pt x="0" y="493623"/>
                </a:lnTo>
                <a:lnTo>
                  <a:pt x="493610" y="0"/>
                </a:lnTo>
                <a:close/>
              </a:path>
            </a:pathLst>
          </a:custGeom>
          <a:ln w="9448">
            <a:solidFill>
              <a:srgbClr val="71BC68"/>
            </a:solidFill>
          </a:ln>
        </p:spPr>
        <p:txBody>
          <a:bodyPr wrap="square" lIns="0" tIns="0" rIns="0" bIns="0" rtlCol="0"/>
          <a:lstStyle/>
          <a:p>
            <a:endParaRPr lang="fr-CA" noProof="0" dirty="0"/>
          </a:p>
        </p:txBody>
      </p:sp>
      <p:sp>
        <p:nvSpPr>
          <p:cNvPr id="41" name="object 41"/>
          <p:cNvSpPr/>
          <p:nvPr/>
        </p:nvSpPr>
        <p:spPr>
          <a:xfrm>
            <a:off x="14164130" y="298512"/>
            <a:ext cx="0" cy="793750"/>
          </a:xfrm>
          <a:custGeom>
            <a:avLst/>
            <a:gdLst/>
            <a:ahLst/>
            <a:cxnLst/>
            <a:rect l="l" t="t" r="r" b="b"/>
            <a:pathLst>
              <a:path h="793750">
                <a:moveTo>
                  <a:pt x="0" y="793394"/>
                </a:moveTo>
                <a:lnTo>
                  <a:pt x="0" y="0"/>
                </a:lnTo>
                <a:lnTo>
                  <a:pt x="0" y="793394"/>
                </a:lnTo>
                <a:close/>
              </a:path>
            </a:pathLst>
          </a:custGeom>
          <a:ln w="9448">
            <a:solidFill>
              <a:srgbClr val="71BC68"/>
            </a:solidFill>
          </a:ln>
        </p:spPr>
        <p:txBody>
          <a:bodyPr wrap="square" lIns="0" tIns="0" rIns="0" bIns="0" rtlCol="0"/>
          <a:lstStyle/>
          <a:p>
            <a:endParaRPr lang="fr-CA" noProof="0" dirty="0"/>
          </a:p>
        </p:txBody>
      </p:sp>
      <p:sp>
        <p:nvSpPr>
          <p:cNvPr id="42" name="object 42"/>
          <p:cNvSpPr/>
          <p:nvPr/>
        </p:nvSpPr>
        <p:spPr>
          <a:xfrm>
            <a:off x="13514483" y="864770"/>
            <a:ext cx="960755" cy="0"/>
          </a:xfrm>
          <a:custGeom>
            <a:avLst/>
            <a:gdLst/>
            <a:ahLst/>
            <a:cxnLst/>
            <a:rect l="l" t="t" r="r" b="b"/>
            <a:pathLst>
              <a:path w="960755">
                <a:moveTo>
                  <a:pt x="0" y="0"/>
                </a:moveTo>
                <a:lnTo>
                  <a:pt x="960183" y="0"/>
                </a:lnTo>
                <a:lnTo>
                  <a:pt x="0" y="0"/>
                </a:lnTo>
                <a:close/>
              </a:path>
            </a:pathLst>
          </a:custGeom>
          <a:ln w="9448">
            <a:solidFill>
              <a:srgbClr val="71BC68"/>
            </a:solidFill>
          </a:ln>
        </p:spPr>
        <p:txBody>
          <a:bodyPr wrap="square" lIns="0" tIns="0" rIns="0" bIns="0" rtlCol="0"/>
          <a:lstStyle/>
          <a:p>
            <a:endParaRPr lang="fr-CA" noProof="0" dirty="0"/>
          </a:p>
        </p:txBody>
      </p:sp>
      <p:sp>
        <p:nvSpPr>
          <p:cNvPr id="43" name="object 43"/>
          <p:cNvSpPr/>
          <p:nvPr/>
        </p:nvSpPr>
        <p:spPr>
          <a:xfrm>
            <a:off x="13212805" y="864781"/>
            <a:ext cx="889000" cy="0"/>
          </a:xfrm>
          <a:custGeom>
            <a:avLst/>
            <a:gdLst/>
            <a:ahLst/>
            <a:cxnLst/>
            <a:rect l="l" t="t" r="r" b="b"/>
            <a:pathLst>
              <a:path w="889000">
                <a:moveTo>
                  <a:pt x="0" y="0"/>
                </a:moveTo>
                <a:lnTo>
                  <a:pt x="888568" y="0"/>
                </a:lnTo>
                <a:lnTo>
                  <a:pt x="0" y="0"/>
                </a:lnTo>
                <a:close/>
              </a:path>
            </a:pathLst>
          </a:custGeom>
          <a:ln w="9359">
            <a:solidFill>
              <a:srgbClr val="71BC68"/>
            </a:solidFill>
          </a:ln>
        </p:spPr>
        <p:txBody>
          <a:bodyPr wrap="square" lIns="0" tIns="0" rIns="0" bIns="0" rtlCol="0"/>
          <a:lstStyle/>
          <a:p>
            <a:endParaRPr lang="fr-CA" noProof="0" dirty="0"/>
          </a:p>
        </p:txBody>
      </p:sp>
      <p:sp>
        <p:nvSpPr>
          <p:cNvPr id="44" name="object 44"/>
          <p:cNvSpPr/>
          <p:nvPr/>
        </p:nvSpPr>
        <p:spPr>
          <a:xfrm>
            <a:off x="13487533" y="233296"/>
            <a:ext cx="0" cy="923925"/>
          </a:xfrm>
          <a:custGeom>
            <a:avLst/>
            <a:gdLst/>
            <a:ahLst/>
            <a:cxnLst/>
            <a:rect l="l" t="t" r="r" b="b"/>
            <a:pathLst>
              <a:path h="923925">
                <a:moveTo>
                  <a:pt x="0" y="0"/>
                </a:moveTo>
                <a:lnTo>
                  <a:pt x="0" y="923836"/>
                </a:lnTo>
                <a:lnTo>
                  <a:pt x="0" y="0"/>
                </a:lnTo>
                <a:close/>
              </a:path>
            </a:pathLst>
          </a:custGeom>
          <a:ln w="9359">
            <a:solidFill>
              <a:srgbClr val="71BC68"/>
            </a:solidFill>
          </a:ln>
        </p:spPr>
        <p:txBody>
          <a:bodyPr wrap="square" lIns="0" tIns="0" rIns="0" bIns="0" rtlCol="0"/>
          <a:lstStyle/>
          <a:p>
            <a:endParaRPr lang="fr-CA" noProof="0" dirty="0"/>
          </a:p>
        </p:txBody>
      </p:sp>
      <p:sp>
        <p:nvSpPr>
          <p:cNvPr id="45" name="object 45"/>
          <p:cNvSpPr/>
          <p:nvPr/>
        </p:nvSpPr>
        <p:spPr>
          <a:xfrm>
            <a:off x="13151696" y="321928"/>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46" name="object 46"/>
          <p:cNvSpPr/>
          <p:nvPr/>
        </p:nvSpPr>
        <p:spPr>
          <a:xfrm>
            <a:off x="12373505" y="424042"/>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47" name="object 47"/>
          <p:cNvSpPr/>
          <p:nvPr/>
        </p:nvSpPr>
        <p:spPr>
          <a:xfrm>
            <a:off x="14507210" y="1202250"/>
            <a:ext cx="123189" cy="0"/>
          </a:xfrm>
          <a:custGeom>
            <a:avLst/>
            <a:gdLst/>
            <a:ahLst/>
            <a:cxnLst/>
            <a:rect l="l" t="t" r="r" b="b"/>
            <a:pathLst>
              <a:path w="123190">
                <a:moveTo>
                  <a:pt x="123189" y="0"/>
                </a:moveTo>
                <a:lnTo>
                  <a:pt x="0" y="0"/>
                </a:lnTo>
                <a:lnTo>
                  <a:pt x="123189" y="0"/>
                </a:lnTo>
              </a:path>
            </a:pathLst>
          </a:custGeom>
          <a:ln w="9359">
            <a:solidFill>
              <a:srgbClr val="71BC68"/>
            </a:solidFill>
          </a:ln>
        </p:spPr>
        <p:txBody>
          <a:bodyPr wrap="square" lIns="0" tIns="0" rIns="0" bIns="0" rtlCol="0"/>
          <a:lstStyle/>
          <a:p>
            <a:endParaRPr lang="fr-CA" noProof="0" dirty="0"/>
          </a:p>
        </p:txBody>
      </p:sp>
      <p:sp>
        <p:nvSpPr>
          <p:cNvPr id="48" name="object 48"/>
          <p:cNvSpPr/>
          <p:nvPr/>
        </p:nvSpPr>
        <p:spPr>
          <a:xfrm>
            <a:off x="14501599" y="694389"/>
            <a:ext cx="0" cy="676910"/>
          </a:xfrm>
          <a:custGeom>
            <a:avLst/>
            <a:gdLst/>
            <a:ahLst/>
            <a:cxnLst/>
            <a:rect l="l" t="t" r="r" b="b"/>
            <a:pathLst>
              <a:path h="676910">
                <a:moveTo>
                  <a:pt x="0" y="676605"/>
                </a:moveTo>
                <a:lnTo>
                  <a:pt x="0" y="0"/>
                </a:lnTo>
                <a:lnTo>
                  <a:pt x="0" y="676605"/>
                </a:lnTo>
                <a:close/>
              </a:path>
            </a:pathLst>
          </a:custGeom>
          <a:ln w="9448">
            <a:solidFill>
              <a:srgbClr val="71BC68"/>
            </a:solidFill>
          </a:ln>
        </p:spPr>
        <p:txBody>
          <a:bodyPr wrap="square" lIns="0" tIns="0" rIns="0" bIns="0" rtlCol="0"/>
          <a:lstStyle/>
          <a:p>
            <a:endParaRPr lang="fr-CA" noProof="0" dirty="0"/>
          </a:p>
        </p:txBody>
      </p:sp>
      <p:sp>
        <p:nvSpPr>
          <p:cNvPr id="49" name="object 49"/>
          <p:cNvSpPr/>
          <p:nvPr/>
        </p:nvSpPr>
        <p:spPr>
          <a:xfrm>
            <a:off x="13685519" y="1202250"/>
            <a:ext cx="944880" cy="0"/>
          </a:xfrm>
          <a:custGeom>
            <a:avLst/>
            <a:gdLst/>
            <a:ahLst/>
            <a:cxnLst/>
            <a:rect l="l" t="t" r="r" b="b"/>
            <a:pathLst>
              <a:path w="944880">
                <a:moveTo>
                  <a:pt x="944880" y="0"/>
                </a:moveTo>
                <a:lnTo>
                  <a:pt x="0" y="0"/>
                </a:lnTo>
                <a:lnTo>
                  <a:pt x="944880" y="0"/>
                </a:lnTo>
              </a:path>
            </a:pathLst>
          </a:custGeom>
          <a:ln w="9448">
            <a:solidFill>
              <a:srgbClr val="71BC68"/>
            </a:solidFill>
          </a:ln>
        </p:spPr>
        <p:txBody>
          <a:bodyPr wrap="square" lIns="0" tIns="0" rIns="0" bIns="0" rtlCol="0"/>
          <a:lstStyle/>
          <a:p>
            <a:endParaRPr lang="fr-CA" noProof="0" dirty="0"/>
          </a:p>
        </p:txBody>
      </p:sp>
      <p:sp>
        <p:nvSpPr>
          <p:cNvPr id="50" name="object 50"/>
          <p:cNvSpPr/>
          <p:nvPr/>
        </p:nvSpPr>
        <p:spPr>
          <a:xfrm>
            <a:off x="12469039" y="1202255"/>
            <a:ext cx="1026794" cy="0"/>
          </a:xfrm>
          <a:custGeom>
            <a:avLst/>
            <a:gdLst/>
            <a:ahLst/>
            <a:cxnLst/>
            <a:rect l="l" t="t" r="r" b="b"/>
            <a:pathLst>
              <a:path w="1026794">
                <a:moveTo>
                  <a:pt x="0" y="0"/>
                </a:moveTo>
                <a:lnTo>
                  <a:pt x="1026210" y="0"/>
                </a:lnTo>
                <a:lnTo>
                  <a:pt x="0" y="0"/>
                </a:lnTo>
                <a:close/>
              </a:path>
            </a:pathLst>
          </a:custGeom>
          <a:ln w="9359">
            <a:solidFill>
              <a:srgbClr val="71BC68"/>
            </a:solidFill>
          </a:ln>
        </p:spPr>
        <p:txBody>
          <a:bodyPr wrap="square" lIns="0" tIns="0" rIns="0" bIns="0" rtlCol="0"/>
          <a:lstStyle/>
          <a:p>
            <a:endParaRPr lang="fr-CA" noProof="0" dirty="0"/>
          </a:p>
        </p:txBody>
      </p:sp>
      <p:sp>
        <p:nvSpPr>
          <p:cNvPr id="51" name="object 51"/>
          <p:cNvSpPr/>
          <p:nvPr/>
        </p:nvSpPr>
        <p:spPr>
          <a:xfrm>
            <a:off x="12812582" y="656056"/>
            <a:ext cx="0" cy="753745"/>
          </a:xfrm>
          <a:custGeom>
            <a:avLst/>
            <a:gdLst/>
            <a:ahLst/>
            <a:cxnLst/>
            <a:rect l="l" t="t" r="r" b="b"/>
            <a:pathLst>
              <a:path h="753744">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52" name="object 52"/>
          <p:cNvSpPr/>
          <p:nvPr/>
        </p:nvSpPr>
        <p:spPr>
          <a:xfrm>
            <a:off x="12202542" y="590538"/>
            <a:ext cx="884555" cy="884555"/>
          </a:xfrm>
          <a:custGeom>
            <a:avLst/>
            <a:gdLst/>
            <a:ahLst/>
            <a:cxnLst/>
            <a:rect l="l" t="t" r="r" b="b"/>
            <a:pathLst>
              <a:path w="884555" h="884555">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53" name="object 53"/>
          <p:cNvSpPr/>
          <p:nvPr/>
        </p:nvSpPr>
        <p:spPr>
          <a:xfrm>
            <a:off x="12814221" y="414256"/>
            <a:ext cx="0" cy="1236980"/>
          </a:xfrm>
          <a:custGeom>
            <a:avLst/>
            <a:gdLst/>
            <a:ahLst/>
            <a:cxnLst/>
            <a:rect l="l" t="t" r="r" b="b"/>
            <a:pathLst>
              <a:path h="1236980">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54" name="object 54"/>
          <p:cNvSpPr/>
          <p:nvPr/>
        </p:nvSpPr>
        <p:spPr>
          <a:xfrm>
            <a:off x="14411444" y="774643"/>
            <a:ext cx="219075" cy="219075"/>
          </a:xfrm>
          <a:custGeom>
            <a:avLst/>
            <a:gdLst/>
            <a:ahLst/>
            <a:cxnLst/>
            <a:rect l="l" t="t" r="r" b="b"/>
            <a:pathLst>
              <a:path w="219075" h="219075">
                <a:moveTo>
                  <a:pt x="218955" y="218950"/>
                </a:moveTo>
                <a:lnTo>
                  <a:pt x="0" y="0"/>
                </a:lnTo>
                <a:lnTo>
                  <a:pt x="218955" y="218950"/>
                </a:lnTo>
              </a:path>
            </a:pathLst>
          </a:custGeom>
          <a:ln w="9448">
            <a:solidFill>
              <a:srgbClr val="71BC68"/>
            </a:solidFill>
          </a:ln>
        </p:spPr>
        <p:txBody>
          <a:bodyPr wrap="square" lIns="0" tIns="0" rIns="0" bIns="0" rtlCol="0"/>
          <a:lstStyle/>
          <a:p>
            <a:endParaRPr lang="fr-CA" noProof="0" dirty="0"/>
          </a:p>
        </p:txBody>
      </p:sp>
      <p:sp>
        <p:nvSpPr>
          <p:cNvPr id="55" name="object 55"/>
          <p:cNvSpPr/>
          <p:nvPr/>
        </p:nvSpPr>
        <p:spPr>
          <a:xfrm>
            <a:off x="14266417" y="1539724"/>
            <a:ext cx="364490" cy="0"/>
          </a:xfrm>
          <a:custGeom>
            <a:avLst/>
            <a:gdLst/>
            <a:ahLst/>
            <a:cxnLst/>
            <a:rect l="l" t="t" r="r" b="b"/>
            <a:pathLst>
              <a:path w="364490">
                <a:moveTo>
                  <a:pt x="363982" y="0"/>
                </a:moveTo>
                <a:lnTo>
                  <a:pt x="0" y="0"/>
                </a:lnTo>
                <a:lnTo>
                  <a:pt x="363982" y="0"/>
                </a:lnTo>
              </a:path>
            </a:pathLst>
          </a:custGeom>
          <a:ln w="9359">
            <a:solidFill>
              <a:srgbClr val="71BC68"/>
            </a:solidFill>
          </a:ln>
        </p:spPr>
        <p:txBody>
          <a:bodyPr wrap="square" lIns="0" tIns="0" rIns="0" bIns="0" rtlCol="0"/>
          <a:lstStyle/>
          <a:p>
            <a:endParaRPr lang="fr-CA" noProof="0" dirty="0"/>
          </a:p>
        </p:txBody>
      </p:sp>
      <p:sp>
        <p:nvSpPr>
          <p:cNvPr id="56" name="object 56"/>
          <p:cNvSpPr/>
          <p:nvPr/>
        </p:nvSpPr>
        <p:spPr>
          <a:xfrm>
            <a:off x="12814263" y="864807"/>
            <a:ext cx="1010919" cy="1010919"/>
          </a:xfrm>
          <a:custGeom>
            <a:avLst/>
            <a:gdLst/>
            <a:ahLst/>
            <a:cxnLst/>
            <a:rect l="l" t="t" r="r" b="b"/>
            <a:pathLst>
              <a:path w="1010919" h="1010919">
                <a:moveTo>
                  <a:pt x="0" y="0"/>
                </a:moveTo>
                <a:lnTo>
                  <a:pt x="1010704" y="1010716"/>
                </a:lnTo>
                <a:lnTo>
                  <a:pt x="0" y="0"/>
                </a:lnTo>
                <a:close/>
              </a:path>
            </a:pathLst>
          </a:custGeom>
          <a:ln w="9448">
            <a:solidFill>
              <a:srgbClr val="71BC68"/>
            </a:solidFill>
          </a:ln>
        </p:spPr>
        <p:txBody>
          <a:bodyPr wrap="square" lIns="0" tIns="0" rIns="0" bIns="0" rtlCol="0"/>
          <a:lstStyle/>
          <a:p>
            <a:endParaRPr lang="fr-CA" noProof="0" dirty="0"/>
          </a:p>
        </p:txBody>
      </p:sp>
      <p:sp>
        <p:nvSpPr>
          <p:cNvPr id="57" name="object 57"/>
          <p:cNvSpPr/>
          <p:nvPr/>
        </p:nvSpPr>
        <p:spPr>
          <a:xfrm>
            <a:off x="12773676" y="1200607"/>
            <a:ext cx="1092200" cy="0"/>
          </a:xfrm>
          <a:custGeom>
            <a:avLst/>
            <a:gdLst/>
            <a:ahLst/>
            <a:cxnLst/>
            <a:rect l="l" t="t" r="r" b="b"/>
            <a:pathLst>
              <a:path w="1092200">
                <a:moveTo>
                  <a:pt x="1091869" y="0"/>
                </a:moveTo>
                <a:lnTo>
                  <a:pt x="0" y="0"/>
                </a:lnTo>
                <a:lnTo>
                  <a:pt x="1091869" y="0"/>
                </a:lnTo>
                <a:close/>
              </a:path>
            </a:pathLst>
          </a:custGeom>
          <a:ln w="9448">
            <a:solidFill>
              <a:srgbClr val="71BC68"/>
            </a:solidFill>
          </a:ln>
        </p:spPr>
        <p:txBody>
          <a:bodyPr wrap="square" lIns="0" tIns="0" rIns="0" bIns="0" rtlCol="0"/>
          <a:lstStyle/>
          <a:p>
            <a:endParaRPr lang="fr-CA" noProof="0" dirty="0"/>
          </a:p>
        </p:txBody>
      </p:sp>
      <p:sp>
        <p:nvSpPr>
          <p:cNvPr id="58" name="object 58"/>
          <p:cNvSpPr/>
          <p:nvPr/>
        </p:nvSpPr>
        <p:spPr>
          <a:xfrm>
            <a:off x="13489171" y="713004"/>
            <a:ext cx="0" cy="1314450"/>
          </a:xfrm>
          <a:custGeom>
            <a:avLst/>
            <a:gdLst/>
            <a:ahLst/>
            <a:cxnLst/>
            <a:rect l="l" t="t" r="r" b="b"/>
            <a:pathLst>
              <a:path h="1314450">
                <a:moveTo>
                  <a:pt x="0" y="1314335"/>
                </a:moveTo>
                <a:lnTo>
                  <a:pt x="0" y="0"/>
                </a:lnTo>
                <a:lnTo>
                  <a:pt x="0" y="1314335"/>
                </a:lnTo>
                <a:close/>
              </a:path>
            </a:pathLst>
          </a:custGeom>
          <a:ln w="9448">
            <a:solidFill>
              <a:srgbClr val="71BC68"/>
            </a:solidFill>
          </a:ln>
        </p:spPr>
        <p:txBody>
          <a:bodyPr wrap="square" lIns="0" tIns="0" rIns="0" bIns="0" rtlCol="0"/>
          <a:lstStyle/>
          <a:p>
            <a:endParaRPr lang="fr-CA" noProof="0" dirty="0"/>
          </a:p>
        </p:txBody>
      </p:sp>
      <p:sp>
        <p:nvSpPr>
          <p:cNvPr id="59" name="object 59"/>
          <p:cNvSpPr/>
          <p:nvPr/>
        </p:nvSpPr>
        <p:spPr>
          <a:xfrm>
            <a:off x="14536696" y="2084210"/>
            <a:ext cx="93980" cy="93980"/>
          </a:xfrm>
          <a:custGeom>
            <a:avLst/>
            <a:gdLst/>
            <a:ahLst/>
            <a:cxnLst/>
            <a:rect l="l" t="t" r="r" b="b"/>
            <a:pathLst>
              <a:path w="93980" h="93980">
                <a:moveTo>
                  <a:pt x="93703" y="0"/>
                </a:moveTo>
                <a:lnTo>
                  <a:pt x="0" y="93696"/>
                </a:lnTo>
                <a:lnTo>
                  <a:pt x="93703" y="0"/>
                </a:lnTo>
              </a:path>
            </a:pathLst>
          </a:custGeom>
          <a:ln w="9448">
            <a:solidFill>
              <a:srgbClr val="71BC68"/>
            </a:solidFill>
          </a:ln>
        </p:spPr>
        <p:txBody>
          <a:bodyPr wrap="square" lIns="0" tIns="0" rIns="0" bIns="0" rtlCol="0"/>
          <a:lstStyle/>
          <a:p>
            <a:endParaRPr lang="fr-CA" noProof="0" dirty="0"/>
          </a:p>
        </p:txBody>
      </p:sp>
      <p:sp>
        <p:nvSpPr>
          <p:cNvPr id="60" name="object 60"/>
          <p:cNvSpPr/>
          <p:nvPr/>
        </p:nvSpPr>
        <p:spPr>
          <a:xfrm>
            <a:off x="13150057" y="1357803"/>
            <a:ext cx="0" cy="699770"/>
          </a:xfrm>
          <a:custGeom>
            <a:avLst/>
            <a:gdLst/>
            <a:ahLst/>
            <a:cxnLst/>
            <a:rect l="l" t="t" r="r" b="b"/>
            <a:pathLst>
              <a:path h="699769">
                <a:moveTo>
                  <a:pt x="0" y="0"/>
                </a:moveTo>
                <a:lnTo>
                  <a:pt x="0" y="699668"/>
                </a:lnTo>
                <a:lnTo>
                  <a:pt x="0" y="0"/>
                </a:lnTo>
                <a:close/>
              </a:path>
            </a:pathLst>
          </a:custGeom>
          <a:ln w="9448">
            <a:solidFill>
              <a:srgbClr val="71BC68"/>
            </a:solidFill>
          </a:ln>
        </p:spPr>
        <p:txBody>
          <a:bodyPr wrap="square" lIns="0" tIns="0" rIns="0" bIns="0" rtlCol="0"/>
          <a:lstStyle/>
          <a:p>
            <a:endParaRPr lang="fr-CA" noProof="0" dirty="0"/>
          </a:p>
        </p:txBody>
      </p:sp>
      <p:sp>
        <p:nvSpPr>
          <p:cNvPr id="61" name="object 61"/>
          <p:cNvSpPr/>
          <p:nvPr/>
        </p:nvSpPr>
        <p:spPr>
          <a:xfrm>
            <a:off x="12660929" y="1386447"/>
            <a:ext cx="642620" cy="642620"/>
          </a:xfrm>
          <a:custGeom>
            <a:avLst/>
            <a:gdLst/>
            <a:ahLst/>
            <a:cxnLst/>
            <a:rect l="l" t="t" r="r" b="b"/>
            <a:pathLst>
              <a:path w="642619" h="642619">
                <a:moveTo>
                  <a:pt x="0" y="642378"/>
                </a:moveTo>
                <a:lnTo>
                  <a:pt x="642416" y="0"/>
                </a:lnTo>
                <a:lnTo>
                  <a:pt x="0" y="642378"/>
                </a:lnTo>
                <a:close/>
              </a:path>
            </a:pathLst>
          </a:custGeom>
          <a:ln w="9359">
            <a:solidFill>
              <a:srgbClr val="71BC68"/>
            </a:solidFill>
          </a:ln>
        </p:spPr>
        <p:txBody>
          <a:bodyPr wrap="square" lIns="0" tIns="0" rIns="0" bIns="0" rtlCol="0"/>
          <a:lstStyle/>
          <a:p>
            <a:endParaRPr lang="fr-CA" noProof="0" dirty="0"/>
          </a:p>
        </p:txBody>
      </p:sp>
      <p:sp>
        <p:nvSpPr>
          <p:cNvPr id="62" name="object 62"/>
          <p:cNvSpPr/>
          <p:nvPr/>
        </p:nvSpPr>
        <p:spPr>
          <a:xfrm>
            <a:off x="13933291" y="1646363"/>
            <a:ext cx="697230" cy="697230"/>
          </a:xfrm>
          <a:custGeom>
            <a:avLst/>
            <a:gdLst/>
            <a:ahLst/>
            <a:cxnLst/>
            <a:rect l="l" t="t" r="r" b="b"/>
            <a:pathLst>
              <a:path w="697230" h="697230">
                <a:moveTo>
                  <a:pt x="697108" y="697141"/>
                </a:moveTo>
                <a:lnTo>
                  <a:pt x="0" y="0"/>
                </a:lnTo>
                <a:lnTo>
                  <a:pt x="697108" y="697141"/>
                </a:lnTo>
              </a:path>
            </a:pathLst>
          </a:custGeom>
          <a:ln w="9359">
            <a:solidFill>
              <a:srgbClr val="71BC68"/>
            </a:solidFill>
          </a:ln>
        </p:spPr>
        <p:txBody>
          <a:bodyPr wrap="square" lIns="0" tIns="0" rIns="0" bIns="0" rtlCol="0"/>
          <a:lstStyle/>
          <a:p>
            <a:endParaRPr lang="fr-CA" noProof="0" dirty="0"/>
          </a:p>
        </p:txBody>
      </p:sp>
      <p:sp>
        <p:nvSpPr>
          <p:cNvPr id="63" name="object 63"/>
          <p:cNvSpPr/>
          <p:nvPr/>
        </p:nvSpPr>
        <p:spPr>
          <a:xfrm>
            <a:off x="13657452" y="1875561"/>
            <a:ext cx="973455" cy="0"/>
          </a:xfrm>
          <a:custGeom>
            <a:avLst/>
            <a:gdLst/>
            <a:ahLst/>
            <a:cxnLst/>
            <a:rect l="l" t="t" r="r" b="b"/>
            <a:pathLst>
              <a:path w="973455">
                <a:moveTo>
                  <a:pt x="972946" y="0"/>
                </a:moveTo>
                <a:lnTo>
                  <a:pt x="0" y="0"/>
                </a:lnTo>
                <a:lnTo>
                  <a:pt x="972946" y="0"/>
                </a:lnTo>
              </a:path>
            </a:pathLst>
          </a:custGeom>
          <a:ln w="9359">
            <a:solidFill>
              <a:srgbClr val="71BC68"/>
            </a:solidFill>
          </a:ln>
        </p:spPr>
        <p:txBody>
          <a:bodyPr wrap="square" lIns="0" tIns="0" rIns="0" bIns="0" rtlCol="0"/>
          <a:lstStyle/>
          <a:p>
            <a:endParaRPr lang="fr-CA" noProof="0" dirty="0"/>
          </a:p>
        </p:txBody>
      </p:sp>
      <p:sp>
        <p:nvSpPr>
          <p:cNvPr id="64" name="object 64"/>
          <p:cNvSpPr/>
          <p:nvPr/>
        </p:nvSpPr>
        <p:spPr>
          <a:xfrm>
            <a:off x="13055249" y="1875557"/>
            <a:ext cx="528955" cy="0"/>
          </a:xfrm>
          <a:custGeom>
            <a:avLst/>
            <a:gdLst/>
            <a:ahLst/>
            <a:cxnLst/>
            <a:rect l="l" t="t" r="r" b="b"/>
            <a:pathLst>
              <a:path w="528955">
                <a:moveTo>
                  <a:pt x="528726" y="0"/>
                </a:moveTo>
                <a:lnTo>
                  <a:pt x="0" y="0"/>
                </a:lnTo>
                <a:lnTo>
                  <a:pt x="528726" y="0"/>
                </a:lnTo>
                <a:close/>
              </a:path>
            </a:pathLst>
          </a:custGeom>
          <a:ln w="9359">
            <a:solidFill>
              <a:srgbClr val="71BC68"/>
            </a:solidFill>
          </a:ln>
        </p:spPr>
        <p:txBody>
          <a:bodyPr wrap="square" lIns="0" tIns="0" rIns="0" bIns="0" rtlCol="0"/>
          <a:lstStyle/>
          <a:p>
            <a:endParaRPr lang="fr-CA" noProof="0" dirty="0"/>
          </a:p>
        </p:txBody>
      </p:sp>
      <p:sp>
        <p:nvSpPr>
          <p:cNvPr id="65" name="object 65"/>
          <p:cNvSpPr/>
          <p:nvPr/>
        </p:nvSpPr>
        <p:spPr>
          <a:xfrm>
            <a:off x="13489171" y="1669670"/>
            <a:ext cx="0" cy="751205"/>
          </a:xfrm>
          <a:custGeom>
            <a:avLst/>
            <a:gdLst/>
            <a:ahLst/>
            <a:cxnLst/>
            <a:rect l="l" t="t" r="r" b="b"/>
            <a:pathLst>
              <a:path h="751205">
                <a:moveTo>
                  <a:pt x="0" y="750912"/>
                </a:moveTo>
                <a:lnTo>
                  <a:pt x="0" y="0"/>
                </a:lnTo>
                <a:lnTo>
                  <a:pt x="0" y="750912"/>
                </a:lnTo>
                <a:close/>
              </a:path>
            </a:pathLst>
          </a:custGeom>
          <a:ln w="9359">
            <a:solidFill>
              <a:srgbClr val="71BC68"/>
            </a:solidFill>
          </a:ln>
        </p:spPr>
        <p:txBody>
          <a:bodyPr wrap="square" lIns="0" tIns="0" rIns="0" bIns="0" rtlCol="0"/>
          <a:lstStyle/>
          <a:p>
            <a:endParaRPr lang="fr-CA" noProof="0" dirty="0"/>
          </a:p>
        </p:txBody>
      </p:sp>
      <p:sp>
        <p:nvSpPr>
          <p:cNvPr id="66" name="object 66"/>
          <p:cNvSpPr/>
          <p:nvPr/>
        </p:nvSpPr>
        <p:spPr>
          <a:xfrm>
            <a:off x="12216319" y="1616797"/>
            <a:ext cx="857250" cy="857250"/>
          </a:xfrm>
          <a:custGeom>
            <a:avLst/>
            <a:gdLst/>
            <a:ahLst/>
            <a:cxnLst/>
            <a:rect l="l" t="t" r="r" b="b"/>
            <a:pathLst>
              <a:path w="857250" h="857250">
                <a:moveTo>
                  <a:pt x="0" y="856653"/>
                </a:moveTo>
                <a:lnTo>
                  <a:pt x="856691" y="0"/>
                </a:lnTo>
                <a:lnTo>
                  <a:pt x="0" y="856653"/>
                </a:lnTo>
                <a:close/>
              </a:path>
            </a:pathLst>
          </a:custGeom>
          <a:ln w="9448">
            <a:solidFill>
              <a:srgbClr val="71BC68"/>
            </a:solidFill>
          </a:ln>
        </p:spPr>
        <p:txBody>
          <a:bodyPr wrap="square" lIns="0" tIns="0" rIns="0" bIns="0" rtlCol="0"/>
          <a:lstStyle/>
          <a:p>
            <a:endParaRPr lang="fr-CA" noProof="0" dirty="0"/>
          </a:p>
        </p:txBody>
      </p:sp>
      <p:sp>
        <p:nvSpPr>
          <p:cNvPr id="67" name="object 67"/>
          <p:cNvSpPr/>
          <p:nvPr/>
        </p:nvSpPr>
        <p:spPr>
          <a:xfrm>
            <a:off x="12041263" y="1875566"/>
            <a:ext cx="1207135" cy="0"/>
          </a:xfrm>
          <a:custGeom>
            <a:avLst/>
            <a:gdLst/>
            <a:ahLst/>
            <a:cxnLst/>
            <a:rect l="l" t="t" r="r" b="b"/>
            <a:pathLst>
              <a:path w="1207134">
                <a:moveTo>
                  <a:pt x="1206804" y="0"/>
                </a:moveTo>
                <a:lnTo>
                  <a:pt x="0" y="0"/>
                </a:lnTo>
                <a:lnTo>
                  <a:pt x="1206804" y="0"/>
                </a:lnTo>
                <a:close/>
              </a:path>
            </a:pathLst>
          </a:custGeom>
          <a:ln w="9448">
            <a:solidFill>
              <a:srgbClr val="71BC68"/>
            </a:solidFill>
          </a:ln>
        </p:spPr>
        <p:txBody>
          <a:bodyPr wrap="square" lIns="0" tIns="0" rIns="0" bIns="0" rtlCol="0"/>
          <a:lstStyle/>
          <a:p>
            <a:endParaRPr lang="fr-CA" noProof="0" dirty="0"/>
          </a:p>
        </p:txBody>
      </p:sp>
      <p:sp>
        <p:nvSpPr>
          <p:cNvPr id="68" name="object 68"/>
          <p:cNvSpPr/>
          <p:nvPr/>
        </p:nvSpPr>
        <p:spPr>
          <a:xfrm>
            <a:off x="14125576" y="2552155"/>
            <a:ext cx="504825" cy="0"/>
          </a:xfrm>
          <a:custGeom>
            <a:avLst/>
            <a:gdLst/>
            <a:ahLst/>
            <a:cxnLst/>
            <a:rect l="l" t="t" r="r" b="b"/>
            <a:pathLst>
              <a:path w="504825">
                <a:moveTo>
                  <a:pt x="504825" y="0"/>
                </a:moveTo>
                <a:lnTo>
                  <a:pt x="0" y="0"/>
                </a:lnTo>
                <a:lnTo>
                  <a:pt x="504825" y="0"/>
                </a:lnTo>
              </a:path>
            </a:pathLst>
          </a:custGeom>
          <a:ln w="9359">
            <a:solidFill>
              <a:srgbClr val="71BC68"/>
            </a:solidFill>
          </a:ln>
        </p:spPr>
        <p:txBody>
          <a:bodyPr wrap="square" lIns="0" tIns="0" rIns="0" bIns="0" rtlCol="0"/>
          <a:lstStyle/>
          <a:p>
            <a:endParaRPr lang="fr-CA" noProof="0" dirty="0"/>
          </a:p>
        </p:txBody>
      </p:sp>
      <p:sp>
        <p:nvSpPr>
          <p:cNvPr id="69" name="object 69"/>
          <p:cNvSpPr/>
          <p:nvPr/>
        </p:nvSpPr>
        <p:spPr>
          <a:xfrm>
            <a:off x="14499971" y="1961892"/>
            <a:ext cx="0" cy="842010"/>
          </a:xfrm>
          <a:custGeom>
            <a:avLst/>
            <a:gdLst/>
            <a:ahLst/>
            <a:cxnLst/>
            <a:rect l="l" t="t" r="r" b="b"/>
            <a:pathLst>
              <a:path h="842010">
                <a:moveTo>
                  <a:pt x="0" y="0"/>
                </a:moveTo>
                <a:lnTo>
                  <a:pt x="0" y="841387"/>
                </a:lnTo>
                <a:lnTo>
                  <a:pt x="0" y="0"/>
                </a:lnTo>
                <a:close/>
              </a:path>
            </a:pathLst>
          </a:custGeom>
          <a:ln w="9359">
            <a:solidFill>
              <a:srgbClr val="71BC68"/>
            </a:solidFill>
          </a:ln>
        </p:spPr>
        <p:txBody>
          <a:bodyPr wrap="square" lIns="0" tIns="0" rIns="0" bIns="0" rtlCol="0"/>
          <a:lstStyle/>
          <a:p>
            <a:endParaRPr lang="fr-CA" noProof="0" dirty="0"/>
          </a:p>
        </p:txBody>
      </p:sp>
      <p:sp>
        <p:nvSpPr>
          <p:cNvPr id="70" name="object 70"/>
          <p:cNvSpPr/>
          <p:nvPr/>
        </p:nvSpPr>
        <p:spPr>
          <a:xfrm>
            <a:off x="14162496" y="2140854"/>
            <a:ext cx="0" cy="483870"/>
          </a:xfrm>
          <a:custGeom>
            <a:avLst/>
            <a:gdLst/>
            <a:ahLst/>
            <a:cxnLst/>
            <a:rect l="l" t="t" r="r" b="b"/>
            <a:pathLst>
              <a:path h="483869">
                <a:moveTo>
                  <a:pt x="0" y="0"/>
                </a:moveTo>
                <a:lnTo>
                  <a:pt x="0" y="483489"/>
                </a:lnTo>
                <a:lnTo>
                  <a:pt x="0" y="0"/>
                </a:lnTo>
                <a:close/>
              </a:path>
            </a:pathLst>
          </a:custGeom>
          <a:ln w="9448">
            <a:solidFill>
              <a:srgbClr val="71BC68"/>
            </a:solidFill>
          </a:ln>
        </p:spPr>
        <p:txBody>
          <a:bodyPr wrap="square" lIns="0" tIns="0" rIns="0" bIns="0" rtlCol="0"/>
          <a:lstStyle/>
          <a:p>
            <a:endParaRPr lang="fr-CA" noProof="0" dirty="0"/>
          </a:p>
        </p:txBody>
      </p:sp>
      <p:sp>
        <p:nvSpPr>
          <p:cNvPr id="71" name="object 71"/>
          <p:cNvSpPr/>
          <p:nvPr/>
        </p:nvSpPr>
        <p:spPr>
          <a:xfrm>
            <a:off x="13979016" y="2213041"/>
            <a:ext cx="651510" cy="0"/>
          </a:xfrm>
          <a:custGeom>
            <a:avLst/>
            <a:gdLst/>
            <a:ahLst/>
            <a:cxnLst/>
            <a:rect l="l" t="t" r="r" b="b"/>
            <a:pathLst>
              <a:path w="651509">
                <a:moveTo>
                  <a:pt x="651383" y="0"/>
                </a:moveTo>
                <a:lnTo>
                  <a:pt x="0" y="0"/>
                </a:lnTo>
                <a:lnTo>
                  <a:pt x="651383" y="0"/>
                </a:lnTo>
              </a:path>
            </a:pathLst>
          </a:custGeom>
          <a:ln w="9448">
            <a:solidFill>
              <a:srgbClr val="71BC68"/>
            </a:solidFill>
          </a:ln>
        </p:spPr>
        <p:txBody>
          <a:bodyPr wrap="square" lIns="0" tIns="0" rIns="0" bIns="0" rtlCol="0"/>
          <a:lstStyle/>
          <a:p>
            <a:endParaRPr lang="fr-CA" noProof="0" dirty="0"/>
          </a:p>
        </p:txBody>
      </p:sp>
      <p:sp>
        <p:nvSpPr>
          <p:cNvPr id="72" name="object 72"/>
          <p:cNvSpPr/>
          <p:nvPr/>
        </p:nvSpPr>
        <p:spPr>
          <a:xfrm>
            <a:off x="12000667" y="1738558"/>
            <a:ext cx="1288415" cy="1288415"/>
          </a:xfrm>
          <a:custGeom>
            <a:avLst/>
            <a:gdLst/>
            <a:ahLst/>
            <a:cxnLst/>
            <a:rect l="l" t="t" r="r" b="b"/>
            <a:pathLst>
              <a:path w="1288415" h="1288414">
                <a:moveTo>
                  <a:pt x="0" y="0"/>
                </a:moveTo>
                <a:lnTo>
                  <a:pt x="1287995" y="1288059"/>
                </a:lnTo>
                <a:lnTo>
                  <a:pt x="0" y="0"/>
                </a:lnTo>
                <a:close/>
              </a:path>
            </a:pathLst>
          </a:custGeom>
          <a:ln w="9448">
            <a:solidFill>
              <a:srgbClr val="71BC68"/>
            </a:solidFill>
          </a:ln>
        </p:spPr>
        <p:txBody>
          <a:bodyPr wrap="square" lIns="0" tIns="0" rIns="0" bIns="0" rtlCol="0"/>
          <a:lstStyle/>
          <a:p>
            <a:endParaRPr lang="fr-CA" noProof="0" dirty="0"/>
          </a:p>
        </p:txBody>
      </p:sp>
      <p:sp>
        <p:nvSpPr>
          <p:cNvPr id="73" name="object 73"/>
          <p:cNvSpPr/>
          <p:nvPr/>
        </p:nvSpPr>
        <p:spPr>
          <a:xfrm>
            <a:off x="12814221" y="2096486"/>
            <a:ext cx="0" cy="572770"/>
          </a:xfrm>
          <a:custGeom>
            <a:avLst/>
            <a:gdLst/>
            <a:ahLst/>
            <a:cxnLst/>
            <a:rect l="l" t="t" r="r" b="b"/>
            <a:pathLst>
              <a:path h="572769">
                <a:moveTo>
                  <a:pt x="0" y="572211"/>
                </a:moveTo>
                <a:lnTo>
                  <a:pt x="0" y="0"/>
                </a:lnTo>
                <a:lnTo>
                  <a:pt x="0" y="572211"/>
                </a:lnTo>
                <a:close/>
              </a:path>
            </a:pathLst>
          </a:custGeom>
          <a:ln w="9448">
            <a:solidFill>
              <a:srgbClr val="71BC68"/>
            </a:solidFill>
          </a:ln>
        </p:spPr>
        <p:txBody>
          <a:bodyPr wrap="square" lIns="0" tIns="0" rIns="0" bIns="0" rtlCol="0"/>
          <a:lstStyle/>
          <a:p>
            <a:endParaRPr lang="fr-CA" noProof="0" dirty="0"/>
          </a:p>
        </p:txBody>
      </p:sp>
      <p:sp>
        <p:nvSpPr>
          <p:cNvPr id="74" name="object 74"/>
          <p:cNvSpPr/>
          <p:nvPr/>
        </p:nvSpPr>
        <p:spPr>
          <a:xfrm>
            <a:off x="14201711" y="2759195"/>
            <a:ext cx="429259" cy="429259"/>
          </a:xfrm>
          <a:custGeom>
            <a:avLst/>
            <a:gdLst/>
            <a:ahLst/>
            <a:cxnLst/>
            <a:rect l="l" t="t" r="r" b="b"/>
            <a:pathLst>
              <a:path w="429259" h="429260">
                <a:moveTo>
                  <a:pt x="428688" y="0"/>
                </a:moveTo>
                <a:lnTo>
                  <a:pt x="0" y="428676"/>
                </a:lnTo>
                <a:lnTo>
                  <a:pt x="428688" y="0"/>
                </a:lnTo>
              </a:path>
            </a:pathLst>
          </a:custGeom>
          <a:ln w="9359">
            <a:solidFill>
              <a:srgbClr val="71BC68"/>
            </a:solidFill>
          </a:ln>
        </p:spPr>
        <p:txBody>
          <a:bodyPr wrap="square" lIns="0" tIns="0" rIns="0" bIns="0" rtlCol="0"/>
          <a:lstStyle/>
          <a:p>
            <a:endParaRPr lang="fr-CA" noProof="0" dirty="0"/>
          </a:p>
        </p:txBody>
      </p:sp>
      <p:sp>
        <p:nvSpPr>
          <p:cNvPr id="75" name="object 75"/>
          <p:cNvSpPr/>
          <p:nvPr/>
        </p:nvSpPr>
        <p:spPr>
          <a:xfrm>
            <a:off x="13665360" y="2053362"/>
            <a:ext cx="965200" cy="965200"/>
          </a:xfrm>
          <a:custGeom>
            <a:avLst/>
            <a:gdLst/>
            <a:ahLst/>
            <a:cxnLst/>
            <a:rect l="l" t="t" r="r" b="b"/>
            <a:pathLst>
              <a:path w="965200" h="965200">
                <a:moveTo>
                  <a:pt x="965038" y="965066"/>
                </a:moveTo>
                <a:lnTo>
                  <a:pt x="0" y="0"/>
                </a:lnTo>
                <a:lnTo>
                  <a:pt x="965038" y="965066"/>
                </a:lnTo>
              </a:path>
            </a:pathLst>
          </a:custGeom>
          <a:ln w="9448">
            <a:solidFill>
              <a:srgbClr val="71BC68"/>
            </a:solidFill>
          </a:ln>
        </p:spPr>
        <p:txBody>
          <a:bodyPr wrap="square" lIns="0" tIns="0" rIns="0" bIns="0" rtlCol="0"/>
          <a:lstStyle/>
          <a:p>
            <a:endParaRPr lang="fr-CA" noProof="0" dirty="0"/>
          </a:p>
        </p:txBody>
      </p:sp>
      <p:sp>
        <p:nvSpPr>
          <p:cNvPr id="76" name="object 76"/>
          <p:cNvSpPr/>
          <p:nvPr/>
        </p:nvSpPr>
        <p:spPr>
          <a:xfrm>
            <a:off x="13383106" y="2889606"/>
            <a:ext cx="1223010" cy="635"/>
          </a:xfrm>
          <a:custGeom>
            <a:avLst/>
            <a:gdLst/>
            <a:ahLst/>
            <a:cxnLst/>
            <a:rect l="l" t="t" r="r" b="b"/>
            <a:pathLst>
              <a:path w="1223009" h="635">
                <a:moveTo>
                  <a:pt x="0" y="0"/>
                </a:moveTo>
                <a:lnTo>
                  <a:pt x="1222933" y="25"/>
                </a:lnTo>
                <a:lnTo>
                  <a:pt x="0" y="0"/>
                </a:lnTo>
                <a:close/>
              </a:path>
            </a:pathLst>
          </a:custGeom>
          <a:ln w="9448">
            <a:solidFill>
              <a:srgbClr val="71BC68"/>
            </a:solidFill>
          </a:ln>
        </p:spPr>
        <p:txBody>
          <a:bodyPr wrap="square" lIns="0" tIns="0" rIns="0" bIns="0" rtlCol="0"/>
          <a:lstStyle/>
          <a:p>
            <a:endParaRPr lang="fr-CA" noProof="0" dirty="0"/>
          </a:p>
        </p:txBody>
      </p:sp>
      <p:sp>
        <p:nvSpPr>
          <p:cNvPr id="77" name="object 77"/>
          <p:cNvSpPr/>
          <p:nvPr/>
        </p:nvSpPr>
        <p:spPr>
          <a:xfrm>
            <a:off x="13408810" y="2471766"/>
            <a:ext cx="496570" cy="497205"/>
          </a:xfrm>
          <a:custGeom>
            <a:avLst/>
            <a:gdLst/>
            <a:ahLst/>
            <a:cxnLst/>
            <a:rect l="l" t="t" r="r" b="b"/>
            <a:pathLst>
              <a:path w="496569" h="497205">
                <a:moveTo>
                  <a:pt x="496557" y="496608"/>
                </a:moveTo>
                <a:lnTo>
                  <a:pt x="0" y="0"/>
                </a:lnTo>
                <a:lnTo>
                  <a:pt x="496557" y="496608"/>
                </a:lnTo>
                <a:close/>
              </a:path>
            </a:pathLst>
          </a:custGeom>
          <a:ln w="9448">
            <a:solidFill>
              <a:srgbClr val="71BC68"/>
            </a:solidFill>
          </a:ln>
        </p:spPr>
        <p:txBody>
          <a:bodyPr wrap="square" lIns="0" tIns="0" rIns="0" bIns="0" rtlCol="0"/>
          <a:lstStyle/>
          <a:p>
            <a:endParaRPr lang="fr-CA" noProof="0" dirty="0"/>
          </a:p>
        </p:txBody>
      </p:sp>
      <p:sp>
        <p:nvSpPr>
          <p:cNvPr id="78" name="object 78"/>
          <p:cNvSpPr/>
          <p:nvPr/>
        </p:nvSpPr>
        <p:spPr>
          <a:xfrm>
            <a:off x="13443819" y="2889643"/>
            <a:ext cx="426720" cy="0"/>
          </a:xfrm>
          <a:custGeom>
            <a:avLst/>
            <a:gdLst/>
            <a:ahLst/>
            <a:cxnLst/>
            <a:rect l="l" t="t" r="r" b="b"/>
            <a:pathLst>
              <a:path w="426719">
                <a:moveTo>
                  <a:pt x="0" y="0"/>
                </a:moveTo>
                <a:lnTo>
                  <a:pt x="426542" y="0"/>
                </a:lnTo>
                <a:lnTo>
                  <a:pt x="0" y="0"/>
                </a:lnTo>
                <a:close/>
              </a:path>
            </a:pathLst>
          </a:custGeom>
          <a:ln w="9448">
            <a:solidFill>
              <a:srgbClr val="71BC68"/>
            </a:solidFill>
          </a:ln>
        </p:spPr>
        <p:txBody>
          <a:bodyPr wrap="square" lIns="0" tIns="0" rIns="0" bIns="0" rtlCol="0"/>
          <a:lstStyle/>
          <a:p>
            <a:endParaRPr lang="fr-CA" noProof="0" dirty="0"/>
          </a:p>
        </p:txBody>
      </p:sp>
      <p:sp>
        <p:nvSpPr>
          <p:cNvPr id="79" name="object 79"/>
          <p:cNvSpPr/>
          <p:nvPr/>
        </p:nvSpPr>
        <p:spPr>
          <a:xfrm>
            <a:off x="13677899" y="3227086"/>
            <a:ext cx="952500" cy="0"/>
          </a:xfrm>
          <a:custGeom>
            <a:avLst/>
            <a:gdLst/>
            <a:ahLst/>
            <a:cxnLst/>
            <a:rect l="l" t="t" r="r" b="b"/>
            <a:pathLst>
              <a:path w="952500">
                <a:moveTo>
                  <a:pt x="952500" y="0"/>
                </a:moveTo>
                <a:lnTo>
                  <a:pt x="0" y="0"/>
                </a:lnTo>
                <a:lnTo>
                  <a:pt x="952500" y="0"/>
                </a:lnTo>
              </a:path>
            </a:pathLst>
          </a:custGeom>
          <a:ln w="9359">
            <a:solidFill>
              <a:srgbClr val="71BC68"/>
            </a:solidFill>
          </a:ln>
        </p:spPr>
        <p:txBody>
          <a:bodyPr wrap="square" lIns="0" tIns="0" rIns="0" bIns="0" rtlCol="0"/>
          <a:lstStyle/>
          <a:p>
            <a:endParaRPr lang="fr-CA" noProof="0" dirty="0"/>
          </a:p>
        </p:txBody>
      </p:sp>
      <p:sp>
        <p:nvSpPr>
          <p:cNvPr id="80" name="object 80"/>
          <p:cNvSpPr/>
          <p:nvPr/>
        </p:nvSpPr>
        <p:spPr>
          <a:xfrm>
            <a:off x="14162496" y="2665281"/>
            <a:ext cx="0" cy="784860"/>
          </a:xfrm>
          <a:custGeom>
            <a:avLst/>
            <a:gdLst/>
            <a:ahLst/>
            <a:cxnLst/>
            <a:rect l="l" t="t" r="r" b="b"/>
            <a:pathLst>
              <a:path h="784860">
                <a:moveTo>
                  <a:pt x="0" y="0"/>
                </a:moveTo>
                <a:lnTo>
                  <a:pt x="0" y="784517"/>
                </a:lnTo>
                <a:lnTo>
                  <a:pt x="0" y="0"/>
                </a:lnTo>
                <a:close/>
              </a:path>
            </a:pathLst>
          </a:custGeom>
          <a:ln w="9359">
            <a:solidFill>
              <a:srgbClr val="71BC68"/>
            </a:solidFill>
          </a:ln>
        </p:spPr>
        <p:txBody>
          <a:bodyPr wrap="square" lIns="0" tIns="0" rIns="0" bIns="0" rtlCol="0"/>
          <a:lstStyle/>
          <a:p>
            <a:endParaRPr lang="fr-CA" noProof="0" dirty="0"/>
          </a:p>
        </p:txBody>
      </p:sp>
      <p:sp>
        <p:nvSpPr>
          <p:cNvPr id="81" name="object 81"/>
          <p:cNvSpPr/>
          <p:nvPr/>
        </p:nvSpPr>
        <p:spPr>
          <a:xfrm>
            <a:off x="13576705" y="2639721"/>
            <a:ext cx="836294" cy="835660"/>
          </a:xfrm>
          <a:custGeom>
            <a:avLst/>
            <a:gdLst/>
            <a:ahLst/>
            <a:cxnLst/>
            <a:rect l="l" t="t" r="r" b="b"/>
            <a:pathLst>
              <a:path w="836294" h="835660">
                <a:moveTo>
                  <a:pt x="0" y="835634"/>
                </a:moveTo>
                <a:lnTo>
                  <a:pt x="835736" y="0"/>
                </a:lnTo>
                <a:lnTo>
                  <a:pt x="0" y="835634"/>
                </a:lnTo>
                <a:close/>
              </a:path>
            </a:pathLst>
          </a:custGeom>
          <a:ln w="9448">
            <a:solidFill>
              <a:srgbClr val="71BC68"/>
            </a:solidFill>
          </a:ln>
        </p:spPr>
        <p:txBody>
          <a:bodyPr wrap="square" lIns="0" tIns="0" rIns="0" bIns="0" rtlCol="0"/>
          <a:lstStyle/>
          <a:p>
            <a:endParaRPr lang="fr-CA" noProof="0" dirty="0"/>
          </a:p>
        </p:txBody>
      </p:sp>
      <p:sp>
        <p:nvSpPr>
          <p:cNvPr id="82" name="object 82"/>
          <p:cNvSpPr/>
          <p:nvPr/>
        </p:nvSpPr>
        <p:spPr>
          <a:xfrm>
            <a:off x="13825013" y="2418063"/>
            <a:ext cx="0" cy="1279525"/>
          </a:xfrm>
          <a:custGeom>
            <a:avLst/>
            <a:gdLst/>
            <a:ahLst/>
            <a:cxnLst/>
            <a:rect l="l" t="t" r="r" b="b"/>
            <a:pathLst>
              <a:path h="1279525">
                <a:moveTo>
                  <a:pt x="0" y="0"/>
                </a:moveTo>
                <a:lnTo>
                  <a:pt x="0" y="1278953"/>
                </a:lnTo>
                <a:lnTo>
                  <a:pt x="0" y="0"/>
                </a:lnTo>
                <a:close/>
              </a:path>
            </a:pathLst>
          </a:custGeom>
          <a:ln w="9448">
            <a:solidFill>
              <a:srgbClr val="71BC68"/>
            </a:solidFill>
          </a:ln>
        </p:spPr>
        <p:txBody>
          <a:bodyPr wrap="square" lIns="0" tIns="0" rIns="0" bIns="0" rtlCol="0"/>
          <a:lstStyle/>
          <a:p>
            <a:endParaRPr lang="fr-CA" noProof="0" dirty="0"/>
          </a:p>
        </p:txBody>
      </p:sp>
      <p:sp>
        <p:nvSpPr>
          <p:cNvPr id="83" name="object 83"/>
          <p:cNvSpPr/>
          <p:nvPr/>
        </p:nvSpPr>
        <p:spPr>
          <a:xfrm>
            <a:off x="13671614" y="2888000"/>
            <a:ext cx="646430" cy="0"/>
          </a:xfrm>
          <a:custGeom>
            <a:avLst/>
            <a:gdLst/>
            <a:ahLst/>
            <a:cxnLst/>
            <a:rect l="l" t="t" r="r" b="b"/>
            <a:pathLst>
              <a:path w="646430">
                <a:moveTo>
                  <a:pt x="645921" y="0"/>
                </a:moveTo>
                <a:lnTo>
                  <a:pt x="0" y="0"/>
                </a:lnTo>
                <a:lnTo>
                  <a:pt x="645921" y="0"/>
                </a:lnTo>
                <a:close/>
              </a:path>
            </a:pathLst>
          </a:custGeom>
          <a:ln w="9448">
            <a:solidFill>
              <a:srgbClr val="71BC68"/>
            </a:solidFill>
          </a:ln>
        </p:spPr>
        <p:txBody>
          <a:bodyPr wrap="square" lIns="0" tIns="0" rIns="0" bIns="0" rtlCol="0"/>
          <a:lstStyle/>
          <a:p>
            <a:endParaRPr lang="fr-CA" noProof="0" dirty="0"/>
          </a:p>
        </p:txBody>
      </p:sp>
      <p:sp>
        <p:nvSpPr>
          <p:cNvPr id="84" name="object 84"/>
          <p:cNvSpPr/>
          <p:nvPr/>
        </p:nvSpPr>
        <p:spPr>
          <a:xfrm>
            <a:off x="13939987" y="3096662"/>
            <a:ext cx="690880" cy="690880"/>
          </a:xfrm>
          <a:custGeom>
            <a:avLst/>
            <a:gdLst/>
            <a:ahLst/>
            <a:cxnLst/>
            <a:rect l="l" t="t" r="r" b="b"/>
            <a:pathLst>
              <a:path w="690880" h="690879">
                <a:moveTo>
                  <a:pt x="690412" y="0"/>
                </a:moveTo>
                <a:lnTo>
                  <a:pt x="0" y="690412"/>
                </a:lnTo>
                <a:lnTo>
                  <a:pt x="690412" y="0"/>
                </a:lnTo>
              </a:path>
            </a:pathLst>
          </a:custGeom>
          <a:ln w="9448">
            <a:solidFill>
              <a:srgbClr val="71BC68"/>
            </a:solidFill>
          </a:ln>
        </p:spPr>
        <p:txBody>
          <a:bodyPr wrap="square" lIns="0" tIns="0" rIns="0" bIns="0" rtlCol="0"/>
          <a:lstStyle/>
          <a:p>
            <a:endParaRPr lang="fr-CA" noProof="0" dirty="0"/>
          </a:p>
        </p:txBody>
      </p:sp>
      <p:sp>
        <p:nvSpPr>
          <p:cNvPr id="85" name="object 85"/>
          <p:cNvSpPr/>
          <p:nvPr/>
        </p:nvSpPr>
        <p:spPr>
          <a:xfrm>
            <a:off x="14501604" y="3128753"/>
            <a:ext cx="0" cy="532765"/>
          </a:xfrm>
          <a:custGeom>
            <a:avLst/>
            <a:gdLst/>
            <a:ahLst/>
            <a:cxnLst/>
            <a:rect l="l" t="t" r="r" b="b"/>
            <a:pathLst>
              <a:path h="532764">
                <a:moveTo>
                  <a:pt x="0" y="532536"/>
                </a:moveTo>
                <a:lnTo>
                  <a:pt x="0" y="0"/>
                </a:lnTo>
                <a:lnTo>
                  <a:pt x="0" y="532536"/>
                </a:lnTo>
                <a:close/>
              </a:path>
            </a:pathLst>
          </a:custGeom>
          <a:ln w="9448">
            <a:solidFill>
              <a:srgbClr val="71BC68"/>
            </a:solidFill>
          </a:ln>
        </p:spPr>
        <p:txBody>
          <a:bodyPr wrap="square" lIns="0" tIns="0" rIns="0" bIns="0" rtlCol="0"/>
          <a:lstStyle/>
          <a:p>
            <a:endParaRPr lang="fr-CA" noProof="0" dirty="0"/>
          </a:p>
        </p:txBody>
      </p:sp>
      <p:sp>
        <p:nvSpPr>
          <p:cNvPr id="86" name="object 86"/>
          <p:cNvSpPr/>
          <p:nvPr/>
        </p:nvSpPr>
        <p:spPr>
          <a:xfrm>
            <a:off x="13336233" y="2759181"/>
            <a:ext cx="1294765" cy="1294765"/>
          </a:xfrm>
          <a:custGeom>
            <a:avLst/>
            <a:gdLst/>
            <a:ahLst/>
            <a:cxnLst/>
            <a:rect l="l" t="t" r="r" b="b"/>
            <a:pathLst>
              <a:path w="1294765" h="1294764">
                <a:moveTo>
                  <a:pt x="1294165" y="0"/>
                </a:moveTo>
                <a:lnTo>
                  <a:pt x="0" y="1294178"/>
                </a:lnTo>
                <a:lnTo>
                  <a:pt x="1294165" y="0"/>
                </a:lnTo>
              </a:path>
            </a:pathLst>
          </a:custGeom>
          <a:ln w="9359">
            <a:solidFill>
              <a:srgbClr val="71BC68"/>
            </a:solidFill>
          </a:ln>
        </p:spPr>
        <p:txBody>
          <a:bodyPr wrap="square" lIns="0" tIns="0" rIns="0" bIns="0" rtlCol="0"/>
          <a:lstStyle/>
          <a:p>
            <a:endParaRPr lang="fr-CA" noProof="0" dirty="0"/>
          </a:p>
        </p:txBody>
      </p:sp>
      <p:sp>
        <p:nvSpPr>
          <p:cNvPr id="87" name="object 87"/>
          <p:cNvSpPr/>
          <p:nvPr/>
        </p:nvSpPr>
        <p:spPr>
          <a:xfrm>
            <a:off x="14164130" y="2842614"/>
            <a:ext cx="0" cy="1104900"/>
          </a:xfrm>
          <a:custGeom>
            <a:avLst/>
            <a:gdLst/>
            <a:ahLst/>
            <a:cxnLst/>
            <a:rect l="l" t="t" r="r" b="b"/>
            <a:pathLst>
              <a:path h="1104900">
                <a:moveTo>
                  <a:pt x="0" y="1104811"/>
                </a:moveTo>
                <a:lnTo>
                  <a:pt x="0" y="0"/>
                </a:lnTo>
                <a:lnTo>
                  <a:pt x="0" y="1104811"/>
                </a:lnTo>
                <a:close/>
              </a:path>
            </a:pathLst>
          </a:custGeom>
          <a:ln w="9359">
            <a:solidFill>
              <a:srgbClr val="71BC68"/>
            </a:solidFill>
          </a:ln>
        </p:spPr>
        <p:txBody>
          <a:bodyPr wrap="square" lIns="0" tIns="0" rIns="0" bIns="0" rtlCol="0"/>
          <a:lstStyle/>
          <a:p>
            <a:endParaRPr lang="fr-CA" noProof="0" dirty="0"/>
          </a:p>
        </p:txBody>
      </p:sp>
      <p:sp>
        <p:nvSpPr>
          <p:cNvPr id="88" name="object 88"/>
          <p:cNvSpPr/>
          <p:nvPr/>
        </p:nvSpPr>
        <p:spPr>
          <a:xfrm>
            <a:off x="13714602" y="3902054"/>
            <a:ext cx="916305" cy="0"/>
          </a:xfrm>
          <a:custGeom>
            <a:avLst/>
            <a:gdLst/>
            <a:ahLst/>
            <a:cxnLst/>
            <a:rect l="l" t="t" r="r" b="b"/>
            <a:pathLst>
              <a:path w="916305">
                <a:moveTo>
                  <a:pt x="915796" y="0"/>
                </a:moveTo>
                <a:lnTo>
                  <a:pt x="0" y="0"/>
                </a:lnTo>
                <a:lnTo>
                  <a:pt x="915796" y="0"/>
                </a:lnTo>
              </a:path>
            </a:pathLst>
          </a:custGeom>
          <a:ln w="9448">
            <a:solidFill>
              <a:srgbClr val="71BC68"/>
            </a:solidFill>
          </a:ln>
        </p:spPr>
        <p:txBody>
          <a:bodyPr wrap="square" lIns="0" tIns="0" rIns="0" bIns="0" rtlCol="0"/>
          <a:lstStyle/>
          <a:p>
            <a:endParaRPr lang="fr-CA" noProof="0" dirty="0"/>
          </a:p>
        </p:txBody>
      </p:sp>
      <p:sp>
        <p:nvSpPr>
          <p:cNvPr id="89" name="object 89"/>
          <p:cNvSpPr/>
          <p:nvPr/>
        </p:nvSpPr>
        <p:spPr>
          <a:xfrm>
            <a:off x="14162487" y="3520469"/>
            <a:ext cx="0" cy="424180"/>
          </a:xfrm>
          <a:custGeom>
            <a:avLst/>
            <a:gdLst/>
            <a:ahLst/>
            <a:cxnLst/>
            <a:rect l="l" t="t" r="r" b="b"/>
            <a:pathLst>
              <a:path h="424179">
                <a:moveTo>
                  <a:pt x="0" y="0"/>
                </a:moveTo>
                <a:lnTo>
                  <a:pt x="0" y="424053"/>
                </a:lnTo>
                <a:lnTo>
                  <a:pt x="0" y="0"/>
                </a:lnTo>
                <a:close/>
              </a:path>
            </a:pathLst>
          </a:custGeom>
          <a:ln w="9448">
            <a:solidFill>
              <a:srgbClr val="71BC68"/>
            </a:solidFill>
          </a:ln>
        </p:spPr>
        <p:txBody>
          <a:bodyPr wrap="square" lIns="0" tIns="0" rIns="0" bIns="0" rtlCol="0"/>
          <a:lstStyle/>
          <a:p>
            <a:endParaRPr lang="fr-CA" noProof="0" dirty="0"/>
          </a:p>
        </p:txBody>
      </p:sp>
      <p:sp>
        <p:nvSpPr>
          <p:cNvPr id="90" name="object 90"/>
          <p:cNvSpPr/>
          <p:nvPr/>
        </p:nvSpPr>
        <p:spPr>
          <a:xfrm>
            <a:off x="13685838" y="3423772"/>
            <a:ext cx="617855" cy="617855"/>
          </a:xfrm>
          <a:custGeom>
            <a:avLst/>
            <a:gdLst/>
            <a:ahLst/>
            <a:cxnLst/>
            <a:rect l="l" t="t" r="r" b="b"/>
            <a:pathLst>
              <a:path w="617855" h="617854">
                <a:moveTo>
                  <a:pt x="0" y="0"/>
                </a:moveTo>
                <a:lnTo>
                  <a:pt x="617461" y="617448"/>
                </a:lnTo>
                <a:lnTo>
                  <a:pt x="0" y="0"/>
                </a:lnTo>
                <a:close/>
              </a:path>
            </a:pathLst>
          </a:custGeom>
          <a:ln w="9448">
            <a:solidFill>
              <a:srgbClr val="71BC68"/>
            </a:solidFill>
          </a:ln>
        </p:spPr>
        <p:txBody>
          <a:bodyPr wrap="square" lIns="0" tIns="0" rIns="0" bIns="0" rtlCol="0"/>
          <a:lstStyle/>
          <a:p>
            <a:endParaRPr lang="fr-CA" noProof="0" dirty="0"/>
          </a:p>
        </p:txBody>
      </p:sp>
      <p:sp>
        <p:nvSpPr>
          <p:cNvPr id="91" name="object 91"/>
          <p:cNvSpPr/>
          <p:nvPr/>
        </p:nvSpPr>
        <p:spPr>
          <a:xfrm>
            <a:off x="13570545" y="3562940"/>
            <a:ext cx="848360" cy="0"/>
          </a:xfrm>
          <a:custGeom>
            <a:avLst/>
            <a:gdLst/>
            <a:ahLst/>
            <a:cxnLst/>
            <a:rect l="l" t="t" r="r" b="b"/>
            <a:pathLst>
              <a:path w="848359">
                <a:moveTo>
                  <a:pt x="848055" y="0"/>
                </a:moveTo>
                <a:lnTo>
                  <a:pt x="0" y="0"/>
                </a:lnTo>
                <a:lnTo>
                  <a:pt x="848055" y="0"/>
                </a:lnTo>
                <a:close/>
              </a:path>
            </a:pathLst>
          </a:custGeom>
          <a:ln w="9448">
            <a:solidFill>
              <a:srgbClr val="71BC68"/>
            </a:solidFill>
          </a:ln>
        </p:spPr>
        <p:txBody>
          <a:bodyPr wrap="square" lIns="0" tIns="0" rIns="0" bIns="0" rtlCol="0"/>
          <a:lstStyle/>
          <a:p>
            <a:endParaRPr lang="fr-CA" noProof="0" dirty="0"/>
          </a:p>
        </p:txBody>
      </p:sp>
      <p:sp>
        <p:nvSpPr>
          <p:cNvPr id="92" name="object 92"/>
          <p:cNvSpPr/>
          <p:nvPr/>
        </p:nvSpPr>
        <p:spPr>
          <a:xfrm>
            <a:off x="14164130" y="3513208"/>
            <a:ext cx="0" cy="438784"/>
          </a:xfrm>
          <a:custGeom>
            <a:avLst/>
            <a:gdLst/>
            <a:ahLst/>
            <a:cxnLst/>
            <a:rect l="l" t="t" r="r" b="b"/>
            <a:pathLst>
              <a:path h="438785">
                <a:moveTo>
                  <a:pt x="0" y="438581"/>
                </a:moveTo>
                <a:lnTo>
                  <a:pt x="0" y="0"/>
                </a:lnTo>
                <a:lnTo>
                  <a:pt x="0" y="438581"/>
                </a:lnTo>
                <a:close/>
              </a:path>
            </a:pathLst>
          </a:custGeom>
          <a:ln w="9448">
            <a:solidFill>
              <a:srgbClr val="71BC68"/>
            </a:solidFill>
          </a:ln>
        </p:spPr>
        <p:txBody>
          <a:bodyPr wrap="square" lIns="0" tIns="0" rIns="0" bIns="0" rtlCol="0"/>
          <a:lstStyle/>
          <a:p>
            <a:endParaRPr lang="fr-CA" noProof="0" dirty="0"/>
          </a:p>
        </p:txBody>
      </p:sp>
      <p:sp>
        <p:nvSpPr>
          <p:cNvPr id="93" name="object 93"/>
          <p:cNvSpPr/>
          <p:nvPr/>
        </p:nvSpPr>
        <p:spPr>
          <a:xfrm>
            <a:off x="12117616" y="170420"/>
            <a:ext cx="2404110" cy="3414395"/>
          </a:xfrm>
          <a:custGeom>
            <a:avLst/>
            <a:gdLst/>
            <a:ahLst/>
            <a:cxnLst/>
            <a:rect l="l" t="t" r="r" b="b"/>
            <a:pathLst>
              <a:path w="2404109" h="3414395">
                <a:moveTo>
                  <a:pt x="40005" y="356870"/>
                </a:moveTo>
                <a:lnTo>
                  <a:pt x="38430" y="349084"/>
                </a:lnTo>
                <a:lnTo>
                  <a:pt x="34137" y="342734"/>
                </a:lnTo>
                <a:lnTo>
                  <a:pt x="27787" y="338442"/>
                </a:lnTo>
                <a:lnTo>
                  <a:pt x="20002" y="336867"/>
                </a:lnTo>
                <a:lnTo>
                  <a:pt x="12217" y="338442"/>
                </a:lnTo>
                <a:lnTo>
                  <a:pt x="5867" y="342734"/>
                </a:lnTo>
                <a:lnTo>
                  <a:pt x="1574" y="349084"/>
                </a:lnTo>
                <a:lnTo>
                  <a:pt x="0" y="356870"/>
                </a:lnTo>
                <a:lnTo>
                  <a:pt x="1574" y="364655"/>
                </a:lnTo>
                <a:lnTo>
                  <a:pt x="5867" y="371017"/>
                </a:lnTo>
                <a:lnTo>
                  <a:pt x="12217" y="375297"/>
                </a:lnTo>
                <a:lnTo>
                  <a:pt x="20002" y="376859"/>
                </a:lnTo>
                <a:lnTo>
                  <a:pt x="27787" y="375297"/>
                </a:lnTo>
                <a:lnTo>
                  <a:pt x="34137" y="371017"/>
                </a:lnTo>
                <a:lnTo>
                  <a:pt x="38430" y="364655"/>
                </a:lnTo>
                <a:lnTo>
                  <a:pt x="40005" y="356870"/>
                </a:lnTo>
                <a:close/>
              </a:path>
              <a:path w="2404109" h="3414395">
                <a:moveTo>
                  <a:pt x="373646" y="346303"/>
                </a:moveTo>
                <a:lnTo>
                  <a:pt x="366420" y="339077"/>
                </a:lnTo>
                <a:lnTo>
                  <a:pt x="348564" y="339077"/>
                </a:lnTo>
                <a:lnTo>
                  <a:pt x="341337" y="346303"/>
                </a:lnTo>
                <a:lnTo>
                  <a:pt x="341337" y="364159"/>
                </a:lnTo>
                <a:lnTo>
                  <a:pt x="348564" y="371386"/>
                </a:lnTo>
                <a:lnTo>
                  <a:pt x="357492" y="371386"/>
                </a:lnTo>
                <a:lnTo>
                  <a:pt x="366420" y="371386"/>
                </a:lnTo>
                <a:lnTo>
                  <a:pt x="373646" y="364159"/>
                </a:lnTo>
                <a:lnTo>
                  <a:pt x="373646" y="346303"/>
                </a:lnTo>
                <a:close/>
              </a:path>
              <a:path w="2404109" h="3414395">
                <a:moveTo>
                  <a:pt x="374586" y="683260"/>
                </a:moveTo>
                <a:lnTo>
                  <a:pt x="366941" y="675614"/>
                </a:lnTo>
                <a:lnTo>
                  <a:pt x="348043" y="675614"/>
                </a:lnTo>
                <a:lnTo>
                  <a:pt x="340398" y="683260"/>
                </a:lnTo>
                <a:lnTo>
                  <a:pt x="340398" y="702157"/>
                </a:lnTo>
                <a:lnTo>
                  <a:pt x="348043" y="709803"/>
                </a:lnTo>
                <a:lnTo>
                  <a:pt x="357492" y="709803"/>
                </a:lnTo>
                <a:lnTo>
                  <a:pt x="366941" y="709803"/>
                </a:lnTo>
                <a:lnTo>
                  <a:pt x="374586" y="702157"/>
                </a:lnTo>
                <a:lnTo>
                  <a:pt x="374586" y="683260"/>
                </a:lnTo>
                <a:close/>
              </a:path>
              <a:path w="2404109" h="3414395">
                <a:moveTo>
                  <a:pt x="375081" y="2032889"/>
                </a:moveTo>
                <a:lnTo>
                  <a:pt x="367207" y="2025002"/>
                </a:lnTo>
                <a:lnTo>
                  <a:pt x="357492" y="2025002"/>
                </a:lnTo>
                <a:lnTo>
                  <a:pt x="347776" y="2025002"/>
                </a:lnTo>
                <a:lnTo>
                  <a:pt x="339902" y="2032889"/>
                </a:lnTo>
                <a:lnTo>
                  <a:pt x="339902" y="2044014"/>
                </a:lnTo>
                <a:lnTo>
                  <a:pt x="340093" y="2045347"/>
                </a:lnTo>
                <a:lnTo>
                  <a:pt x="340410" y="2046655"/>
                </a:lnTo>
                <a:lnTo>
                  <a:pt x="341579" y="2055075"/>
                </a:lnTo>
                <a:lnTo>
                  <a:pt x="348754" y="2061578"/>
                </a:lnTo>
                <a:lnTo>
                  <a:pt x="366191" y="2061578"/>
                </a:lnTo>
                <a:lnTo>
                  <a:pt x="373329" y="2055126"/>
                </a:lnTo>
                <a:lnTo>
                  <a:pt x="374548" y="2046744"/>
                </a:lnTo>
                <a:lnTo>
                  <a:pt x="374865" y="2045411"/>
                </a:lnTo>
                <a:lnTo>
                  <a:pt x="375081" y="2044039"/>
                </a:lnTo>
                <a:lnTo>
                  <a:pt x="375081" y="2032889"/>
                </a:lnTo>
                <a:close/>
              </a:path>
              <a:path w="2404109" h="3414395">
                <a:moveTo>
                  <a:pt x="712825" y="2033638"/>
                </a:moveTo>
                <a:lnTo>
                  <a:pt x="705561" y="2026373"/>
                </a:lnTo>
                <a:lnTo>
                  <a:pt x="687628" y="2026373"/>
                </a:lnTo>
                <a:lnTo>
                  <a:pt x="680364" y="2033638"/>
                </a:lnTo>
                <a:lnTo>
                  <a:pt x="680364" y="2051570"/>
                </a:lnTo>
                <a:lnTo>
                  <a:pt x="687628" y="2058835"/>
                </a:lnTo>
                <a:lnTo>
                  <a:pt x="696595" y="2058835"/>
                </a:lnTo>
                <a:lnTo>
                  <a:pt x="705561" y="2058835"/>
                </a:lnTo>
                <a:lnTo>
                  <a:pt x="712825" y="2051570"/>
                </a:lnTo>
                <a:lnTo>
                  <a:pt x="712825" y="2033638"/>
                </a:lnTo>
                <a:close/>
              </a:path>
              <a:path w="2404109" h="3414395">
                <a:moveTo>
                  <a:pt x="713066" y="2372626"/>
                </a:moveTo>
                <a:lnTo>
                  <a:pt x="705700" y="2365248"/>
                </a:lnTo>
                <a:lnTo>
                  <a:pt x="696595" y="2365248"/>
                </a:lnTo>
                <a:lnTo>
                  <a:pt x="687489" y="2365248"/>
                </a:lnTo>
                <a:lnTo>
                  <a:pt x="680123" y="2372626"/>
                </a:lnTo>
                <a:lnTo>
                  <a:pt x="680123" y="2390838"/>
                </a:lnTo>
                <a:lnTo>
                  <a:pt x="687489" y="2398217"/>
                </a:lnTo>
                <a:lnTo>
                  <a:pt x="705700" y="2398217"/>
                </a:lnTo>
                <a:lnTo>
                  <a:pt x="713066" y="2390838"/>
                </a:lnTo>
                <a:lnTo>
                  <a:pt x="713066" y="2372626"/>
                </a:lnTo>
                <a:close/>
              </a:path>
              <a:path w="2404109" h="3414395">
                <a:moveTo>
                  <a:pt x="713181" y="683539"/>
                </a:moveTo>
                <a:lnTo>
                  <a:pt x="705751" y="676122"/>
                </a:lnTo>
                <a:lnTo>
                  <a:pt x="696595" y="676122"/>
                </a:lnTo>
                <a:lnTo>
                  <a:pt x="687438" y="676122"/>
                </a:lnTo>
                <a:lnTo>
                  <a:pt x="680021" y="683539"/>
                </a:lnTo>
                <a:lnTo>
                  <a:pt x="680021" y="697509"/>
                </a:lnTo>
                <a:lnTo>
                  <a:pt x="682091" y="701789"/>
                </a:lnTo>
                <a:lnTo>
                  <a:pt x="685342" y="704811"/>
                </a:lnTo>
                <a:lnTo>
                  <a:pt x="688149" y="707834"/>
                </a:lnTo>
                <a:lnTo>
                  <a:pt x="692137" y="709764"/>
                </a:lnTo>
                <a:lnTo>
                  <a:pt x="701052" y="709764"/>
                </a:lnTo>
                <a:lnTo>
                  <a:pt x="705040" y="707834"/>
                </a:lnTo>
                <a:lnTo>
                  <a:pt x="707847" y="704811"/>
                </a:lnTo>
                <a:lnTo>
                  <a:pt x="711111" y="701789"/>
                </a:lnTo>
                <a:lnTo>
                  <a:pt x="713181" y="697509"/>
                </a:lnTo>
                <a:lnTo>
                  <a:pt x="713181" y="683539"/>
                </a:lnTo>
                <a:close/>
              </a:path>
              <a:path w="2404109" h="3414395">
                <a:moveTo>
                  <a:pt x="713447" y="10096"/>
                </a:moveTo>
                <a:lnTo>
                  <a:pt x="705904" y="2552"/>
                </a:lnTo>
                <a:lnTo>
                  <a:pt x="687311" y="2552"/>
                </a:lnTo>
                <a:lnTo>
                  <a:pt x="679767" y="10096"/>
                </a:lnTo>
                <a:lnTo>
                  <a:pt x="679767" y="28702"/>
                </a:lnTo>
                <a:lnTo>
                  <a:pt x="687311" y="36245"/>
                </a:lnTo>
                <a:lnTo>
                  <a:pt x="696607" y="36245"/>
                </a:lnTo>
                <a:lnTo>
                  <a:pt x="705904" y="36245"/>
                </a:lnTo>
                <a:lnTo>
                  <a:pt x="713447" y="28702"/>
                </a:lnTo>
                <a:lnTo>
                  <a:pt x="713447" y="10096"/>
                </a:lnTo>
                <a:close/>
              </a:path>
              <a:path w="2404109" h="3414395">
                <a:moveTo>
                  <a:pt x="714197" y="1695437"/>
                </a:moveTo>
                <a:lnTo>
                  <a:pt x="706310" y="1687563"/>
                </a:lnTo>
                <a:lnTo>
                  <a:pt x="696607" y="1687563"/>
                </a:lnTo>
                <a:lnTo>
                  <a:pt x="686904" y="1687563"/>
                </a:lnTo>
                <a:lnTo>
                  <a:pt x="679018" y="1695437"/>
                </a:lnTo>
                <a:lnTo>
                  <a:pt x="679018" y="1714868"/>
                </a:lnTo>
                <a:lnTo>
                  <a:pt x="686904" y="1722755"/>
                </a:lnTo>
                <a:lnTo>
                  <a:pt x="706310" y="1722755"/>
                </a:lnTo>
                <a:lnTo>
                  <a:pt x="714197" y="1714868"/>
                </a:lnTo>
                <a:lnTo>
                  <a:pt x="714197" y="1695437"/>
                </a:lnTo>
                <a:close/>
              </a:path>
              <a:path w="2404109" h="3414395">
                <a:moveTo>
                  <a:pt x="715695" y="1031836"/>
                </a:moveTo>
                <a:lnTo>
                  <a:pt x="714197" y="1024407"/>
                </a:lnTo>
                <a:lnTo>
                  <a:pt x="710107" y="1018336"/>
                </a:lnTo>
                <a:lnTo>
                  <a:pt x="704037" y="1014247"/>
                </a:lnTo>
                <a:lnTo>
                  <a:pt x="696595" y="1012736"/>
                </a:lnTo>
                <a:lnTo>
                  <a:pt x="689165" y="1014247"/>
                </a:lnTo>
                <a:lnTo>
                  <a:pt x="683094" y="1018336"/>
                </a:lnTo>
                <a:lnTo>
                  <a:pt x="678992" y="1024407"/>
                </a:lnTo>
                <a:lnTo>
                  <a:pt x="677494" y="1031836"/>
                </a:lnTo>
                <a:lnTo>
                  <a:pt x="678992" y="1039279"/>
                </a:lnTo>
                <a:lnTo>
                  <a:pt x="683094" y="1045349"/>
                </a:lnTo>
                <a:lnTo>
                  <a:pt x="689165" y="1049439"/>
                </a:lnTo>
                <a:lnTo>
                  <a:pt x="696595" y="1050937"/>
                </a:lnTo>
                <a:lnTo>
                  <a:pt x="704037" y="1049439"/>
                </a:lnTo>
                <a:lnTo>
                  <a:pt x="710107" y="1045349"/>
                </a:lnTo>
                <a:lnTo>
                  <a:pt x="714197" y="1039279"/>
                </a:lnTo>
                <a:lnTo>
                  <a:pt x="715695" y="1031836"/>
                </a:lnTo>
                <a:close/>
              </a:path>
              <a:path w="2404109" h="3414395">
                <a:moveTo>
                  <a:pt x="1047737" y="2036724"/>
                </a:moveTo>
                <a:lnTo>
                  <a:pt x="1041615" y="2030615"/>
                </a:lnTo>
                <a:lnTo>
                  <a:pt x="1034084" y="2030615"/>
                </a:lnTo>
                <a:lnTo>
                  <a:pt x="1026553" y="2030615"/>
                </a:lnTo>
                <a:lnTo>
                  <a:pt x="1020432" y="2036724"/>
                </a:lnTo>
                <a:lnTo>
                  <a:pt x="1020432" y="2051812"/>
                </a:lnTo>
                <a:lnTo>
                  <a:pt x="1026553" y="2057920"/>
                </a:lnTo>
                <a:lnTo>
                  <a:pt x="1041615" y="2057920"/>
                </a:lnTo>
                <a:lnTo>
                  <a:pt x="1047737" y="2051812"/>
                </a:lnTo>
                <a:lnTo>
                  <a:pt x="1047737" y="2036724"/>
                </a:lnTo>
                <a:close/>
              </a:path>
              <a:path w="2404109" h="3414395">
                <a:moveTo>
                  <a:pt x="1048600" y="1359649"/>
                </a:moveTo>
                <a:lnTo>
                  <a:pt x="1042098" y="1353146"/>
                </a:lnTo>
                <a:lnTo>
                  <a:pt x="1034084" y="1353146"/>
                </a:lnTo>
                <a:lnTo>
                  <a:pt x="1030732" y="1353146"/>
                </a:lnTo>
                <a:lnTo>
                  <a:pt x="1027671" y="1354328"/>
                </a:lnTo>
                <a:lnTo>
                  <a:pt x="1025220" y="1356245"/>
                </a:lnTo>
                <a:lnTo>
                  <a:pt x="1021435" y="1358646"/>
                </a:lnTo>
                <a:lnTo>
                  <a:pt x="1018908" y="1362849"/>
                </a:lnTo>
                <a:lnTo>
                  <a:pt x="1018908" y="1372450"/>
                </a:lnTo>
                <a:lnTo>
                  <a:pt x="1021397" y="1376629"/>
                </a:lnTo>
                <a:lnTo>
                  <a:pt x="1025156" y="1379029"/>
                </a:lnTo>
                <a:lnTo>
                  <a:pt x="1027620" y="1380972"/>
                </a:lnTo>
                <a:lnTo>
                  <a:pt x="1030706" y="1382191"/>
                </a:lnTo>
                <a:lnTo>
                  <a:pt x="1042098" y="1382191"/>
                </a:lnTo>
                <a:lnTo>
                  <a:pt x="1048600" y="1375676"/>
                </a:lnTo>
                <a:lnTo>
                  <a:pt x="1048600" y="1359649"/>
                </a:lnTo>
                <a:close/>
              </a:path>
              <a:path w="2404109" h="3414395">
                <a:moveTo>
                  <a:pt x="1054658" y="1705152"/>
                </a:moveTo>
                <a:lnTo>
                  <a:pt x="1053045" y="1697139"/>
                </a:lnTo>
                <a:lnTo>
                  <a:pt x="1048639" y="1690598"/>
                </a:lnTo>
                <a:lnTo>
                  <a:pt x="1042098" y="1686191"/>
                </a:lnTo>
                <a:lnTo>
                  <a:pt x="1034084" y="1684578"/>
                </a:lnTo>
                <a:lnTo>
                  <a:pt x="1026071" y="1686191"/>
                </a:lnTo>
                <a:lnTo>
                  <a:pt x="1019530" y="1690598"/>
                </a:lnTo>
                <a:lnTo>
                  <a:pt x="1015123" y="1697139"/>
                </a:lnTo>
                <a:lnTo>
                  <a:pt x="1013510" y="1705152"/>
                </a:lnTo>
                <a:lnTo>
                  <a:pt x="1015123" y="1713166"/>
                </a:lnTo>
                <a:lnTo>
                  <a:pt x="1019530" y="1719707"/>
                </a:lnTo>
                <a:lnTo>
                  <a:pt x="1026071" y="1724113"/>
                </a:lnTo>
                <a:lnTo>
                  <a:pt x="1034084" y="1725739"/>
                </a:lnTo>
                <a:lnTo>
                  <a:pt x="1042098" y="1724113"/>
                </a:lnTo>
                <a:lnTo>
                  <a:pt x="1048639" y="1719707"/>
                </a:lnTo>
                <a:lnTo>
                  <a:pt x="1053045" y="1713166"/>
                </a:lnTo>
                <a:lnTo>
                  <a:pt x="1054658" y="1705152"/>
                </a:lnTo>
                <a:close/>
              </a:path>
              <a:path w="2404109" h="3414395">
                <a:moveTo>
                  <a:pt x="1384858" y="349529"/>
                </a:moveTo>
                <a:lnTo>
                  <a:pt x="1378902" y="343573"/>
                </a:lnTo>
                <a:lnTo>
                  <a:pt x="1371561" y="343573"/>
                </a:lnTo>
                <a:lnTo>
                  <a:pt x="1364221" y="343573"/>
                </a:lnTo>
                <a:lnTo>
                  <a:pt x="1358277" y="349529"/>
                </a:lnTo>
                <a:lnTo>
                  <a:pt x="1358277" y="364210"/>
                </a:lnTo>
                <a:lnTo>
                  <a:pt x="1364221" y="370166"/>
                </a:lnTo>
                <a:lnTo>
                  <a:pt x="1378902" y="370166"/>
                </a:lnTo>
                <a:lnTo>
                  <a:pt x="1384858" y="364210"/>
                </a:lnTo>
                <a:lnTo>
                  <a:pt x="1384858" y="349529"/>
                </a:lnTo>
                <a:close/>
              </a:path>
              <a:path w="2404109" h="3414395">
                <a:moveTo>
                  <a:pt x="1386852" y="9296"/>
                </a:moveTo>
                <a:lnTo>
                  <a:pt x="1380007" y="2451"/>
                </a:lnTo>
                <a:lnTo>
                  <a:pt x="1366253" y="2451"/>
                </a:lnTo>
                <a:lnTo>
                  <a:pt x="1361579" y="5156"/>
                </a:lnTo>
                <a:lnTo>
                  <a:pt x="1358836" y="9245"/>
                </a:lnTo>
                <a:lnTo>
                  <a:pt x="1356385" y="11938"/>
                </a:lnTo>
                <a:lnTo>
                  <a:pt x="1354848" y="15468"/>
                </a:lnTo>
                <a:lnTo>
                  <a:pt x="1354848" y="27698"/>
                </a:lnTo>
                <a:lnTo>
                  <a:pt x="1361592" y="34442"/>
                </a:lnTo>
                <a:lnTo>
                  <a:pt x="1369898" y="34442"/>
                </a:lnTo>
                <a:lnTo>
                  <a:pt x="1373111" y="34442"/>
                </a:lnTo>
                <a:lnTo>
                  <a:pt x="1376070" y="33426"/>
                </a:lnTo>
                <a:lnTo>
                  <a:pt x="1378521" y="31699"/>
                </a:lnTo>
                <a:lnTo>
                  <a:pt x="1379893" y="30911"/>
                </a:lnTo>
                <a:lnTo>
                  <a:pt x="1381125" y="29921"/>
                </a:lnTo>
                <a:lnTo>
                  <a:pt x="1382166" y="28727"/>
                </a:lnTo>
                <a:lnTo>
                  <a:pt x="1385049" y="25958"/>
                </a:lnTo>
                <a:lnTo>
                  <a:pt x="1386852" y="22072"/>
                </a:lnTo>
                <a:lnTo>
                  <a:pt x="1386852" y="9296"/>
                </a:lnTo>
                <a:close/>
              </a:path>
              <a:path w="2404109" h="3414395">
                <a:moveTo>
                  <a:pt x="1387627" y="2032812"/>
                </a:moveTo>
                <a:lnTo>
                  <a:pt x="1379689" y="2024888"/>
                </a:lnTo>
                <a:lnTo>
                  <a:pt x="1369910" y="2024888"/>
                </a:lnTo>
                <a:lnTo>
                  <a:pt x="1360131" y="2024888"/>
                </a:lnTo>
                <a:lnTo>
                  <a:pt x="1352194" y="2032812"/>
                </a:lnTo>
                <a:lnTo>
                  <a:pt x="1352194" y="2052383"/>
                </a:lnTo>
                <a:lnTo>
                  <a:pt x="1360131" y="2060321"/>
                </a:lnTo>
                <a:lnTo>
                  <a:pt x="1379689" y="2060321"/>
                </a:lnTo>
                <a:lnTo>
                  <a:pt x="1387627" y="2052383"/>
                </a:lnTo>
                <a:lnTo>
                  <a:pt x="1387627" y="2032812"/>
                </a:lnTo>
                <a:close/>
              </a:path>
              <a:path w="2404109" h="3414395">
                <a:moveTo>
                  <a:pt x="1387665" y="684568"/>
                </a:moveTo>
                <a:lnTo>
                  <a:pt x="1379715" y="676617"/>
                </a:lnTo>
                <a:lnTo>
                  <a:pt x="1360106" y="676617"/>
                </a:lnTo>
                <a:lnTo>
                  <a:pt x="1352156" y="684568"/>
                </a:lnTo>
                <a:lnTo>
                  <a:pt x="1352156" y="704176"/>
                </a:lnTo>
                <a:lnTo>
                  <a:pt x="1360106" y="712127"/>
                </a:lnTo>
                <a:lnTo>
                  <a:pt x="1369910" y="712127"/>
                </a:lnTo>
                <a:lnTo>
                  <a:pt x="1379715" y="712127"/>
                </a:lnTo>
                <a:lnTo>
                  <a:pt x="1387665" y="704176"/>
                </a:lnTo>
                <a:lnTo>
                  <a:pt x="1387665" y="684568"/>
                </a:lnTo>
                <a:close/>
              </a:path>
              <a:path w="2404109" h="3414395">
                <a:moveTo>
                  <a:pt x="1388402" y="1360004"/>
                </a:moveTo>
                <a:lnTo>
                  <a:pt x="1380845" y="1352461"/>
                </a:lnTo>
                <a:lnTo>
                  <a:pt x="1371549" y="1352461"/>
                </a:lnTo>
                <a:lnTo>
                  <a:pt x="1362252" y="1352461"/>
                </a:lnTo>
                <a:lnTo>
                  <a:pt x="1354696" y="1360004"/>
                </a:lnTo>
                <a:lnTo>
                  <a:pt x="1354696" y="1378623"/>
                </a:lnTo>
                <a:lnTo>
                  <a:pt x="1362252" y="1386154"/>
                </a:lnTo>
                <a:lnTo>
                  <a:pt x="1380845" y="1386154"/>
                </a:lnTo>
                <a:lnTo>
                  <a:pt x="1388402" y="1378623"/>
                </a:lnTo>
                <a:lnTo>
                  <a:pt x="1388402" y="1360004"/>
                </a:lnTo>
                <a:close/>
              </a:path>
              <a:path w="2404109" h="3414395">
                <a:moveTo>
                  <a:pt x="1389049" y="1020521"/>
                </a:moveTo>
                <a:lnTo>
                  <a:pt x="1381213" y="1012685"/>
                </a:lnTo>
                <a:lnTo>
                  <a:pt x="1371549" y="1012685"/>
                </a:lnTo>
                <a:lnTo>
                  <a:pt x="1361884" y="1012685"/>
                </a:lnTo>
                <a:lnTo>
                  <a:pt x="1354048" y="1020521"/>
                </a:lnTo>
                <a:lnTo>
                  <a:pt x="1354048" y="1039863"/>
                </a:lnTo>
                <a:lnTo>
                  <a:pt x="1361884" y="1047711"/>
                </a:lnTo>
                <a:lnTo>
                  <a:pt x="1381213" y="1047711"/>
                </a:lnTo>
                <a:lnTo>
                  <a:pt x="1389049" y="1039863"/>
                </a:lnTo>
                <a:lnTo>
                  <a:pt x="1389049" y="1020521"/>
                </a:lnTo>
                <a:close/>
              </a:path>
              <a:path w="2404109" h="3414395">
                <a:moveTo>
                  <a:pt x="1723123" y="2373947"/>
                </a:moveTo>
                <a:lnTo>
                  <a:pt x="1716811" y="2367648"/>
                </a:lnTo>
                <a:lnTo>
                  <a:pt x="1709026" y="2367648"/>
                </a:lnTo>
                <a:lnTo>
                  <a:pt x="1701241" y="2367648"/>
                </a:lnTo>
                <a:lnTo>
                  <a:pt x="1694929" y="2373947"/>
                </a:lnTo>
                <a:lnTo>
                  <a:pt x="1694929" y="2389530"/>
                </a:lnTo>
                <a:lnTo>
                  <a:pt x="1701241" y="2395842"/>
                </a:lnTo>
                <a:lnTo>
                  <a:pt x="1716811" y="2395842"/>
                </a:lnTo>
                <a:lnTo>
                  <a:pt x="1723123" y="2389530"/>
                </a:lnTo>
                <a:lnTo>
                  <a:pt x="1723123" y="2373947"/>
                </a:lnTo>
                <a:close/>
              </a:path>
              <a:path w="2404109" h="3414395">
                <a:moveTo>
                  <a:pt x="1723555" y="2718219"/>
                </a:moveTo>
                <a:lnTo>
                  <a:pt x="1723453" y="2717228"/>
                </a:lnTo>
                <a:lnTo>
                  <a:pt x="1721878" y="2708745"/>
                </a:lnTo>
                <a:lnTo>
                  <a:pt x="1715312" y="2703030"/>
                </a:lnTo>
                <a:lnTo>
                  <a:pt x="1698459" y="2703030"/>
                </a:lnTo>
                <a:lnTo>
                  <a:pt x="1691220" y="2710269"/>
                </a:lnTo>
                <a:lnTo>
                  <a:pt x="1691220" y="2728137"/>
                </a:lnTo>
                <a:lnTo>
                  <a:pt x="1698459" y="2735364"/>
                </a:lnTo>
                <a:lnTo>
                  <a:pt x="1707388" y="2735364"/>
                </a:lnTo>
                <a:lnTo>
                  <a:pt x="1715274" y="2735364"/>
                </a:lnTo>
                <a:lnTo>
                  <a:pt x="1721827" y="2729700"/>
                </a:lnTo>
                <a:lnTo>
                  <a:pt x="1723453" y="2721254"/>
                </a:lnTo>
                <a:lnTo>
                  <a:pt x="1723555" y="2720251"/>
                </a:lnTo>
                <a:lnTo>
                  <a:pt x="1723555" y="2718219"/>
                </a:lnTo>
                <a:close/>
              </a:path>
              <a:path w="2404109" h="3414395">
                <a:moveTo>
                  <a:pt x="1723618" y="2034527"/>
                </a:moveTo>
                <a:lnTo>
                  <a:pt x="1717090" y="2027999"/>
                </a:lnTo>
                <a:lnTo>
                  <a:pt x="1709026" y="2027999"/>
                </a:lnTo>
                <a:lnTo>
                  <a:pt x="1700961" y="2027999"/>
                </a:lnTo>
                <a:lnTo>
                  <a:pt x="1694434" y="2034527"/>
                </a:lnTo>
                <a:lnTo>
                  <a:pt x="1694434" y="2050669"/>
                </a:lnTo>
                <a:lnTo>
                  <a:pt x="1700961" y="2057209"/>
                </a:lnTo>
                <a:lnTo>
                  <a:pt x="1717090" y="2057209"/>
                </a:lnTo>
                <a:lnTo>
                  <a:pt x="1723618" y="2050669"/>
                </a:lnTo>
                <a:lnTo>
                  <a:pt x="1723618" y="2034527"/>
                </a:lnTo>
                <a:close/>
              </a:path>
              <a:path w="2404109" h="3414395">
                <a:moveTo>
                  <a:pt x="1723999" y="3047479"/>
                </a:moveTo>
                <a:lnTo>
                  <a:pt x="1716570" y="3040037"/>
                </a:lnTo>
                <a:lnTo>
                  <a:pt x="1698205" y="3040037"/>
                </a:lnTo>
                <a:lnTo>
                  <a:pt x="1690763" y="3047479"/>
                </a:lnTo>
                <a:lnTo>
                  <a:pt x="1690763" y="3065830"/>
                </a:lnTo>
                <a:lnTo>
                  <a:pt x="1698205" y="3073273"/>
                </a:lnTo>
                <a:lnTo>
                  <a:pt x="1707388" y="3073273"/>
                </a:lnTo>
                <a:lnTo>
                  <a:pt x="1716570" y="3073273"/>
                </a:lnTo>
                <a:lnTo>
                  <a:pt x="1723999" y="3065830"/>
                </a:lnTo>
                <a:lnTo>
                  <a:pt x="1723999" y="3047479"/>
                </a:lnTo>
                <a:close/>
              </a:path>
              <a:path w="2404109" h="3414395">
                <a:moveTo>
                  <a:pt x="1727365" y="3394164"/>
                </a:moveTo>
                <a:lnTo>
                  <a:pt x="1725803" y="3386378"/>
                </a:lnTo>
                <a:lnTo>
                  <a:pt x="1721523" y="3380028"/>
                </a:lnTo>
                <a:lnTo>
                  <a:pt x="1715173" y="3375749"/>
                </a:lnTo>
                <a:lnTo>
                  <a:pt x="1707388" y="3374186"/>
                </a:lnTo>
                <a:lnTo>
                  <a:pt x="1699615" y="3375749"/>
                </a:lnTo>
                <a:lnTo>
                  <a:pt x="1693265" y="3380028"/>
                </a:lnTo>
                <a:lnTo>
                  <a:pt x="1688985" y="3386378"/>
                </a:lnTo>
                <a:lnTo>
                  <a:pt x="1687410" y="3394164"/>
                </a:lnTo>
                <a:lnTo>
                  <a:pt x="1688985" y="3401949"/>
                </a:lnTo>
                <a:lnTo>
                  <a:pt x="1693265" y="3408311"/>
                </a:lnTo>
                <a:lnTo>
                  <a:pt x="1699615" y="3412591"/>
                </a:lnTo>
                <a:lnTo>
                  <a:pt x="1707388" y="3414166"/>
                </a:lnTo>
                <a:lnTo>
                  <a:pt x="1715173" y="3412591"/>
                </a:lnTo>
                <a:lnTo>
                  <a:pt x="1721523" y="3408311"/>
                </a:lnTo>
                <a:lnTo>
                  <a:pt x="1725803" y="3401949"/>
                </a:lnTo>
                <a:lnTo>
                  <a:pt x="1727365" y="3394164"/>
                </a:lnTo>
                <a:close/>
              </a:path>
              <a:path w="2404109" h="3414395">
                <a:moveTo>
                  <a:pt x="1728431" y="19392"/>
                </a:moveTo>
                <a:lnTo>
                  <a:pt x="1726895" y="11849"/>
                </a:lnTo>
                <a:lnTo>
                  <a:pt x="1722742" y="5676"/>
                </a:lnTo>
                <a:lnTo>
                  <a:pt x="1716582" y="1524"/>
                </a:lnTo>
                <a:lnTo>
                  <a:pt x="1709039" y="0"/>
                </a:lnTo>
                <a:lnTo>
                  <a:pt x="1701482" y="1524"/>
                </a:lnTo>
                <a:lnTo>
                  <a:pt x="1695323" y="5676"/>
                </a:lnTo>
                <a:lnTo>
                  <a:pt x="1691170" y="11849"/>
                </a:lnTo>
                <a:lnTo>
                  <a:pt x="1689646" y="19392"/>
                </a:lnTo>
                <a:lnTo>
                  <a:pt x="1691170" y="26949"/>
                </a:lnTo>
                <a:lnTo>
                  <a:pt x="1695323" y="33108"/>
                </a:lnTo>
                <a:lnTo>
                  <a:pt x="1701482" y="37274"/>
                </a:lnTo>
                <a:lnTo>
                  <a:pt x="1709039" y="38798"/>
                </a:lnTo>
                <a:lnTo>
                  <a:pt x="1716582" y="37274"/>
                </a:lnTo>
                <a:lnTo>
                  <a:pt x="1722742" y="33108"/>
                </a:lnTo>
                <a:lnTo>
                  <a:pt x="1726895" y="26949"/>
                </a:lnTo>
                <a:lnTo>
                  <a:pt x="1728431" y="19392"/>
                </a:lnTo>
                <a:close/>
              </a:path>
              <a:path w="2404109" h="3414395">
                <a:moveTo>
                  <a:pt x="2060346" y="3047390"/>
                </a:moveTo>
                <a:lnTo>
                  <a:pt x="2054148" y="3041192"/>
                </a:lnTo>
                <a:lnTo>
                  <a:pt x="2046503" y="3041192"/>
                </a:lnTo>
                <a:lnTo>
                  <a:pt x="2038858" y="3041192"/>
                </a:lnTo>
                <a:lnTo>
                  <a:pt x="2032660" y="3047390"/>
                </a:lnTo>
                <a:lnTo>
                  <a:pt x="2032660" y="3062694"/>
                </a:lnTo>
                <a:lnTo>
                  <a:pt x="2038858" y="3068891"/>
                </a:lnTo>
                <a:lnTo>
                  <a:pt x="2054148" y="3068891"/>
                </a:lnTo>
                <a:lnTo>
                  <a:pt x="2060346" y="3062694"/>
                </a:lnTo>
                <a:lnTo>
                  <a:pt x="2060346" y="3047390"/>
                </a:lnTo>
                <a:close/>
              </a:path>
              <a:path w="2404109" h="3414395">
                <a:moveTo>
                  <a:pt x="2060816" y="1696326"/>
                </a:moveTo>
                <a:lnTo>
                  <a:pt x="2053678" y="1689188"/>
                </a:lnTo>
                <a:lnTo>
                  <a:pt x="2036051" y="1689188"/>
                </a:lnTo>
                <a:lnTo>
                  <a:pt x="2028913" y="1696326"/>
                </a:lnTo>
                <a:lnTo>
                  <a:pt x="2028913" y="1713953"/>
                </a:lnTo>
                <a:lnTo>
                  <a:pt x="2036051" y="1721091"/>
                </a:lnTo>
                <a:lnTo>
                  <a:pt x="2044865" y="1721091"/>
                </a:lnTo>
                <a:lnTo>
                  <a:pt x="2053678" y="1721091"/>
                </a:lnTo>
                <a:lnTo>
                  <a:pt x="2060816" y="1713953"/>
                </a:lnTo>
                <a:lnTo>
                  <a:pt x="2060816" y="1696326"/>
                </a:lnTo>
                <a:close/>
              </a:path>
              <a:path w="2404109" h="3414395">
                <a:moveTo>
                  <a:pt x="2061438" y="2033460"/>
                </a:moveTo>
                <a:lnTo>
                  <a:pt x="2054021" y="2026043"/>
                </a:lnTo>
                <a:lnTo>
                  <a:pt x="2035721" y="2026043"/>
                </a:lnTo>
                <a:lnTo>
                  <a:pt x="2028317" y="2033460"/>
                </a:lnTo>
                <a:lnTo>
                  <a:pt x="2028317" y="2051773"/>
                </a:lnTo>
                <a:lnTo>
                  <a:pt x="2035721" y="2059190"/>
                </a:lnTo>
                <a:lnTo>
                  <a:pt x="2044877" y="2059190"/>
                </a:lnTo>
                <a:lnTo>
                  <a:pt x="2054021" y="2059190"/>
                </a:lnTo>
                <a:lnTo>
                  <a:pt x="2061438" y="2051773"/>
                </a:lnTo>
                <a:lnTo>
                  <a:pt x="2061438" y="2033460"/>
                </a:lnTo>
                <a:close/>
              </a:path>
              <a:path w="2404109" h="3414395">
                <a:moveTo>
                  <a:pt x="2061641" y="685088"/>
                </a:moveTo>
                <a:lnTo>
                  <a:pt x="2054123" y="677583"/>
                </a:lnTo>
                <a:lnTo>
                  <a:pt x="2035606" y="677583"/>
                </a:lnTo>
                <a:lnTo>
                  <a:pt x="2028088" y="685088"/>
                </a:lnTo>
                <a:lnTo>
                  <a:pt x="2028088" y="703618"/>
                </a:lnTo>
                <a:lnTo>
                  <a:pt x="2035606" y="711136"/>
                </a:lnTo>
                <a:lnTo>
                  <a:pt x="2044865" y="711136"/>
                </a:lnTo>
                <a:lnTo>
                  <a:pt x="2054123" y="711136"/>
                </a:lnTo>
                <a:lnTo>
                  <a:pt x="2061641" y="703618"/>
                </a:lnTo>
                <a:lnTo>
                  <a:pt x="2061641" y="685088"/>
                </a:lnTo>
                <a:close/>
              </a:path>
              <a:path w="2404109" h="3414395">
                <a:moveTo>
                  <a:pt x="2062619" y="1022032"/>
                </a:moveTo>
                <a:lnTo>
                  <a:pt x="2054682" y="1014069"/>
                </a:lnTo>
                <a:lnTo>
                  <a:pt x="2035048" y="1014069"/>
                </a:lnTo>
                <a:lnTo>
                  <a:pt x="2027097" y="1022032"/>
                </a:lnTo>
                <a:lnTo>
                  <a:pt x="2027097" y="1041654"/>
                </a:lnTo>
                <a:lnTo>
                  <a:pt x="2035048" y="1049604"/>
                </a:lnTo>
                <a:lnTo>
                  <a:pt x="2044865" y="1049604"/>
                </a:lnTo>
                <a:lnTo>
                  <a:pt x="2054682" y="1049604"/>
                </a:lnTo>
                <a:lnTo>
                  <a:pt x="2062619" y="1041654"/>
                </a:lnTo>
                <a:lnTo>
                  <a:pt x="2062619" y="1022032"/>
                </a:lnTo>
                <a:close/>
              </a:path>
              <a:path w="2404109" h="3414395">
                <a:moveTo>
                  <a:pt x="2062861" y="347840"/>
                </a:moveTo>
                <a:lnTo>
                  <a:pt x="2055533" y="340525"/>
                </a:lnTo>
                <a:lnTo>
                  <a:pt x="2037461" y="340525"/>
                </a:lnTo>
                <a:lnTo>
                  <a:pt x="2030145" y="347840"/>
                </a:lnTo>
                <a:lnTo>
                  <a:pt x="2030145" y="365925"/>
                </a:lnTo>
                <a:lnTo>
                  <a:pt x="2037461" y="373240"/>
                </a:lnTo>
                <a:lnTo>
                  <a:pt x="2046503" y="373240"/>
                </a:lnTo>
                <a:lnTo>
                  <a:pt x="2055533" y="373240"/>
                </a:lnTo>
                <a:lnTo>
                  <a:pt x="2062861" y="365925"/>
                </a:lnTo>
                <a:lnTo>
                  <a:pt x="2062861" y="347840"/>
                </a:lnTo>
                <a:close/>
              </a:path>
              <a:path w="2404109" h="3414395">
                <a:moveTo>
                  <a:pt x="2062873" y="2371077"/>
                </a:moveTo>
                <a:lnTo>
                  <a:pt x="2055545" y="2363736"/>
                </a:lnTo>
                <a:lnTo>
                  <a:pt x="2037461" y="2363736"/>
                </a:lnTo>
                <a:lnTo>
                  <a:pt x="2030133" y="2371077"/>
                </a:lnTo>
                <a:lnTo>
                  <a:pt x="2030133" y="2389162"/>
                </a:lnTo>
                <a:lnTo>
                  <a:pt x="2037461" y="2396490"/>
                </a:lnTo>
                <a:lnTo>
                  <a:pt x="2046503" y="2396490"/>
                </a:lnTo>
                <a:lnTo>
                  <a:pt x="2055545" y="2396490"/>
                </a:lnTo>
                <a:lnTo>
                  <a:pt x="2062873" y="2389162"/>
                </a:lnTo>
                <a:lnTo>
                  <a:pt x="2062873" y="2371077"/>
                </a:lnTo>
                <a:close/>
              </a:path>
              <a:path w="2404109" h="3414395">
                <a:moveTo>
                  <a:pt x="2063267" y="2717584"/>
                </a:moveTo>
                <a:lnTo>
                  <a:pt x="2061819" y="2710421"/>
                </a:lnTo>
                <a:lnTo>
                  <a:pt x="2057882" y="2704566"/>
                </a:lnTo>
                <a:lnTo>
                  <a:pt x="2052027" y="2700629"/>
                </a:lnTo>
                <a:lnTo>
                  <a:pt x="2044877" y="2699181"/>
                </a:lnTo>
                <a:lnTo>
                  <a:pt x="2037715" y="2700629"/>
                </a:lnTo>
                <a:lnTo>
                  <a:pt x="2031873" y="2704566"/>
                </a:lnTo>
                <a:lnTo>
                  <a:pt x="2027923" y="2710421"/>
                </a:lnTo>
                <a:lnTo>
                  <a:pt x="2026488" y="2717584"/>
                </a:lnTo>
                <a:lnTo>
                  <a:pt x="2027923" y="2724747"/>
                </a:lnTo>
                <a:lnTo>
                  <a:pt x="2031873" y="2730589"/>
                </a:lnTo>
                <a:lnTo>
                  <a:pt x="2037715" y="2734538"/>
                </a:lnTo>
                <a:lnTo>
                  <a:pt x="2044877" y="2735986"/>
                </a:lnTo>
                <a:lnTo>
                  <a:pt x="2052027" y="2734538"/>
                </a:lnTo>
                <a:lnTo>
                  <a:pt x="2057882" y="2730589"/>
                </a:lnTo>
                <a:lnTo>
                  <a:pt x="2061819" y="2724747"/>
                </a:lnTo>
                <a:lnTo>
                  <a:pt x="2063267" y="2717584"/>
                </a:lnTo>
                <a:close/>
              </a:path>
              <a:path w="2404109" h="3414395">
                <a:moveTo>
                  <a:pt x="2398230" y="2372982"/>
                </a:moveTo>
                <a:lnTo>
                  <a:pt x="2391118" y="2365870"/>
                </a:lnTo>
                <a:lnTo>
                  <a:pt x="2373592" y="2365870"/>
                </a:lnTo>
                <a:lnTo>
                  <a:pt x="2366492" y="2372982"/>
                </a:lnTo>
                <a:lnTo>
                  <a:pt x="2366492" y="2390508"/>
                </a:lnTo>
                <a:lnTo>
                  <a:pt x="2373592" y="2397620"/>
                </a:lnTo>
                <a:lnTo>
                  <a:pt x="2382355" y="2397620"/>
                </a:lnTo>
                <a:lnTo>
                  <a:pt x="2391118" y="2397620"/>
                </a:lnTo>
                <a:lnTo>
                  <a:pt x="2398230" y="2390508"/>
                </a:lnTo>
                <a:lnTo>
                  <a:pt x="2398230" y="2372982"/>
                </a:lnTo>
                <a:close/>
              </a:path>
              <a:path w="2404109" h="3414395">
                <a:moveTo>
                  <a:pt x="2399538" y="1696554"/>
                </a:moveTo>
                <a:lnTo>
                  <a:pt x="2392578" y="1689595"/>
                </a:lnTo>
                <a:lnTo>
                  <a:pt x="2375382" y="1689595"/>
                </a:lnTo>
                <a:lnTo>
                  <a:pt x="2368423" y="1696554"/>
                </a:lnTo>
                <a:lnTo>
                  <a:pt x="2368423" y="1713738"/>
                </a:lnTo>
                <a:lnTo>
                  <a:pt x="2375382" y="1720710"/>
                </a:lnTo>
                <a:lnTo>
                  <a:pt x="2383980" y="1720710"/>
                </a:lnTo>
                <a:lnTo>
                  <a:pt x="2392578" y="1720710"/>
                </a:lnTo>
                <a:lnTo>
                  <a:pt x="2399538" y="1713738"/>
                </a:lnTo>
                <a:lnTo>
                  <a:pt x="2399538" y="1696554"/>
                </a:lnTo>
                <a:close/>
              </a:path>
              <a:path w="2404109" h="3414395">
                <a:moveTo>
                  <a:pt x="2400109" y="347065"/>
                </a:moveTo>
                <a:lnTo>
                  <a:pt x="2392146" y="339115"/>
                </a:lnTo>
                <a:lnTo>
                  <a:pt x="2372525" y="339115"/>
                </a:lnTo>
                <a:lnTo>
                  <a:pt x="2364575" y="347065"/>
                </a:lnTo>
                <a:lnTo>
                  <a:pt x="2364575" y="366687"/>
                </a:lnTo>
                <a:lnTo>
                  <a:pt x="2372525" y="374637"/>
                </a:lnTo>
                <a:lnTo>
                  <a:pt x="2382342" y="374637"/>
                </a:lnTo>
                <a:lnTo>
                  <a:pt x="2392146" y="374637"/>
                </a:lnTo>
                <a:lnTo>
                  <a:pt x="2400109" y="366687"/>
                </a:lnTo>
                <a:lnTo>
                  <a:pt x="2400109" y="347065"/>
                </a:lnTo>
                <a:close/>
              </a:path>
              <a:path w="2404109" h="3414395">
                <a:moveTo>
                  <a:pt x="2400389" y="3045980"/>
                </a:moveTo>
                <a:lnTo>
                  <a:pt x="2393035" y="3038627"/>
                </a:lnTo>
                <a:lnTo>
                  <a:pt x="2383980" y="3038627"/>
                </a:lnTo>
                <a:lnTo>
                  <a:pt x="2374925" y="3038627"/>
                </a:lnTo>
                <a:lnTo>
                  <a:pt x="2367572" y="3045980"/>
                </a:lnTo>
                <a:lnTo>
                  <a:pt x="2367572" y="3064091"/>
                </a:lnTo>
                <a:lnTo>
                  <a:pt x="2374925" y="3071457"/>
                </a:lnTo>
                <a:lnTo>
                  <a:pt x="2393035" y="3071457"/>
                </a:lnTo>
                <a:lnTo>
                  <a:pt x="2400389" y="3064091"/>
                </a:lnTo>
                <a:lnTo>
                  <a:pt x="2400389" y="3045980"/>
                </a:lnTo>
                <a:close/>
              </a:path>
              <a:path w="2404109" h="3414395">
                <a:moveTo>
                  <a:pt x="2401138" y="2033155"/>
                </a:moveTo>
                <a:lnTo>
                  <a:pt x="2393454" y="2025459"/>
                </a:lnTo>
                <a:lnTo>
                  <a:pt x="2374506" y="2025459"/>
                </a:lnTo>
                <a:lnTo>
                  <a:pt x="2366835" y="2033155"/>
                </a:lnTo>
                <a:lnTo>
                  <a:pt x="2366835" y="2052116"/>
                </a:lnTo>
                <a:lnTo>
                  <a:pt x="2374506" y="2059787"/>
                </a:lnTo>
                <a:lnTo>
                  <a:pt x="2383980" y="2059787"/>
                </a:lnTo>
                <a:lnTo>
                  <a:pt x="2393454" y="2059787"/>
                </a:lnTo>
                <a:lnTo>
                  <a:pt x="2401138" y="2052116"/>
                </a:lnTo>
                <a:lnTo>
                  <a:pt x="2401138" y="2033155"/>
                </a:lnTo>
                <a:close/>
              </a:path>
              <a:path w="2404109" h="3414395">
                <a:moveTo>
                  <a:pt x="2401506" y="9728"/>
                </a:moveTo>
                <a:lnTo>
                  <a:pt x="2393645" y="1879"/>
                </a:lnTo>
                <a:lnTo>
                  <a:pt x="2381377" y="1879"/>
                </a:lnTo>
                <a:lnTo>
                  <a:pt x="2378913" y="2476"/>
                </a:lnTo>
                <a:lnTo>
                  <a:pt x="2376690" y="3517"/>
                </a:lnTo>
                <a:lnTo>
                  <a:pt x="2372779" y="5067"/>
                </a:lnTo>
                <a:lnTo>
                  <a:pt x="2369667" y="8166"/>
                </a:lnTo>
                <a:lnTo>
                  <a:pt x="2368105" y="12077"/>
                </a:lnTo>
                <a:lnTo>
                  <a:pt x="2367076" y="14312"/>
                </a:lnTo>
                <a:lnTo>
                  <a:pt x="2366467" y="16776"/>
                </a:lnTo>
                <a:lnTo>
                  <a:pt x="2366467" y="29070"/>
                </a:lnTo>
                <a:lnTo>
                  <a:pt x="2374315" y="36918"/>
                </a:lnTo>
                <a:lnTo>
                  <a:pt x="2383980" y="36918"/>
                </a:lnTo>
                <a:lnTo>
                  <a:pt x="2393645" y="36918"/>
                </a:lnTo>
                <a:lnTo>
                  <a:pt x="2401506" y="29070"/>
                </a:lnTo>
                <a:lnTo>
                  <a:pt x="2401506" y="9728"/>
                </a:lnTo>
                <a:close/>
              </a:path>
              <a:path w="2404109" h="3414395">
                <a:moveTo>
                  <a:pt x="2402370" y="2717558"/>
                </a:moveTo>
                <a:lnTo>
                  <a:pt x="2400795" y="2709773"/>
                </a:lnTo>
                <a:lnTo>
                  <a:pt x="2396490" y="2703423"/>
                </a:lnTo>
                <a:lnTo>
                  <a:pt x="2390127" y="2699131"/>
                </a:lnTo>
                <a:lnTo>
                  <a:pt x="2382355" y="2697556"/>
                </a:lnTo>
                <a:lnTo>
                  <a:pt x="2374569" y="2699131"/>
                </a:lnTo>
                <a:lnTo>
                  <a:pt x="2368207" y="2703423"/>
                </a:lnTo>
                <a:lnTo>
                  <a:pt x="2363914" y="2709773"/>
                </a:lnTo>
                <a:lnTo>
                  <a:pt x="2362339" y="2717558"/>
                </a:lnTo>
                <a:lnTo>
                  <a:pt x="2363914" y="2725356"/>
                </a:lnTo>
                <a:lnTo>
                  <a:pt x="2368207" y="2731706"/>
                </a:lnTo>
                <a:lnTo>
                  <a:pt x="2374569" y="2735999"/>
                </a:lnTo>
                <a:lnTo>
                  <a:pt x="2382355" y="2737561"/>
                </a:lnTo>
                <a:lnTo>
                  <a:pt x="2390127" y="2735999"/>
                </a:lnTo>
                <a:lnTo>
                  <a:pt x="2396490" y="2731706"/>
                </a:lnTo>
                <a:lnTo>
                  <a:pt x="2400795" y="2725356"/>
                </a:lnTo>
                <a:lnTo>
                  <a:pt x="2402370" y="2717558"/>
                </a:lnTo>
                <a:close/>
              </a:path>
              <a:path w="2404109" h="3414395">
                <a:moveTo>
                  <a:pt x="2403030" y="1031836"/>
                </a:moveTo>
                <a:lnTo>
                  <a:pt x="2401532" y="1024420"/>
                </a:lnTo>
                <a:lnTo>
                  <a:pt x="2397442" y="1018374"/>
                </a:lnTo>
                <a:lnTo>
                  <a:pt x="2391384" y="1014298"/>
                </a:lnTo>
                <a:lnTo>
                  <a:pt x="2383980" y="1012799"/>
                </a:lnTo>
                <a:lnTo>
                  <a:pt x="2376563" y="1014298"/>
                </a:lnTo>
                <a:lnTo>
                  <a:pt x="2370518" y="1018374"/>
                </a:lnTo>
                <a:lnTo>
                  <a:pt x="2366441" y="1024420"/>
                </a:lnTo>
                <a:lnTo>
                  <a:pt x="2364943" y="1031836"/>
                </a:lnTo>
                <a:lnTo>
                  <a:pt x="2366441" y="1039241"/>
                </a:lnTo>
                <a:lnTo>
                  <a:pt x="2370518" y="1045298"/>
                </a:lnTo>
                <a:lnTo>
                  <a:pt x="2376563" y="1049375"/>
                </a:lnTo>
                <a:lnTo>
                  <a:pt x="2383980" y="1050874"/>
                </a:lnTo>
                <a:lnTo>
                  <a:pt x="2391384" y="1049375"/>
                </a:lnTo>
                <a:lnTo>
                  <a:pt x="2397442" y="1045298"/>
                </a:lnTo>
                <a:lnTo>
                  <a:pt x="2401532" y="1039241"/>
                </a:lnTo>
                <a:lnTo>
                  <a:pt x="2403030" y="1031836"/>
                </a:lnTo>
                <a:close/>
              </a:path>
              <a:path w="2404109" h="3414395">
                <a:moveTo>
                  <a:pt x="2403678" y="692721"/>
                </a:moveTo>
                <a:lnTo>
                  <a:pt x="2402001" y="684415"/>
                </a:lnTo>
                <a:lnTo>
                  <a:pt x="2397429" y="677633"/>
                </a:lnTo>
                <a:lnTo>
                  <a:pt x="2390648" y="673049"/>
                </a:lnTo>
                <a:lnTo>
                  <a:pt x="2382342" y="671372"/>
                </a:lnTo>
                <a:lnTo>
                  <a:pt x="2374036" y="673049"/>
                </a:lnTo>
                <a:lnTo>
                  <a:pt x="2367242" y="677633"/>
                </a:lnTo>
                <a:lnTo>
                  <a:pt x="2362670" y="684415"/>
                </a:lnTo>
                <a:lnTo>
                  <a:pt x="2360993" y="692721"/>
                </a:lnTo>
                <a:lnTo>
                  <a:pt x="2362670" y="701027"/>
                </a:lnTo>
                <a:lnTo>
                  <a:pt x="2367242" y="707809"/>
                </a:lnTo>
                <a:lnTo>
                  <a:pt x="2374036" y="712381"/>
                </a:lnTo>
                <a:lnTo>
                  <a:pt x="2382342" y="714057"/>
                </a:lnTo>
                <a:lnTo>
                  <a:pt x="2390648" y="712381"/>
                </a:lnTo>
                <a:lnTo>
                  <a:pt x="2397429" y="707809"/>
                </a:lnTo>
                <a:lnTo>
                  <a:pt x="2402001" y="701027"/>
                </a:lnTo>
                <a:lnTo>
                  <a:pt x="2403678" y="692721"/>
                </a:lnTo>
                <a:close/>
              </a:path>
            </a:pathLst>
          </a:custGeom>
          <a:solidFill>
            <a:srgbClr val="71BC68">
              <a:alpha val="17999"/>
            </a:srgbClr>
          </a:solidFill>
        </p:spPr>
        <p:txBody>
          <a:bodyPr wrap="square" lIns="0" tIns="0" rIns="0" bIns="0" rtlCol="0"/>
          <a:lstStyle/>
          <a:p>
            <a:endParaRPr lang="fr-CA" noProof="0" dirty="0"/>
          </a:p>
        </p:txBody>
      </p:sp>
      <p:sp>
        <p:nvSpPr>
          <p:cNvPr id="182" name="object 182"/>
          <p:cNvSpPr/>
          <p:nvPr/>
        </p:nvSpPr>
        <p:spPr>
          <a:xfrm>
            <a:off x="9986733" y="3374720"/>
            <a:ext cx="2777490" cy="2146300"/>
          </a:xfrm>
          <a:custGeom>
            <a:avLst/>
            <a:gdLst/>
            <a:ahLst/>
            <a:cxnLst/>
            <a:rect l="l" t="t" r="r" b="b"/>
            <a:pathLst>
              <a:path w="2777490" h="2146300">
                <a:moveTo>
                  <a:pt x="0" y="2146134"/>
                </a:moveTo>
                <a:lnTo>
                  <a:pt x="2777350" y="2146134"/>
                </a:lnTo>
                <a:lnTo>
                  <a:pt x="2777350" y="0"/>
                </a:lnTo>
                <a:lnTo>
                  <a:pt x="0" y="0"/>
                </a:lnTo>
                <a:lnTo>
                  <a:pt x="0" y="2146134"/>
                </a:lnTo>
                <a:close/>
              </a:path>
            </a:pathLst>
          </a:custGeom>
          <a:ln w="6349">
            <a:solidFill>
              <a:srgbClr val="939598"/>
            </a:solidFill>
          </a:ln>
        </p:spPr>
        <p:txBody>
          <a:bodyPr wrap="square" lIns="0" tIns="0" rIns="0" bIns="0" rtlCol="0"/>
          <a:lstStyle/>
          <a:p>
            <a:endParaRPr lang="fr-CA" noProof="0" dirty="0"/>
          </a:p>
        </p:txBody>
      </p:sp>
      <p:sp>
        <p:nvSpPr>
          <p:cNvPr id="183" name="object 183"/>
          <p:cNvSpPr/>
          <p:nvPr/>
        </p:nvSpPr>
        <p:spPr>
          <a:xfrm>
            <a:off x="3057131" y="3213270"/>
            <a:ext cx="5043805" cy="0"/>
          </a:xfrm>
          <a:custGeom>
            <a:avLst/>
            <a:gdLst/>
            <a:ahLst/>
            <a:cxnLst/>
            <a:rect l="l" t="t" r="r" b="b"/>
            <a:pathLst>
              <a:path w="5043805">
                <a:moveTo>
                  <a:pt x="0" y="0"/>
                </a:moveTo>
                <a:lnTo>
                  <a:pt x="5043208" y="0"/>
                </a:lnTo>
              </a:path>
            </a:pathLst>
          </a:custGeom>
          <a:ln w="9690">
            <a:solidFill>
              <a:srgbClr val="007569"/>
            </a:solidFill>
          </a:ln>
        </p:spPr>
        <p:txBody>
          <a:bodyPr wrap="square" lIns="0" tIns="0" rIns="0" bIns="0" rtlCol="0"/>
          <a:lstStyle/>
          <a:p>
            <a:endParaRPr lang="fr-CA" noProof="0" dirty="0"/>
          </a:p>
        </p:txBody>
      </p:sp>
      <p:sp>
        <p:nvSpPr>
          <p:cNvPr id="184" name="object 184"/>
          <p:cNvSpPr/>
          <p:nvPr/>
        </p:nvSpPr>
        <p:spPr>
          <a:xfrm>
            <a:off x="3057131" y="3214432"/>
            <a:ext cx="3068320" cy="0"/>
          </a:xfrm>
          <a:custGeom>
            <a:avLst/>
            <a:gdLst/>
            <a:ahLst/>
            <a:cxnLst/>
            <a:rect l="l" t="t" r="r" b="b"/>
            <a:pathLst>
              <a:path w="3068320">
                <a:moveTo>
                  <a:pt x="0" y="0"/>
                </a:moveTo>
                <a:lnTo>
                  <a:pt x="3068218" y="0"/>
                </a:lnTo>
              </a:path>
            </a:pathLst>
          </a:custGeom>
          <a:ln w="48450">
            <a:solidFill>
              <a:srgbClr val="007569"/>
            </a:solidFill>
          </a:ln>
        </p:spPr>
        <p:txBody>
          <a:bodyPr wrap="square" lIns="0" tIns="0" rIns="0" bIns="0" rtlCol="0"/>
          <a:lstStyle/>
          <a:p>
            <a:endParaRPr lang="fr-CA" noProof="0" dirty="0"/>
          </a:p>
        </p:txBody>
      </p:sp>
      <p:sp>
        <p:nvSpPr>
          <p:cNvPr id="185" name="object 185"/>
          <p:cNvSpPr/>
          <p:nvPr/>
        </p:nvSpPr>
        <p:spPr>
          <a:xfrm>
            <a:off x="3057131" y="3966846"/>
            <a:ext cx="5043805" cy="0"/>
          </a:xfrm>
          <a:custGeom>
            <a:avLst/>
            <a:gdLst/>
            <a:ahLst/>
            <a:cxnLst/>
            <a:rect l="l" t="t" r="r" b="b"/>
            <a:pathLst>
              <a:path w="5043805">
                <a:moveTo>
                  <a:pt x="0" y="0"/>
                </a:moveTo>
                <a:lnTo>
                  <a:pt x="5043208" y="0"/>
                </a:lnTo>
              </a:path>
            </a:pathLst>
          </a:custGeom>
          <a:ln w="9690">
            <a:solidFill>
              <a:srgbClr val="007569"/>
            </a:solidFill>
          </a:ln>
        </p:spPr>
        <p:txBody>
          <a:bodyPr wrap="square" lIns="0" tIns="0" rIns="0" bIns="0" rtlCol="0"/>
          <a:lstStyle/>
          <a:p>
            <a:endParaRPr lang="fr-CA" noProof="0" dirty="0"/>
          </a:p>
        </p:txBody>
      </p:sp>
      <p:sp>
        <p:nvSpPr>
          <p:cNvPr id="186" name="object 186"/>
          <p:cNvSpPr/>
          <p:nvPr/>
        </p:nvSpPr>
        <p:spPr>
          <a:xfrm>
            <a:off x="3057131" y="3968009"/>
            <a:ext cx="2788285" cy="0"/>
          </a:xfrm>
          <a:custGeom>
            <a:avLst/>
            <a:gdLst/>
            <a:ahLst/>
            <a:cxnLst/>
            <a:rect l="l" t="t" r="r" b="b"/>
            <a:pathLst>
              <a:path w="2788285">
                <a:moveTo>
                  <a:pt x="0" y="0"/>
                </a:moveTo>
                <a:lnTo>
                  <a:pt x="2788043" y="0"/>
                </a:lnTo>
              </a:path>
            </a:pathLst>
          </a:custGeom>
          <a:ln w="48450">
            <a:solidFill>
              <a:srgbClr val="007569"/>
            </a:solidFill>
          </a:ln>
        </p:spPr>
        <p:txBody>
          <a:bodyPr wrap="square" lIns="0" tIns="0" rIns="0" bIns="0" rtlCol="0"/>
          <a:lstStyle/>
          <a:p>
            <a:endParaRPr lang="fr-CA" noProof="0" dirty="0"/>
          </a:p>
        </p:txBody>
      </p:sp>
      <p:sp>
        <p:nvSpPr>
          <p:cNvPr id="187" name="object 187"/>
          <p:cNvSpPr/>
          <p:nvPr/>
        </p:nvSpPr>
        <p:spPr>
          <a:xfrm>
            <a:off x="3057131" y="4720423"/>
            <a:ext cx="5043805" cy="0"/>
          </a:xfrm>
          <a:custGeom>
            <a:avLst/>
            <a:gdLst/>
            <a:ahLst/>
            <a:cxnLst/>
            <a:rect l="l" t="t" r="r" b="b"/>
            <a:pathLst>
              <a:path w="5043805">
                <a:moveTo>
                  <a:pt x="0" y="0"/>
                </a:moveTo>
                <a:lnTo>
                  <a:pt x="5043208" y="0"/>
                </a:lnTo>
              </a:path>
            </a:pathLst>
          </a:custGeom>
          <a:ln w="9690">
            <a:solidFill>
              <a:srgbClr val="007569"/>
            </a:solidFill>
          </a:ln>
        </p:spPr>
        <p:txBody>
          <a:bodyPr wrap="square" lIns="0" tIns="0" rIns="0" bIns="0" rtlCol="0"/>
          <a:lstStyle/>
          <a:p>
            <a:endParaRPr lang="fr-CA" noProof="0" dirty="0"/>
          </a:p>
        </p:txBody>
      </p:sp>
      <p:sp>
        <p:nvSpPr>
          <p:cNvPr id="188" name="object 188"/>
          <p:cNvSpPr/>
          <p:nvPr/>
        </p:nvSpPr>
        <p:spPr>
          <a:xfrm>
            <a:off x="3057131" y="4721586"/>
            <a:ext cx="2424430" cy="0"/>
          </a:xfrm>
          <a:custGeom>
            <a:avLst/>
            <a:gdLst/>
            <a:ahLst/>
            <a:cxnLst/>
            <a:rect l="l" t="t" r="r" b="b"/>
            <a:pathLst>
              <a:path w="2424429">
                <a:moveTo>
                  <a:pt x="0" y="0"/>
                </a:moveTo>
                <a:lnTo>
                  <a:pt x="2424036" y="0"/>
                </a:lnTo>
              </a:path>
            </a:pathLst>
          </a:custGeom>
          <a:ln w="48450">
            <a:solidFill>
              <a:srgbClr val="007569"/>
            </a:solidFill>
          </a:ln>
        </p:spPr>
        <p:txBody>
          <a:bodyPr wrap="square" lIns="0" tIns="0" rIns="0" bIns="0" rtlCol="0"/>
          <a:lstStyle/>
          <a:p>
            <a:endParaRPr lang="fr-CA" noProof="0" dirty="0"/>
          </a:p>
        </p:txBody>
      </p:sp>
      <p:sp>
        <p:nvSpPr>
          <p:cNvPr id="189" name="object 189"/>
          <p:cNvSpPr/>
          <p:nvPr/>
        </p:nvSpPr>
        <p:spPr>
          <a:xfrm>
            <a:off x="3057131" y="5474000"/>
            <a:ext cx="5043805" cy="0"/>
          </a:xfrm>
          <a:custGeom>
            <a:avLst/>
            <a:gdLst/>
            <a:ahLst/>
            <a:cxnLst/>
            <a:rect l="l" t="t" r="r" b="b"/>
            <a:pathLst>
              <a:path w="5043805">
                <a:moveTo>
                  <a:pt x="0" y="0"/>
                </a:moveTo>
                <a:lnTo>
                  <a:pt x="5043208" y="0"/>
                </a:lnTo>
              </a:path>
            </a:pathLst>
          </a:custGeom>
          <a:ln w="9690">
            <a:solidFill>
              <a:srgbClr val="007569"/>
            </a:solidFill>
          </a:ln>
        </p:spPr>
        <p:txBody>
          <a:bodyPr wrap="square" lIns="0" tIns="0" rIns="0" bIns="0" rtlCol="0"/>
          <a:lstStyle/>
          <a:p>
            <a:endParaRPr lang="fr-CA" noProof="0" dirty="0"/>
          </a:p>
        </p:txBody>
      </p:sp>
      <p:sp>
        <p:nvSpPr>
          <p:cNvPr id="190" name="object 190"/>
          <p:cNvSpPr/>
          <p:nvPr/>
        </p:nvSpPr>
        <p:spPr>
          <a:xfrm>
            <a:off x="3057131" y="5475164"/>
            <a:ext cx="1389380" cy="0"/>
          </a:xfrm>
          <a:custGeom>
            <a:avLst/>
            <a:gdLst/>
            <a:ahLst/>
            <a:cxnLst/>
            <a:rect l="l" t="t" r="r" b="b"/>
            <a:pathLst>
              <a:path w="1389379">
                <a:moveTo>
                  <a:pt x="0" y="0"/>
                </a:moveTo>
                <a:lnTo>
                  <a:pt x="1389189" y="0"/>
                </a:lnTo>
              </a:path>
            </a:pathLst>
          </a:custGeom>
          <a:ln w="48450">
            <a:solidFill>
              <a:srgbClr val="007569"/>
            </a:solidFill>
          </a:ln>
        </p:spPr>
        <p:txBody>
          <a:bodyPr wrap="square" lIns="0" tIns="0" rIns="0" bIns="0" rtlCol="0"/>
          <a:lstStyle/>
          <a:p>
            <a:endParaRPr lang="fr-CA" noProof="0" dirty="0"/>
          </a:p>
        </p:txBody>
      </p:sp>
      <p:pic>
        <p:nvPicPr>
          <p:cNvPr id="191" name="object 191"/>
          <p:cNvPicPr/>
          <p:nvPr/>
        </p:nvPicPr>
        <p:blipFill>
          <a:blip r:embed="rId3" cstate="print"/>
          <a:stretch>
            <a:fillRect/>
          </a:stretch>
        </p:blipFill>
        <p:spPr>
          <a:xfrm>
            <a:off x="8031067" y="3124088"/>
            <a:ext cx="155448" cy="155448"/>
          </a:xfrm>
          <a:prstGeom prst="rect">
            <a:avLst/>
          </a:prstGeom>
        </p:spPr>
      </p:pic>
      <p:pic>
        <p:nvPicPr>
          <p:cNvPr id="192" name="object 192"/>
          <p:cNvPicPr/>
          <p:nvPr/>
        </p:nvPicPr>
        <p:blipFill>
          <a:blip r:embed="rId4" cstate="print"/>
          <a:stretch>
            <a:fillRect/>
          </a:stretch>
        </p:blipFill>
        <p:spPr>
          <a:xfrm>
            <a:off x="9913778" y="4369518"/>
            <a:ext cx="155448" cy="155448"/>
          </a:xfrm>
          <a:prstGeom prst="rect">
            <a:avLst/>
          </a:prstGeom>
        </p:spPr>
      </p:pic>
      <p:pic>
        <p:nvPicPr>
          <p:cNvPr id="193" name="object 193"/>
          <p:cNvPicPr/>
          <p:nvPr/>
        </p:nvPicPr>
        <p:blipFill>
          <a:blip r:embed="rId5" cstate="print"/>
          <a:stretch>
            <a:fillRect/>
          </a:stretch>
        </p:blipFill>
        <p:spPr>
          <a:xfrm>
            <a:off x="8031067" y="4628274"/>
            <a:ext cx="155448" cy="155448"/>
          </a:xfrm>
          <a:prstGeom prst="rect">
            <a:avLst/>
          </a:prstGeom>
        </p:spPr>
      </p:pic>
      <p:pic>
        <p:nvPicPr>
          <p:cNvPr id="194" name="object 194"/>
          <p:cNvPicPr/>
          <p:nvPr/>
        </p:nvPicPr>
        <p:blipFill>
          <a:blip r:embed="rId3" cstate="print"/>
          <a:stretch>
            <a:fillRect/>
          </a:stretch>
        </p:blipFill>
        <p:spPr>
          <a:xfrm>
            <a:off x="8031067" y="5387228"/>
            <a:ext cx="155448" cy="155448"/>
          </a:xfrm>
          <a:prstGeom prst="rect">
            <a:avLst/>
          </a:prstGeom>
        </p:spPr>
      </p:pic>
      <p:pic>
        <p:nvPicPr>
          <p:cNvPr id="195" name="object 195"/>
          <p:cNvPicPr/>
          <p:nvPr/>
        </p:nvPicPr>
        <p:blipFill>
          <a:blip r:embed="rId3" cstate="print"/>
          <a:stretch>
            <a:fillRect/>
          </a:stretch>
        </p:blipFill>
        <p:spPr>
          <a:xfrm>
            <a:off x="8031067" y="3876182"/>
            <a:ext cx="155448" cy="155448"/>
          </a:xfrm>
          <a:prstGeom prst="rect">
            <a:avLst/>
          </a:prstGeom>
        </p:spPr>
      </p:pic>
      <p:sp>
        <p:nvSpPr>
          <p:cNvPr id="196" name="object 196"/>
          <p:cNvSpPr/>
          <p:nvPr/>
        </p:nvSpPr>
        <p:spPr>
          <a:xfrm>
            <a:off x="8108790" y="3201813"/>
            <a:ext cx="1871345" cy="1235075"/>
          </a:xfrm>
          <a:custGeom>
            <a:avLst/>
            <a:gdLst/>
            <a:ahLst/>
            <a:cxnLst/>
            <a:rect l="l" t="t" r="r" b="b"/>
            <a:pathLst>
              <a:path w="1871345" h="1235075">
                <a:moveTo>
                  <a:pt x="0" y="0"/>
                </a:moveTo>
                <a:lnTo>
                  <a:pt x="1871268" y="1234516"/>
                </a:lnTo>
              </a:path>
            </a:pathLst>
          </a:custGeom>
          <a:ln w="12700">
            <a:solidFill>
              <a:srgbClr val="007569"/>
            </a:solidFill>
          </a:ln>
        </p:spPr>
        <p:txBody>
          <a:bodyPr wrap="square" lIns="0" tIns="0" rIns="0" bIns="0" rtlCol="0"/>
          <a:lstStyle/>
          <a:p>
            <a:endParaRPr lang="fr-CA" noProof="0" dirty="0"/>
          </a:p>
        </p:txBody>
      </p:sp>
      <p:sp>
        <p:nvSpPr>
          <p:cNvPr id="197" name="object 197"/>
          <p:cNvSpPr/>
          <p:nvPr/>
        </p:nvSpPr>
        <p:spPr>
          <a:xfrm>
            <a:off x="8108790" y="4441094"/>
            <a:ext cx="1880235" cy="1024255"/>
          </a:xfrm>
          <a:custGeom>
            <a:avLst/>
            <a:gdLst/>
            <a:ahLst/>
            <a:cxnLst/>
            <a:rect l="l" t="t" r="r" b="b"/>
            <a:pathLst>
              <a:path w="1880234" h="1024254">
                <a:moveTo>
                  <a:pt x="0" y="1023848"/>
                </a:moveTo>
                <a:lnTo>
                  <a:pt x="1879676" y="0"/>
                </a:lnTo>
              </a:path>
            </a:pathLst>
          </a:custGeom>
          <a:ln w="12700">
            <a:solidFill>
              <a:srgbClr val="007569"/>
            </a:solidFill>
          </a:ln>
        </p:spPr>
        <p:txBody>
          <a:bodyPr wrap="square" lIns="0" tIns="0" rIns="0" bIns="0" rtlCol="0"/>
          <a:lstStyle/>
          <a:p>
            <a:endParaRPr lang="fr-CA" noProof="0" dirty="0"/>
          </a:p>
        </p:txBody>
      </p:sp>
      <p:sp>
        <p:nvSpPr>
          <p:cNvPr id="198" name="object 198"/>
          <p:cNvSpPr/>
          <p:nvPr/>
        </p:nvSpPr>
        <p:spPr>
          <a:xfrm>
            <a:off x="8108790" y="3953904"/>
            <a:ext cx="1896110" cy="487680"/>
          </a:xfrm>
          <a:custGeom>
            <a:avLst/>
            <a:gdLst/>
            <a:ahLst/>
            <a:cxnLst/>
            <a:rect l="l" t="t" r="r" b="b"/>
            <a:pathLst>
              <a:path w="1896109" h="487679">
                <a:moveTo>
                  <a:pt x="0" y="0"/>
                </a:moveTo>
                <a:lnTo>
                  <a:pt x="1896071" y="487184"/>
                </a:lnTo>
              </a:path>
            </a:pathLst>
          </a:custGeom>
          <a:ln w="12700">
            <a:solidFill>
              <a:srgbClr val="007569"/>
            </a:solidFill>
          </a:ln>
        </p:spPr>
        <p:txBody>
          <a:bodyPr wrap="square" lIns="0" tIns="0" rIns="0" bIns="0" rtlCol="0"/>
          <a:lstStyle/>
          <a:p>
            <a:endParaRPr lang="fr-CA" noProof="0" dirty="0"/>
          </a:p>
        </p:txBody>
      </p:sp>
      <p:sp>
        <p:nvSpPr>
          <p:cNvPr id="199" name="object 199"/>
          <p:cNvSpPr/>
          <p:nvPr/>
        </p:nvSpPr>
        <p:spPr>
          <a:xfrm>
            <a:off x="8108790" y="4444552"/>
            <a:ext cx="1901825" cy="261620"/>
          </a:xfrm>
          <a:custGeom>
            <a:avLst/>
            <a:gdLst/>
            <a:ahLst/>
            <a:cxnLst/>
            <a:rect l="l" t="t" r="r" b="b"/>
            <a:pathLst>
              <a:path w="1901825" h="261620">
                <a:moveTo>
                  <a:pt x="0" y="261442"/>
                </a:moveTo>
                <a:lnTo>
                  <a:pt x="1901583" y="0"/>
                </a:lnTo>
              </a:path>
            </a:pathLst>
          </a:custGeom>
          <a:ln w="12700">
            <a:solidFill>
              <a:srgbClr val="007569"/>
            </a:solidFill>
          </a:ln>
        </p:spPr>
        <p:txBody>
          <a:bodyPr wrap="square" lIns="0" tIns="0" rIns="0" bIns="0" rtlCol="0"/>
          <a:lstStyle/>
          <a:p>
            <a:endParaRPr lang="fr-CA" noProof="0" dirty="0"/>
          </a:p>
        </p:txBody>
      </p:sp>
      <p:pic>
        <p:nvPicPr>
          <p:cNvPr id="200" name="object 200"/>
          <p:cNvPicPr/>
          <p:nvPr/>
        </p:nvPicPr>
        <p:blipFill>
          <a:blip r:embed="rId6" cstate="print"/>
          <a:stretch>
            <a:fillRect/>
          </a:stretch>
        </p:blipFill>
        <p:spPr>
          <a:xfrm>
            <a:off x="1240905" y="5724142"/>
            <a:ext cx="5640325" cy="2510181"/>
          </a:xfrm>
          <a:prstGeom prst="rect">
            <a:avLst/>
          </a:prstGeom>
        </p:spPr>
      </p:pic>
      <p:sp>
        <p:nvSpPr>
          <p:cNvPr id="202" name="object 202" descr="$PPTXTitle"/>
          <p:cNvSpPr txBox="1">
            <a:spLocks noGrp="1"/>
          </p:cNvSpPr>
          <p:nvPr>
            <p:ph type="title"/>
          </p:nvPr>
        </p:nvSpPr>
        <p:spPr>
          <a:xfrm>
            <a:off x="3157510" y="857303"/>
            <a:ext cx="8216900" cy="406400"/>
          </a:xfrm>
          <a:prstGeom prst="rect">
            <a:avLst/>
          </a:prstGeom>
        </p:spPr>
        <p:txBody>
          <a:bodyPr vert="horz" wrap="square" lIns="0" tIns="12700" rIns="0" bIns="0" rtlCol="0">
            <a:spAutoFit/>
          </a:bodyPr>
          <a:lstStyle/>
          <a:p>
            <a:pPr marL="1111885">
              <a:lnSpc>
                <a:spcPct val="100000"/>
              </a:lnSpc>
              <a:spcBef>
                <a:spcPts val="100"/>
              </a:spcBef>
            </a:pPr>
            <a:r>
              <a:rPr lang="fr-CA" noProof="0" dirty="0"/>
              <a:t>FAIRE</a:t>
            </a:r>
            <a:r>
              <a:rPr lang="fr-CA" spc="175" noProof="0" dirty="0"/>
              <a:t> </a:t>
            </a:r>
            <a:r>
              <a:rPr lang="fr-CA" noProof="0" dirty="0"/>
              <a:t>UN</a:t>
            </a:r>
            <a:r>
              <a:rPr lang="fr-CA" spc="180" noProof="0" dirty="0"/>
              <a:t> </a:t>
            </a:r>
            <a:r>
              <a:rPr lang="fr-CA" spc="50" noProof="0" dirty="0"/>
              <a:t>RETOUR</a:t>
            </a:r>
            <a:r>
              <a:rPr lang="fr-CA" spc="175" noProof="0" dirty="0"/>
              <a:t> </a:t>
            </a:r>
            <a:r>
              <a:rPr lang="fr-CA" spc="70" noProof="0" dirty="0"/>
              <a:t>RÉFLEXIF</a:t>
            </a:r>
            <a:r>
              <a:rPr lang="fr-CA" spc="180" noProof="0" dirty="0"/>
              <a:t> </a:t>
            </a:r>
            <a:r>
              <a:rPr lang="fr-CA" noProof="0" dirty="0"/>
              <a:t>SUR</a:t>
            </a:r>
            <a:r>
              <a:rPr lang="fr-CA" spc="175" noProof="0" dirty="0"/>
              <a:t> </a:t>
            </a:r>
            <a:r>
              <a:rPr lang="fr-CA" noProof="0" dirty="0"/>
              <a:t>LA</a:t>
            </a:r>
            <a:r>
              <a:rPr lang="fr-CA" spc="180" noProof="0" dirty="0"/>
              <a:t> </a:t>
            </a:r>
            <a:r>
              <a:rPr lang="fr-CA" spc="-10" noProof="0" dirty="0"/>
              <a:t>TÂCHE</a:t>
            </a:r>
          </a:p>
        </p:txBody>
      </p:sp>
      <p:sp>
        <p:nvSpPr>
          <p:cNvPr id="203" name="object 203"/>
          <p:cNvSpPr txBox="1"/>
          <p:nvPr/>
        </p:nvSpPr>
        <p:spPr>
          <a:xfrm>
            <a:off x="3049391" y="2776984"/>
            <a:ext cx="3089910" cy="330200"/>
          </a:xfrm>
          <a:prstGeom prst="rect">
            <a:avLst/>
          </a:prstGeom>
        </p:spPr>
        <p:txBody>
          <a:bodyPr vert="horz" wrap="square" lIns="0" tIns="12700" rIns="0" bIns="0" rtlCol="0">
            <a:spAutoFit/>
          </a:bodyPr>
          <a:lstStyle/>
          <a:p>
            <a:pPr marL="12700">
              <a:lnSpc>
                <a:spcPct val="100000"/>
              </a:lnSpc>
              <a:spcBef>
                <a:spcPts val="100"/>
              </a:spcBef>
            </a:pPr>
            <a:r>
              <a:rPr lang="fr-CA" sz="2000" b="1" spc="55" noProof="0" dirty="0">
                <a:solidFill>
                  <a:srgbClr val="007569"/>
                </a:solidFill>
                <a:latin typeface="Calibri"/>
                <a:cs typeface="Calibri"/>
              </a:rPr>
              <a:t>APPRENTISSAGES</a:t>
            </a:r>
            <a:r>
              <a:rPr lang="fr-CA" sz="2000" b="1" spc="85" noProof="0" dirty="0">
                <a:solidFill>
                  <a:srgbClr val="007569"/>
                </a:solidFill>
                <a:latin typeface="Calibri"/>
                <a:cs typeface="Calibri"/>
              </a:rPr>
              <a:t> </a:t>
            </a:r>
            <a:r>
              <a:rPr lang="fr-CA" sz="2000" b="1" spc="40" noProof="0" dirty="0">
                <a:solidFill>
                  <a:srgbClr val="007569"/>
                </a:solidFill>
                <a:latin typeface="Calibri"/>
                <a:cs typeface="Calibri"/>
              </a:rPr>
              <a:t>RÉALISÉS</a:t>
            </a:r>
            <a:endParaRPr lang="fr-CA" sz="2000" noProof="0" dirty="0">
              <a:latin typeface="Calibri"/>
              <a:cs typeface="Calibri"/>
            </a:endParaRPr>
          </a:p>
        </p:txBody>
      </p:sp>
      <p:sp>
        <p:nvSpPr>
          <p:cNvPr id="204" name="object 204"/>
          <p:cNvSpPr txBox="1"/>
          <p:nvPr/>
        </p:nvSpPr>
        <p:spPr>
          <a:xfrm>
            <a:off x="3049391" y="3530560"/>
            <a:ext cx="2809240" cy="330200"/>
          </a:xfrm>
          <a:prstGeom prst="rect">
            <a:avLst/>
          </a:prstGeom>
        </p:spPr>
        <p:txBody>
          <a:bodyPr vert="horz" wrap="square" lIns="0" tIns="12700" rIns="0" bIns="0" rtlCol="0">
            <a:spAutoFit/>
          </a:bodyPr>
          <a:lstStyle/>
          <a:p>
            <a:pPr marL="12700">
              <a:lnSpc>
                <a:spcPct val="100000"/>
              </a:lnSpc>
              <a:spcBef>
                <a:spcPts val="100"/>
              </a:spcBef>
            </a:pPr>
            <a:r>
              <a:rPr lang="fr-CA" sz="2000" b="1" noProof="0" dirty="0">
                <a:solidFill>
                  <a:srgbClr val="007569"/>
                </a:solidFill>
                <a:latin typeface="Calibri"/>
                <a:cs typeface="Calibri"/>
              </a:rPr>
              <a:t>ATTEINTE</a:t>
            </a:r>
            <a:r>
              <a:rPr lang="fr-CA" sz="2000" b="1" spc="315" noProof="0" dirty="0">
                <a:solidFill>
                  <a:srgbClr val="007569"/>
                </a:solidFill>
                <a:latin typeface="Calibri"/>
                <a:cs typeface="Calibri"/>
              </a:rPr>
              <a:t> </a:t>
            </a:r>
            <a:r>
              <a:rPr lang="fr-CA" sz="2000" b="1" noProof="0" dirty="0">
                <a:solidFill>
                  <a:srgbClr val="007569"/>
                </a:solidFill>
                <a:latin typeface="Calibri"/>
                <a:cs typeface="Calibri"/>
              </a:rPr>
              <a:t>DES</a:t>
            </a:r>
            <a:r>
              <a:rPr lang="fr-CA" sz="2000" b="1" spc="315" noProof="0" dirty="0">
                <a:solidFill>
                  <a:srgbClr val="007569"/>
                </a:solidFill>
                <a:latin typeface="Calibri"/>
                <a:cs typeface="Calibri"/>
              </a:rPr>
              <a:t> </a:t>
            </a:r>
            <a:r>
              <a:rPr lang="fr-CA" sz="2000" b="1" spc="40" noProof="0" dirty="0">
                <a:solidFill>
                  <a:srgbClr val="007569"/>
                </a:solidFill>
                <a:latin typeface="Calibri"/>
                <a:cs typeface="Calibri"/>
              </a:rPr>
              <a:t>OBJECTIFS</a:t>
            </a:r>
            <a:endParaRPr lang="fr-CA" sz="2000" noProof="0" dirty="0">
              <a:latin typeface="Calibri"/>
              <a:cs typeface="Calibri"/>
            </a:endParaRPr>
          </a:p>
        </p:txBody>
      </p:sp>
      <p:sp>
        <p:nvSpPr>
          <p:cNvPr id="205" name="object 205"/>
          <p:cNvSpPr txBox="1"/>
          <p:nvPr/>
        </p:nvSpPr>
        <p:spPr>
          <a:xfrm>
            <a:off x="3049391" y="4284138"/>
            <a:ext cx="2454910" cy="330200"/>
          </a:xfrm>
          <a:prstGeom prst="rect">
            <a:avLst/>
          </a:prstGeom>
        </p:spPr>
        <p:txBody>
          <a:bodyPr vert="horz" wrap="square" lIns="0" tIns="12700" rIns="0" bIns="0" rtlCol="0">
            <a:spAutoFit/>
          </a:bodyPr>
          <a:lstStyle/>
          <a:p>
            <a:pPr marL="12700">
              <a:lnSpc>
                <a:spcPct val="100000"/>
              </a:lnSpc>
              <a:spcBef>
                <a:spcPts val="100"/>
              </a:spcBef>
            </a:pPr>
            <a:r>
              <a:rPr lang="fr-CA" sz="2000" b="1" spc="60" noProof="0" dirty="0">
                <a:solidFill>
                  <a:srgbClr val="007569"/>
                </a:solidFill>
                <a:latin typeface="Calibri"/>
                <a:cs typeface="Calibri"/>
              </a:rPr>
              <a:t>INTÉRÊT</a:t>
            </a:r>
            <a:r>
              <a:rPr lang="fr-CA" sz="2000" b="1" spc="120" noProof="0" dirty="0">
                <a:solidFill>
                  <a:srgbClr val="007569"/>
                </a:solidFill>
                <a:latin typeface="Calibri"/>
                <a:cs typeface="Calibri"/>
              </a:rPr>
              <a:t> </a:t>
            </a:r>
            <a:r>
              <a:rPr lang="fr-CA" sz="2000" b="1" noProof="0" dirty="0">
                <a:solidFill>
                  <a:srgbClr val="007569"/>
                </a:solidFill>
                <a:latin typeface="Calibri"/>
                <a:cs typeface="Calibri"/>
              </a:rPr>
              <a:t>DE</a:t>
            </a:r>
            <a:r>
              <a:rPr lang="fr-CA" sz="2000" b="1" spc="120" noProof="0" dirty="0">
                <a:solidFill>
                  <a:srgbClr val="007569"/>
                </a:solidFill>
                <a:latin typeface="Calibri"/>
                <a:cs typeface="Calibri"/>
              </a:rPr>
              <a:t> </a:t>
            </a:r>
            <a:r>
              <a:rPr lang="fr-CA" sz="2000" b="1" noProof="0" dirty="0">
                <a:solidFill>
                  <a:srgbClr val="007569"/>
                </a:solidFill>
                <a:latin typeface="Calibri"/>
                <a:cs typeface="Calibri"/>
              </a:rPr>
              <a:t>LA</a:t>
            </a:r>
            <a:r>
              <a:rPr lang="fr-CA" sz="2000" b="1" spc="120" noProof="0" dirty="0">
                <a:solidFill>
                  <a:srgbClr val="007569"/>
                </a:solidFill>
                <a:latin typeface="Calibri"/>
                <a:cs typeface="Calibri"/>
              </a:rPr>
              <a:t> </a:t>
            </a:r>
            <a:r>
              <a:rPr lang="fr-CA" sz="2000" b="1" spc="-20" noProof="0" dirty="0">
                <a:solidFill>
                  <a:srgbClr val="007569"/>
                </a:solidFill>
                <a:latin typeface="Calibri"/>
                <a:cs typeface="Calibri"/>
              </a:rPr>
              <a:t>TÂCHE</a:t>
            </a:r>
            <a:endParaRPr lang="fr-CA" sz="2000" noProof="0" dirty="0">
              <a:latin typeface="Calibri"/>
              <a:cs typeface="Calibri"/>
            </a:endParaRPr>
          </a:p>
        </p:txBody>
      </p:sp>
      <p:sp>
        <p:nvSpPr>
          <p:cNvPr id="206" name="object 206"/>
          <p:cNvSpPr txBox="1"/>
          <p:nvPr/>
        </p:nvSpPr>
        <p:spPr>
          <a:xfrm>
            <a:off x="3049391" y="5037715"/>
            <a:ext cx="1410335" cy="330200"/>
          </a:xfrm>
          <a:prstGeom prst="rect">
            <a:avLst/>
          </a:prstGeom>
        </p:spPr>
        <p:txBody>
          <a:bodyPr vert="horz" wrap="square" lIns="0" tIns="12700" rIns="0" bIns="0" rtlCol="0">
            <a:spAutoFit/>
          </a:bodyPr>
          <a:lstStyle/>
          <a:p>
            <a:pPr marL="12700">
              <a:lnSpc>
                <a:spcPct val="100000"/>
              </a:lnSpc>
              <a:spcBef>
                <a:spcPts val="100"/>
              </a:spcBef>
            </a:pPr>
            <a:r>
              <a:rPr lang="fr-CA" sz="2000" b="1" spc="40" noProof="0" dirty="0">
                <a:solidFill>
                  <a:srgbClr val="007569"/>
                </a:solidFill>
                <a:latin typeface="Calibri"/>
                <a:cs typeface="Calibri"/>
              </a:rPr>
              <a:t>DIFFICULTÉS</a:t>
            </a:r>
            <a:endParaRPr lang="fr-CA" sz="2000" noProof="0" dirty="0">
              <a:latin typeface="Calibri"/>
              <a:cs typeface="Calibri"/>
            </a:endParaRPr>
          </a:p>
        </p:txBody>
      </p:sp>
      <p:sp>
        <p:nvSpPr>
          <p:cNvPr id="208" name="object 208"/>
          <p:cNvSpPr/>
          <p:nvPr/>
        </p:nvSpPr>
        <p:spPr>
          <a:xfrm>
            <a:off x="9983559" y="5454522"/>
            <a:ext cx="2783840" cy="173355"/>
          </a:xfrm>
          <a:custGeom>
            <a:avLst/>
            <a:gdLst/>
            <a:ahLst/>
            <a:cxnLst/>
            <a:rect l="l" t="t" r="r" b="b"/>
            <a:pathLst>
              <a:path w="2783840" h="173354">
                <a:moveTo>
                  <a:pt x="1498752" y="64287"/>
                </a:moveTo>
                <a:lnTo>
                  <a:pt x="1393177" y="0"/>
                </a:lnTo>
                <a:lnTo>
                  <a:pt x="1287589" y="64287"/>
                </a:lnTo>
                <a:lnTo>
                  <a:pt x="1498752" y="64287"/>
                </a:lnTo>
                <a:close/>
              </a:path>
              <a:path w="2783840" h="173354">
                <a:moveTo>
                  <a:pt x="2783713" y="64300"/>
                </a:moveTo>
                <a:lnTo>
                  <a:pt x="0" y="64300"/>
                </a:lnTo>
                <a:lnTo>
                  <a:pt x="0" y="172897"/>
                </a:lnTo>
                <a:lnTo>
                  <a:pt x="2783713" y="172897"/>
                </a:lnTo>
                <a:lnTo>
                  <a:pt x="2783713" y="64300"/>
                </a:lnTo>
                <a:close/>
              </a:path>
            </a:pathLst>
          </a:custGeom>
          <a:solidFill>
            <a:srgbClr val="007569"/>
          </a:solidFill>
        </p:spPr>
        <p:txBody>
          <a:bodyPr wrap="square" lIns="0" tIns="0" rIns="0" bIns="0" rtlCol="0"/>
          <a:lstStyle/>
          <a:p>
            <a:endParaRPr lang="fr-CA" noProof="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2">
            <a:extLst>
              <a:ext uri="{FF2B5EF4-FFF2-40B4-BE49-F238E27FC236}">
                <a16:creationId xmlns:a16="http://schemas.microsoft.com/office/drawing/2014/main" id="{1E3B2E0B-8928-0C0F-7F6D-E70CE3BF9A9B}"/>
              </a:ext>
            </a:extLst>
          </p:cNvPr>
          <p:cNvSpPr/>
          <p:nvPr/>
        </p:nvSpPr>
        <p:spPr>
          <a:xfrm>
            <a:off x="14594412" y="3129815"/>
            <a:ext cx="36195" cy="37855"/>
          </a:xfrm>
          <a:custGeom>
            <a:avLst/>
            <a:gdLst/>
            <a:ahLst/>
            <a:cxnLst/>
            <a:rect l="l" t="t" r="r" b="b"/>
            <a:pathLst>
              <a:path w="36194" h="36194">
                <a:moveTo>
                  <a:pt x="35987" y="0"/>
                </a:moveTo>
                <a:lnTo>
                  <a:pt x="0" y="35988"/>
                </a:lnTo>
                <a:lnTo>
                  <a:pt x="35987" y="0"/>
                </a:lnTo>
              </a:path>
            </a:pathLst>
          </a:custGeom>
          <a:ln w="11303">
            <a:solidFill>
              <a:srgbClr val="71BC68"/>
            </a:solidFill>
          </a:ln>
        </p:spPr>
        <p:txBody>
          <a:bodyPr wrap="square" lIns="0" tIns="0" rIns="0" bIns="0" rtlCol="0"/>
          <a:lstStyle/>
          <a:p>
            <a:endParaRPr lang="fr-CA" noProof="0" dirty="0"/>
          </a:p>
        </p:txBody>
      </p:sp>
      <p:sp>
        <p:nvSpPr>
          <p:cNvPr id="15" name="object 13">
            <a:extLst>
              <a:ext uri="{FF2B5EF4-FFF2-40B4-BE49-F238E27FC236}">
                <a16:creationId xmlns:a16="http://schemas.microsoft.com/office/drawing/2014/main" id="{38582E88-B823-DDF7-4FDE-4B8CDF53C7D7}"/>
              </a:ext>
            </a:extLst>
          </p:cNvPr>
          <p:cNvSpPr/>
          <p:nvPr/>
        </p:nvSpPr>
        <p:spPr>
          <a:xfrm>
            <a:off x="14417038" y="2768198"/>
            <a:ext cx="213360" cy="0"/>
          </a:xfrm>
          <a:custGeom>
            <a:avLst/>
            <a:gdLst/>
            <a:ahLst/>
            <a:cxnLst/>
            <a:rect l="l" t="t" r="r" b="b"/>
            <a:pathLst>
              <a:path w="213359">
                <a:moveTo>
                  <a:pt x="213360" y="0"/>
                </a:moveTo>
                <a:lnTo>
                  <a:pt x="0" y="0"/>
                </a:lnTo>
                <a:lnTo>
                  <a:pt x="213360" y="0"/>
                </a:lnTo>
              </a:path>
            </a:pathLst>
          </a:custGeom>
          <a:ln w="11417">
            <a:solidFill>
              <a:srgbClr val="71BC68"/>
            </a:solidFill>
          </a:ln>
        </p:spPr>
        <p:txBody>
          <a:bodyPr wrap="square" lIns="0" tIns="0" rIns="0" bIns="0" rtlCol="0"/>
          <a:lstStyle/>
          <a:p>
            <a:endParaRPr lang="fr-CA" noProof="0" dirty="0"/>
          </a:p>
        </p:txBody>
      </p:sp>
      <p:sp>
        <p:nvSpPr>
          <p:cNvPr id="16" name="object 14">
            <a:extLst>
              <a:ext uri="{FF2B5EF4-FFF2-40B4-BE49-F238E27FC236}">
                <a16:creationId xmlns:a16="http://schemas.microsoft.com/office/drawing/2014/main" id="{83DD5F0D-D4EE-7BB9-58A1-9C2F0636FF13}"/>
              </a:ext>
            </a:extLst>
          </p:cNvPr>
          <p:cNvSpPr/>
          <p:nvPr/>
        </p:nvSpPr>
        <p:spPr>
          <a:xfrm>
            <a:off x="14568394" y="2169623"/>
            <a:ext cx="0" cy="769058"/>
          </a:xfrm>
          <a:custGeom>
            <a:avLst/>
            <a:gdLst/>
            <a:ahLst/>
            <a:cxnLst/>
            <a:rect l="l" t="t" r="r" b="b"/>
            <a:pathLst>
              <a:path h="735330">
                <a:moveTo>
                  <a:pt x="0" y="0"/>
                </a:moveTo>
                <a:lnTo>
                  <a:pt x="0" y="734898"/>
                </a:lnTo>
                <a:lnTo>
                  <a:pt x="0" y="0"/>
                </a:lnTo>
                <a:close/>
              </a:path>
            </a:pathLst>
          </a:custGeom>
          <a:ln w="11417">
            <a:solidFill>
              <a:srgbClr val="71BC68"/>
            </a:solidFill>
          </a:ln>
        </p:spPr>
        <p:txBody>
          <a:bodyPr wrap="square" lIns="0" tIns="0" rIns="0" bIns="0" rtlCol="0"/>
          <a:lstStyle/>
          <a:p>
            <a:endParaRPr lang="fr-CA" noProof="0" dirty="0"/>
          </a:p>
        </p:txBody>
      </p:sp>
      <p:sp>
        <p:nvSpPr>
          <p:cNvPr id="17" name="object 15">
            <a:extLst>
              <a:ext uri="{FF2B5EF4-FFF2-40B4-BE49-F238E27FC236}">
                <a16:creationId xmlns:a16="http://schemas.microsoft.com/office/drawing/2014/main" id="{4CE3D651-41CD-3BCF-0E02-36A7FD5C06E8}"/>
              </a:ext>
            </a:extLst>
          </p:cNvPr>
          <p:cNvSpPr/>
          <p:nvPr/>
        </p:nvSpPr>
        <p:spPr>
          <a:xfrm>
            <a:off x="13704847" y="1862931"/>
            <a:ext cx="925830" cy="968295"/>
          </a:xfrm>
          <a:custGeom>
            <a:avLst/>
            <a:gdLst/>
            <a:ahLst/>
            <a:cxnLst/>
            <a:rect l="l" t="t" r="r" b="b"/>
            <a:pathLst>
              <a:path w="925830" h="925830">
                <a:moveTo>
                  <a:pt x="925551" y="925587"/>
                </a:moveTo>
                <a:lnTo>
                  <a:pt x="0" y="0"/>
                </a:lnTo>
                <a:lnTo>
                  <a:pt x="925551" y="925587"/>
                </a:lnTo>
              </a:path>
            </a:pathLst>
          </a:custGeom>
          <a:ln w="11303">
            <a:solidFill>
              <a:srgbClr val="71BC68"/>
            </a:solidFill>
          </a:ln>
        </p:spPr>
        <p:txBody>
          <a:bodyPr wrap="square" lIns="0" tIns="0" rIns="0" bIns="0" rtlCol="0"/>
          <a:lstStyle/>
          <a:p>
            <a:endParaRPr lang="fr-CA" noProof="0" dirty="0"/>
          </a:p>
        </p:txBody>
      </p:sp>
      <p:sp>
        <p:nvSpPr>
          <p:cNvPr id="18" name="object 16">
            <a:extLst>
              <a:ext uri="{FF2B5EF4-FFF2-40B4-BE49-F238E27FC236}">
                <a16:creationId xmlns:a16="http://schemas.microsoft.com/office/drawing/2014/main" id="{6CAD3F43-394B-A002-7A9A-086501D82744}"/>
              </a:ext>
            </a:extLst>
          </p:cNvPr>
          <p:cNvSpPr/>
          <p:nvPr/>
        </p:nvSpPr>
        <p:spPr>
          <a:xfrm>
            <a:off x="14173199" y="2339639"/>
            <a:ext cx="457200" cy="0"/>
          </a:xfrm>
          <a:custGeom>
            <a:avLst/>
            <a:gdLst/>
            <a:ahLst/>
            <a:cxnLst/>
            <a:rect l="l" t="t" r="r" b="b"/>
            <a:pathLst>
              <a:path w="457200">
                <a:moveTo>
                  <a:pt x="0" y="0"/>
                </a:moveTo>
                <a:lnTo>
                  <a:pt x="457200" y="0"/>
                </a:lnTo>
              </a:path>
            </a:pathLst>
          </a:custGeom>
          <a:ln w="11302">
            <a:solidFill>
              <a:srgbClr val="71BC68"/>
            </a:solidFill>
          </a:ln>
        </p:spPr>
        <p:txBody>
          <a:bodyPr wrap="square" lIns="0" tIns="0" rIns="0" bIns="0" rtlCol="0"/>
          <a:lstStyle/>
          <a:p>
            <a:endParaRPr lang="fr-CA" noProof="0" dirty="0"/>
          </a:p>
        </p:txBody>
      </p:sp>
      <p:sp>
        <p:nvSpPr>
          <p:cNvPr id="19" name="object 17">
            <a:extLst>
              <a:ext uri="{FF2B5EF4-FFF2-40B4-BE49-F238E27FC236}">
                <a16:creationId xmlns:a16="http://schemas.microsoft.com/office/drawing/2014/main" id="{F375B1C1-D8AB-A712-00C9-65C7326DB7C8}"/>
              </a:ext>
            </a:extLst>
          </p:cNvPr>
          <p:cNvSpPr/>
          <p:nvPr/>
        </p:nvSpPr>
        <p:spPr>
          <a:xfrm>
            <a:off x="14570369" y="2166259"/>
            <a:ext cx="0" cy="775699"/>
          </a:xfrm>
          <a:custGeom>
            <a:avLst/>
            <a:gdLst/>
            <a:ahLst/>
            <a:cxnLst/>
            <a:rect l="l" t="t" r="r" b="b"/>
            <a:pathLst>
              <a:path h="741680">
                <a:moveTo>
                  <a:pt x="0" y="741324"/>
                </a:moveTo>
                <a:lnTo>
                  <a:pt x="0" y="0"/>
                </a:lnTo>
                <a:lnTo>
                  <a:pt x="0" y="741324"/>
                </a:lnTo>
                <a:close/>
              </a:path>
            </a:pathLst>
          </a:custGeom>
          <a:ln w="11303">
            <a:solidFill>
              <a:srgbClr val="71BC68"/>
            </a:solidFill>
          </a:ln>
        </p:spPr>
        <p:txBody>
          <a:bodyPr wrap="square" lIns="0" tIns="0" rIns="0" bIns="0" rtlCol="0"/>
          <a:lstStyle/>
          <a:p>
            <a:endParaRPr lang="fr-CA" noProof="0" dirty="0"/>
          </a:p>
        </p:txBody>
      </p:sp>
      <p:sp>
        <p:nvSpPr>
          <p:cNvPr id="20" name="object 18">
            <a:extLst>
              <a:ext uri="{FF2B5EF4-FFF2-40B4-BE49-F238E27FC236}">
                <a16:creationId xmlns:a16="http://schemas.microsoft.com/office/drawing/2014/main" id="{2C6D0CA7-2AF6-4CC4-1067-2550C834B97B}"/>
              </a:ext>
            </a:extLst>
          </p:cNvPr>
          <p:cNvSpPr/>
          <p:nvPr/>
        </p:nvSpPr>
        <p:spPr>
          <a:xfrm>
            <a:off x="14162617" y="2386648"/>
            <a:ext cx="0" cy="816210"/>
          </a:xfrm>
          <a:custGeom>
            <a:avLst/>
            <a:gdLst/>
            <a:ahLst/>
            <a:cxnLst/>
            <a:rect l="l" t="t" r="r" b="b"/>
            <a:pathLst>
              <a:path h="780414">
                <a:moveTo>
                  <a:pt x="0" y="0"/>
                </a:moveTo>
                <a:lnTo>
                  <a:pt x="0" y="780141"/>
                </a:lnTo>
              </a:path>
            </a:pathLst>
          </a:custGeom>
          <a:ln w="11302">
            <a:solidFill>
              <a:srgbClr val="71BC68"/>
            </a:solidFill>
          </a:ln>
        </p:spPr>
        <p:txBody>
          <a:bodyPr wrap="square" lIns="0" tIns="0" rIns="0" bIns="0" rtlCol="0"/>
          <a:lstStyle/>
          <a:p>
            <a:endParaRPr lang="fr-CA" noProof="0" dirty="0"/>
          </a:p>
        </p:txBody>
      </p:sp>
      <p:sp>
        <p:nvSpPr>
          <p:cNvPr id="21" name="object 19">
            <a:extLst>
              <a:ext uri="{FF2B5EF4-FFF2-40B4-BE49-F238E27FC236}">
                <a16:creationId xmlns:a16="http://schemas.microsoft.com/office/drawing/2014/main" id="{865B5A19-D306-FDF9-6657-46ACCE7D6608}"/>
              </a:ext>
            </a:extLst>
          </p:cNvPr>
          <p:cNvSpPr/>
          <p:nvPr/>
        </p:nvSpPr>
        <p:spPr>
          <a:xfrm>
            <a:off x="13632633" y="2768186"/>
            <a:ext cx="650240" cy="0"/>
          </a:xfrm>
          <a:custGeom>
            <a:avLst/>
            <a:gdLst/>
            <a:ahLst/>
            <a:cxnLst/>
            <a:rect l="l" t="t" r="r" b="b"/>
            <a:pathLst>
              <a:path w="650240">
                <a:moveTo>
                  <a:pt x="0" y="0"/>
                </a:moveTo>
                <a:lnTo>
                  <a:pt x="650214" y="0"/>
                </a:lnTo>
                <a:lnTo>
                  <a:pt x="0" y="0"/>
                </a:lnTo>
                <a:close/>
              </a:path>
            </a:pathLst>
          </a:custGeom>
          <a:ln w="11303">
            <a:solidFill>
              <a:srgbClr val="71BC68"/>
            </a:solidFill>
          </a:ln>
        </p:spPr>
        <p:txBody>
          <a:bodyPr wrap="square" lIns="0" tIns="0" rIns="0" bIns="0" rtlCol="0"/>
          <a:lstStyle/>
          <a:p>
            <a:endParaRPr lang="fr-CA" noProof="0" dirty="0"/>
          </a:p>
        </p:txBody>
      </p:sp>
      <p:sp>
        <p:nvSpPr>
          <p:cNvPr id="22" name="object 20">
            <a:extLst>
              <a:ext uri="{FF2B5EF4-FFF2-40B4-BE49-F238E27FC236}">
                <a16:creationId xmlns:a16="http://schemas.microsoft.com/office/drawing/2014/main" id="{999C87CE-8E3F-E153-1DBA-B167997403F4}"/>
              </a:ext>
            </a:extLst>
          </p:cNvPr>
          <p:cNvSpPr/>
          <p:nvPr/>
        </p:nvSpPr>
        <p:spPr>
          <a:xfrm>
            <a:off x="12894163" y="1867989"/>
            <a:ext cx="1311910" cy="1372084"/>
          </a:xfrm>
          <a:custGeom>
            <a:avLst/>
            <a:gdLst/>
            <a:ahLst/>
            <a:cxnLst/>
            <a:rect l="l" t="t" r="r" b="b"/>
            <a:pathLst>
              <a:path w="1311909" h="1311910">
                <a:moveTo>
                  <a:pt x="0" y="0"/>
                </a:moveTo>
                <a:lnTo>
                  <a:pt x="1311617" y="1311694"/>
                </a:lnTo>
                <a:lnTo>
                  <a:pt x="0" y="0"/>
                </a:lnTo>
                <a:close/>
              </a:path>
            </a:pathLst>
          </a:custGeom>
          <a:ln w="11417">
            <a:solidFill>
              <a:srgbClr val="71BC68"/>
            </a:solidFill>
          </a:ln>
        </p:spPr>
        <p:txBody>
          <a:bodyPr wrap="square" lIns="0" tIns="0" rIns="0" bIns="0" rtlCol="0"/>
          <a:lstStyle/>
          <a:p>
            <a:endParaRPr lang="fr-CA" noProof="0" dirty="0"/>
          </a:p>
        </p:txBody>
      </p:sp>
      <p:sp>
        <p:nvSpPr>
          <p:cNvPr id="23" name="object 21">
            <a:extLst>
              <a:ext uri="{FF2B5EF4-FFF2-40B4-BE49-F238E27FC236}">
                <a16:creationId xmlns:a16="http://schemas.microsoft.com/office/drawing/2014/main" id="{B06651E2-8DAD-E106-51AF-136AD8C8CB47}"/>
              </a:ext>
            </a:extLst>
          </p:cNvPr>
          <p:cNvSpPr/>
          <p:nvPr/>
        </p:nvSpPr>
        <p:spPr>
          <a:xfrm>
            <a:off x="13754844" y="2386648"/>
            <a:ext cx="0" cy="858049"/>
          </a:xfrm>
          <a:custGeom>
            <a:avLst/>
            <a:gdLst/>
            <a:ahLst/>
            <a:cxnLst/>
            <a:rect l="l" t="t" r="r" b="b"/>
            <a:pathLst>
              <a:path h="820419">
                <a:moveTo>
                  <a:pt x="0" y="0"/>
                </a:moveTo>
                <a:lnTo>
                  <a:pt x="0" y="820205"/>
                </a:lnTo>
              </a:path>
            </a:pathLst>
          </a:custGeom>
          <a:ln w="11417">
            <a:solidFill>
              <a:srgbClr val="71BC68"/>
            </a:solidFill>
          </a:ln>
        </p:spPr>
        <p:txBody>
          <a:bodyPr wrap="square" lIns="0" tIns="0" rIns="0" bIns="0" rtlCol="0"/>
          <a:lstStyle/>
          <a:p>
            <a:endParaRPr lang="fr-CA" noProof="0" dirty="0"/>
          </a:p>
        </p:txBody>
      </p:sp>
      <p:sp>
        <p:nvSpPr>
          <p:cNvPr id="24" name="object 22">
            <a:extLst>
              <a:ext uri="{FF2B5EF4-FFF2-40B4-BE49-F238E27FC236}">
                <a16:creationId xmlns:a16="http://schemas.microsoft.com/office/drawing/2014/main" id="{A550F8F7-E79A-EF3E-5E50-33C53A373EE2}"/>
              </a:ext>
            </a:extLst>
          </p:cNvPr>
          <p:cNvSpPr/>
          <p:nvPr/>
        </p:nvSpPr>
        <p:spPr>
          <a:xfrm>
            <a:off x="13347081" y="2386648"/>
            <a:ext cx="0" cy="524659"/>
          </a:xfrm>
          <a:custGeom>
            <a:avLst/>
            <a:gdLst/>
            <a:ahLst/>
            <a:cxnLst/>
            <a:rect l="l" t="t" r="r" b="b"/>
            <a:pathLst>
              <a:path h="501650">
                <a:moveTo>
                  <a:pt x="0" y="0"/>
                </a:moveTo>
                <a:lnTo>
                  <a:pt x="0" y="501449"/>
                </a:lnTo>
              </a:path>
            </a:pathLst>
          </a:custGeom>
          <a:ln w="11302">
            <a:solidFill>
              <a:srgbClr val="71BC68"/>
            </a:solidFill>
          </a:ln>
        </p:spPr>
        <p:txBody>
          <a:bodyPr wrap="square" lIns="0" tIns="0" rIns="0" bIns="0" rtlCol="0"/>
          <a:lstStyle/>
          <a:p>
            <a:endParaRPr lang="fr-CA" noProof="0" dirty="0"/>
          </a:p>
        </p:txBody>
      </p:sp>
      <p:sp>
        <p:nvSpPr>
          <p:cNvPr id="25" name="object 23">
            <a:extLst>
              <a:ext uri="{FF2B5EF4-FFF2-40B4-BE49-F238E27FC236}">
                <a16:creationId xmlns:a16="http://schemas.microsoft.com/office/drawing/2014/main" id="{FC432559-5F0C-0375-B07F-504EA4BBB1C7}"/>
              </a:ext>
            </a:extLst>
          </p:cNvPr>
          <p:cNvSpPr/>
          <p:nvPr/>
        </p:nvSpPr>
        <p:spPr>
          <a:xfrm>
            <a:off x="12497398" y="2306007"/>
            <a:ext cx="474345" cy="496102"/>
          </a:xfrm>
          <a:custGeom>
            <a:avLst/>
            <a:gdLst/>
            <a:ahLst/>
            <a:cxnLst/>
            <a:rect l="l" t="t" r="r" b="b"/>
            <a:pathLst>
              <a:path w="474345" h="474344">
                <a:moveTo>
                  <a:pt x="0" y="0"/>
                </a:moveTo>
                <a:lnTo>
                  <a:pt x="474091" y="474091"/>
                </a:lnTo>
                <a:lnTo>
                  <a:pt x="0" y="0"/>
                </a:lnTo>
                <a:close/>
              </a:path>
            </a:pathLst>
          </a:custGeom>
          <a:ln w="11417">
            <a:solidFill>
              <a:srgbClr val="71BC68"/>
            </a:solidFill>
          </a:ln>
        </p:spPr>
        <p:txBody>
          <a:bodyPr wrap="square" lIns="0" tIns="0" rIns="0" bIns="0" rtlCol="0"/>
          <a:lstStyle/>
          <a:p>
            <a:endParaRPr lang="fr-CA" noProof="0" dirty="0"/>
          </a:p>
        </p:txBody>
      </p:sp>
      <p:sp>
        <p:nvSpPr>
          <p:cNvPr id="26" name="object 24">
            <a:extLst>
              <a:ext uri="{FF2B5EF4-FFF2-40B4-BE49-F238E27FC236}">
                <a16:creationId xmlns:a16="http://schemas.microsoft.com/office/drawing/2014/main" id="{0EBD6F80-13D5-16DE-43CE-06F6B3999374}"/>
              </a:ext>
            </a:extLst>
          </p:cNvPr>
          <p:cNvSpPr/>
          <p:nvPr/>
        </p:nvSpPr>
        <p:spPr>
          <a:xfrm>
            <a:off x="12939319" y="2386648"/>
            <a:ext cx="0" cy="462230"/>
          </a:xfrm>
          <a:custGeom>
            <a:avLst/>
            <a:gdLst/>
            <a:ahLst/>
            <a:cxnLst/>
            <a:rect l="l" t="t" r="r" b="b"/>
            <a:pathLst>
              <a:path h="441960">
                <a:moveTo>
                  <a:pt x="0" y="0"/>
                </a:moveTo>
                <a:lnTo>
                  <a:pt x="0" y="441403"/>
                </a:lnTo>
              </a:path>
            </a:pathLst>
          </a:custGeom>
          <a:ln w="11417">
            <a:solidFill>
              <a:srgbClr val="71BC68"/>
            </a:solidFill>
          </a:ln>
        </p:spPr>
        <p:txBody>
          <a:bodyPr wrap="square" lIns="0" tIns="0" rIns="0" bIns="0" rtlCol="0"/>
          <a:lstStyle/>
          <a:p>
            <a:endParaRPr lang="fr-CA" noProof="0" dirty="0"/>
          </a:p>
        </p:txBody>
      </p:sp>
      <p:sp>
        <p:nvSpPr>
          <p:cNvPr id="27" name="object 25">
            <a:extLst>
              <a:ext uri="{FF2B5EF4-FFF2-40B4-BE49-F238E27FC236}">
                <a16:creationId xmlns:a16="http://schemas.microsoft.com/office/drawing/2014/main" id="{9E94C53C-B731-2C4F-06D3-0AEFA3F297F6}"/>
              </a:ext>
            </a:extLst>
          </p:cNvPr>
          <p:cNvSpPr/>
          <p:nvPr/>
        </p:nvSpPr>
        <p:spPr>
          <a:xfrm>
            <a:off x="14610079" y="2766116"/>
            <a:ext cx="20320" cy="0"/>
          </a:xfrm>
          <a:custGeom>
            <a:avLst/>
            <a:gdLst/>
            <a:ahLst/>
            <a:cxnLst/>
            <a:rect l="l" t="t" r="r" b="b"/>
            <a:pathLst>
              <a:path w="20319">
                <a:moveTo>
                  <a:pt x="20319" y="0"/>
                </a:moveTo>
                <a:lnTo>
                  <a:pt x="0" y="0"/>
                </a:lnTo>
                <a:lnTo>
                  <a:pt x="20319" y="0"/>
                </a:lnTo>
              </a:path>
            </a:pathLst>
          </a:custGeom>
          <a:ln w="11417">
            <a:solidFill>
              <a:srgbClr val="71BC68"/>
            </a:solidFill>
          </a:ln>
        </p:spPr>
        <p:txBody>
          <a:bodyPr wrap="square" lIns="0" tIns="0" rIns="0" bIns="0" rtlCol="0"/>
          <a:lstStyle/>
          <a:p>
            <a:endParaRPr lang="fr-CA" noProof="0" dirty="0"/>
          </a:p>
        </p:txBody>
      </p:sp>
      <p:sp>
        <p:nvSpPr>
          <p:cNvPr id="28" name="object 26">
            <a:extLst>
              <a:ext uri="{FF2B5EF4-FFF2-40B4-BE49-F238E27FC236}">
                <a16:creationId xmlns:a16="http://schemas.microsoft.com/office/drawing/2014/main" id="{FC1DBF91-2060-79A9-A690-C9B52C5932C0}"/>
              </a:ext>
            </a:extLst>
          </p:cNvPr>
          <p:cNvSpPr/>
          <p:nvPr/>
        </p:nvSpPr>
        <p:spPr>
          <a:xfrm>
            <a:off x="14540790" y="3129810"/>
            <a:ext cx="90170" cy="94306"/>
          </a:xfrm>
          <a:custGeom>
            <a:avLst/>
            <a:gdLst/>
            <a:ahLst/>
            <a:cxnLst/>
            <a:rect l="l" t="t" r="r" b="b"/>
            <a:pathLst>
              <a:path w="90169" h="90169">
                <a:moveTo>
                  <a:pt x="89609" y="0"/>
                </a:moveTo>
                <a:lnTo>
                  <a:pt x="0" y="89609"/>
                </a:lnTo>
                <a:lnTo>
                  <a:pt x="89609" y="0"/>
                </a:lnTo>
              </a:path>
            </a:pathLst>
          </a:custGeom>
          <a:ln w="11417">
            <a:solidFill>
              <a:srgbClr val="71BC68"/>
            </a:solidFill>
          </a:ln>
        </p:spPr>
        <p:txBody>
          <a:bodyPr wrap="square" lIns="0" tIns="0" rIns="0" bIns="0" rtlCol="0"/>
          <a:lstStyle/>
          <a:p>
            <a:endParaRPr lang="fr-CA" noProof="0" dirty="0"/>
          </a:p>
        </p:txBody>
      </p:sp>
      <p:sp>
        <p:nvSpPr>
          <p:cNvPr id="29" name="object 27">
            <a:extLst>
              <a:ext uri="{FF2B5EF4-FFF2-40B4-BE49-F238E27FC236}">
                <a16:creationId xmlns:a16="http://schemas.microsoft.com/office/drawing/2014/main" id="{1E8B2D28-72A7-3BB5-F09A-54B30CC73459}"/>
              </a:ext>
            </a:extLst>
          </p:cNvPr>
          <p:cNvSpPr/>
          <p:nvPr/>
        </p:nvSpPr>
        <p:spPr>
          <a:xfrm>
            <a:off x="13758944" y="2703347"/>
            <a:ext cx="871855" cy="911845"/>
          </a:xfrm>
          <a:custGeom>
            <a:avLst/>
            <a:gdLst/>
            <a:ahLst/>
            <a:cxnLst/>
            <a:rect l="l" t="t" r="r" b="b"/>
            <a:pathLst>
              <a:path w="871855" h="871854">
                <a:moveTo>
                  <a:pt x="871456" y="0"/>
                </a:moveTo>
                <a:lnTo>
                  <a:pt x="0" y="871392"/>
                </a:lnTo>
                <a:lnTo>
                  <a:pt x="871456" y="0"/>
                </a:lnTo>
              </a:path>
            </a:pathLst>
          </a:custGeom>
          <a:ln w="11417">
            <a:solidFill>
              <a:srgbClr val="71BC68"/>
            </a:solidFill>
          </a:ln>
        </p:spPr>
        <p:txBody>
          <a:bodyPr wrap="square" lIns="0" tIns="0" rIns="0" bIns="0" rtlCol="0"/>
          <a:lstStyle/>
          <a:p>
            <a:endParaRPr lang="fr-CA" noProof="0" dirty="0"/>
          </a:p>
        </p:txBody>
      </p:sp>
      <p:sp>
        <p:nvSpPr>
          <p:cNvPr id="30" name="object 28">
            <a:extLst>
              <a:ext uri="{FF2B5EF4-FFF2-40B4-BE49-F238E27FC236}">
                <a16:creationId xmlns:a16="http://schemas.microsoft.com/office/drawing/2014/main" id="{8F2F6CEF-84E1-B999-D936-94F042598DCA}"/>
              </a:ext>
            </a:extLst>
          </p:cNvPr>
          <p:cNvSpPr/>
          <p:nvPr/>
        </p:nvSpPr>
        <p:spPr>
          <a:xfrm>
            <a:off x="14570380" y="2478185"/>
            <a:ext cx="0" cy="1004822"/>
          </a:xfrm>
          <a:custGeom>
            <a:avLst/>
            <a:gdLst/>
            <a:ahLst/>
            <a:cxnLst/>
            <a:rect l="l" t="t" r="r" b="b"/>
            <a:pathLst>
              <a:path h="960754">
                <a:moveTo>
                  <a:pt x="0" y="960335"/>
                </a:moveTo>
                <a:lnTo>
                  <a:pt x="0" y="0"/>
                </a:lnTo>
                <a:lnTo>
                  <a:pt x="0" y="960335"/>
                </a:lnTo>
                <a:close/>
              </a:path>
            </a:pathLst>
          </a:custGeom>
          <a:ln w="11417">
            <a:solidFill>
              <a:srgbClr val="71BC68"/>
            </a:solidFill>
          </a:ln>
        </p:spPr>
        <p:txBody>
          <a:bodyPr wrap="square" lIns="0" tIns="0" rIns="0" bIns="0" rtlCol="0"/>
          <a:lstStyle/>
          <a:p>
            <a:endParaRPr lang="fr-CA" noProof="0" dirty="0"/>
          </a:p>
        </p:txBody>
      </p:sp>
      <p:sp>
        <p:nvSpPr>
          <p:cNvPr id="31" name="object 29">
            <a:extLst>
              <a:ext uri="{FF2B5EF4-FFF2-40B4-BE49-F238E27FC236}">
                <a16:creationId xmlns:a16="http://schemas.microsoft.com/office/drawing/2014/main" id="{6FF26924-7DA5-E971-D933-682102450FB6}"/>
              </a:ext>
            </a:extLst>
          </p:cNvPr>
          <p:cNvSpPr/>
          <p:nvPr/>
        </p:nvSpPr>
        <p:spPr>
          <a:xfrm>
            <a:off x="13218922" y="2766104"/>
            <a:ext cx="1411605" cy="0"/>
          </a:xfrm>
          <a:custGeom>
            <a:avLst/>
            <a:gdLst/>
            <a:ahLst/>
            <a:cxnLst/>
            <a:rect l="l" t="t" r="r" b="b"/>
            <a:pathLst>
              <a:path w="1411605">
                <a:moveTo>
                  <a:pt x="1411478" y="0"/>
                </a:moveTo>
                <a:lnTo>
                  <a:pt x="0" y="0"/>
                </a:lnTo>
                <a:lnTo>
                  <a:pt x="1411478" y="0"/>
                </a:lnTo>
              </a:path>
            </a:pathLst>
          </a:custGeom>
          <a:ln w="11417">
            <a:solidFill>
              <a:srgbClr val="71BC68"/>
            </a:solidFill>
          </a:ln>
        </p:spPr>
        <p:txBody>
          <a:bodyPr wrap="square" lIns="0" tIns="0" rIns="0" bIns="0" rtlCol="0"/>
          <a:lstStyle/>
          <a:p>
            <a:endParaRPr lang="fr-CA" noProof="0" dirty="0"/>
          </a:p>
        </p:txBody>
      </p:sp>
      <p:sp>
        <p:nvSpPr>
          <p:cNvPr id="32" name="object 30">
            <a:extLst>
              <a:ext uri="{FF2B5EF4-FFF2-40B4-BE49-F238E27FC236}">
                <a16:creationId xmlns:a16="http://schemas.microsoft.com/office/drawing/2014/main" id="{7A05D921-5B82-526B-631A-30CFC9E94E2E}"/>
              </a:ext>
            </a:extLst>
          </p:cNvPr>
          <p:cNvSpPr/>
          <p:nvPr/>
        </p:nvSpPr>
        <p:spPr>
          <a:xfrm>
            <a:off x="14162607" y="2577483"/>
            <a:ext cx="0" cy="806249"/>
          </a:xfrm>
          <a:custGeom>
            <a:avLst/>
            <a:gdLst/>
            <a:ahLst/>
            <a:cxnLst/>
            <a:rect l="l" t="t" r="r" b="b"/>
            <a:pathLst>
              <a:path h="770889">
                <a:moveTo>
                  <a:pt x="0" y="770445"/>
                </a:moveTo>
                <a:lnTo>
                  <a:pt x="0" y="0"/>
                </a:lnTo>
                <a:lnTo>
                  <a:pt x="0" y="770445"/>
                </a:lnTo>
                <a:close/>
              </a:path>
            </a:pathLst>
          </a:custGeom>
          <a:ln w="11417">
            <a:solidFill>
              <a:srgbClr val="71BC68"/>
            </a:solidFill>
          </a:ln>
        </p:spPr>
        <p:txBody>
          <a:bodyPr wrap="square" lIns="0" tIns="0" rIns="0" bIns="0" rtlCol="0"/>
          <a:lstStyle/>
          <a:p>
            <a:endParaRPr lang="fr-CA" noProof="0" dirty="0"/>
          </a:p>
        </p:txBody>
      </p:sp>
      <p:sp>
        <p:nvSpPr>
          <p:cNvPr id="33" name="object 31">
            <a:extLst>
              <a:ext uri="{FF2B5EF4-FFF2-40B4-BE49-F238E27FC236}">
                <a16:creationId xmlns:a16="http://schemas.microsoft.com/office/drawing/2014/main" id="{593204B4-EDDD-1FE0-C4ED-D8F174B3A69A}"/>
              </a:ext>
            </a:extLst>
          </p:cNvPr>
          <p:cNvSpPr/>
          <p:nvPr/>
        </p:nvSpPr>
        <p:spPr>
          <a:xfrm>
            <a:off x="13347091" y="2716875"/>
            <a:ext cx="0" cy="527316"/>
          </a:xfrm>
          <a:custGeom>
            <a:avLst/>
            <a:gdLst/>
            <a:ahLst/>
            <a:cxnLst/>
            <a:rect l="l" t="t" r="r" b="b"/>
            <a:pathLst>
              <a:path h="504189">
                <a:moveTo>
                  <a:pt x="0" y="503897"/>
                </a:moveTo>
                <a:lnTo>
                  <a:pt x="0" y="0"/>
                </a:lnTo>
                <a:lnTo>
                  <a:pt x="0" y="503897"/>
                </a:lnTo>
                <a:close/>
              </a:path>
            </a:pathLst>
          </a:custGeom>
          <a:ln w="11417">
            <a:solidFill>
              <a:srgbClr val="71BC68"/>
            </a:solidFill>
          </a:ln>
        </p:spPr>
        <p:txBody>
          <a:bodyPr wrap="square" lIns="0" tIns="0" rIns="0" bIns="0" rtlCol="0"/>
          <a:lstStyle/>
          <a:p>
            <a:endParaRPr lang="fr-CA" noProof="0" dirty="0"/>
          </a:p>
        </p:txBody>
      </p:sp>
      <p:sp>
        <p:nvSpPr>
          <p:cNvPr id="34" name="object 32">
            <a:extLst>
              <a:ext uri="{FF2B5EF4-FFF2-40B4-BE49-F238E27FC236}">
                <a16:creationId xmlns:a16="http://schemas.microsoft.com/office/drawing/2014/main" id="{72E577D6-FC40-1D0F-C0C1-DA7EDAF3B16B}"/>
              </a:ext>
            </a:extLst>
          </p:cNvPr>
          <p:cNvSpPr/>
          <p:nvPr/>
        </p:nvSpPr>
        <p:spPr>
          <a:xfrm>
            <a:off x="14394306" y="3556268"/>
            <a:ext cx="236220" cy="247055"/>
          </a:xfrm>
          <a:custGeom>
            <a:avLst/>
            <a:gdLst/>
            <a:ahLst/>
            <a:cxnLst/>
            <a:rect l="l" t="t" r="r" b="b"/>
            <a:pathLst>
              <a:path w="236219" h="236220">
                <a:moveTo>
                  <a:pt x="236094" y="0"/>
                </a:moveTo>
                <a:lnTo>
                  <a:pt x="0" y="236094"/>
                </a:lnTo>
                <a:lnTo>
                  <a:pt x="236094" y="0"/>
                </a:lnTo>
              </a:path>
            </a:pathLst>
          </a:custGeom>
          <a:ln w="11303">
            <a:solidFill>
              <a:srgbClr val="71BC68"/>
            </a:solidFill>
          </a:ln>
        </p:spPr>
        <p:txBody>
          <a:bodyPr wrap="square" lIns="0" tIns="0" rIns="0" bIns="0" rtlCol="0"/>
          <a:lstStyle/>
          <a:p>
            <a:endParaRPr lang="fr-CA" noProof="0" dirty="0"/>
          </a:p>
        </p:txBody>
      </p:sp>
      <p:sp>
        <p:nvSpPr>
          <p:cNvPr id="35" name="object 33">
            <a:extLst>
              <a:ext uri="{FF2B5EF4-FFF2-40B4-BE49-F238E27FC236}">
                <a16:creationId xmlns:a16="http://schemas.microsoft.com/office/drawing/2014/main" id="{07F495B8-E14E-FB34-B680-CC1402F30FDD}"/>
              </a:ext>
            </a:extLst>
          </p:cNvPr>
          <p:cNvSpPr/>
          <p:nvPr/>
        </p:nvSpPr>
        <p:spPr>
          <a:xfrm>
            <a:off x="14027150" y="3621112"/>
            <a:ext cx="603250" cy="0"/>
          </a:xfrm>
          <a:custGeom>
            <a:avLst/>
            <a:gdLst/>
            <a:ahLst/>
            <a:cxnLst/>
            <a:rect l="l" t="t" r="r" b="b"/>
            <a:pathLst>
              <a:path w="603250">
                <a:moveTo>
                  <a:pt x="603250" y="5"/>
                </a:moveTo>
                <a:lnTo>
                  <a:pt x="0" y="0"/>
                </a:lnTo>
                <a:lnTo>
                  <a:pt x="603250" y="5"/>
                </a:lnTo>
              </a:path>
            </a:pathLst>
          </a:custGeom>
          <a:ln w="11303">
            <a:solidFill>
              <a:srgbClr val="71BC68"/>
            </a:solidFill>
          </a:ln>
        </p:spPr>
        <p:txBody>
          <a:bodyPr wrap="square" lIns="0" tIns="0" rIns="0" bIns="0" rtlCol="0"/>
          <a:lstStyle/>
          <a:p>
            <a:endParaRPr lang="fr-CA" noProof="0" dirty="0"/>
          </a:p>
        </p:txBody>
      </p:sp>
      <p:sp>
        <p:nvSpPr>
          <p:cNvPr id="36" name="object 34">
            <a:extLst>
              <a:ext uri="{FF2B5EF4-FFF2-40B4-BE49-F238E27FC236}">
                <a16:creationId xmlns:a16="http://schemas.microsoft.com/office/drawing/2014/main" id="{F401EE0D-BEA7-4E8A-F9E3-63584A043E92}"/>
              </a:ext>
            </a:extLst>
          </p:cNvPr>
          <p:cNvSpPr/>
          <p:nvPr/>
        </p:nvSpPr>
        <p:spPr>
          <a:xfrm>
            <a:off x="13693521" y="3129805"/>
            <a:ext cx="937260" cy="980250"/>
          </a:xfrm>
          <a:custGeom>
            <a:avLst/>
            <a:gdLst/>
            <a:ahLst/>
            <a:cxnLst/>
            <a:rect l="l" t="t" r="r" b="b"/>
            <a:pathLst>
              <a:path w="937259" h="937260">
                <a:moveTo>
                  <a:pt x="936877" y="0"/>
                </a:moveTo>
                <a:lnTo>
                  <a:pt x="0" y="936833"/>
                </a:lnTo>
                <a:lnTo>
                  <a:pt x="936877" y="0"/>
                </a:lnTo>
              </a:path>
            </a:pathLst>
          </a:custGeom>
          <a:ln w="11417">
            <a:solidFill>
              <a:srgbClr val="71BC68"/>
            </a:solidFill>
          </a:ln>
        </p:spPr>
        <p:txBody>
          <a:bodyPr wrap="square" lIns="0" tIns="0" rIns="0" bIns="0" rtlCol="0"/>
          <a:lstStyle/>
          <a:p>
            <a:endParaRPr lang="fr-CA" noProof="0" dirty="0"/>
          </a:p>
        </p:txBody>
      </p:sp>
      <p:sp>
        <p:nvSpPr>
          <p:cNvPr id="37" name="object 35">
            <a:extLst>
              <a:ext uri="{FF2B5EF4-FFF2-40B4-BE49-F238E27FC236}">
                <a16:creationId xmlns:a16="http://schemas.microsoft.com/office/drawing/2014/main" id="{8E6FF103-7688-BF85-7680-384EDB3E6C03}"/>
              </a:ext>
            </a:extLst>
          </p:cNvPr>
          <p:cNvSpPr/>
          <p:nvPr/>
        </p:nvSpPr>
        <p:spPr>
          <a:xfrm>
            <a:off x="14570380" y="2850070"/>
            <a:ext cx="0" cy="1113739"/>
          </a:xfrm>
          <a:custGeom>
            <a:avLst/>
            <a:gdLst/>
            <a:ahLst/>
            <a:cxnLst/>
            <a:rect l="l" t="t" r="r" b="b"/>
            <a:pathLst>
              <a:path h="1064895">
                <a:moveTo>
                  <a:pt x="0" y="1064704"/>
                </a:moveTo>
                <a:lnTo>
                  <a:pt x="0" y="0"/>
                </a:lnTo>
                <a:lnTo>
                  <a:pt x="0" y="1064704"/>
                </a:lnTo>
                <a:close/>
              </a:path>
            </a:pathLst>
          </a:custGeom>
          <a:ln w="11417">
            <a:solidFill>
              <a:srgbClr val="71BC68"/>
            </a:solidFill>
          </a:ln>
        </p:spPr>
        <p:txBody>
          <a:bodyPr wrap="square" lIns="0" tIns="0" rIns="0" bIns="0" rtlCol="0"/>
          <a:lstStyle/>
          <a:p>
            <a:endParaRPr lang="fr-CA" noProof="0" dirty="0"/>
          </a:p>
        </p:txBody>
      </p:sp>
      <p:sp>
        <p:nvSpPr>
          <p:cNvPr id="38" name="object 36">
            <a:extLst>
              <a:ext uri="{FF2B5EF4-FFF2-40B4-BE49-F238E27FC236}">
                <a16:creationId xmlns:a16="http://schemas.microsoft.com/office/drawing/2014/main" id="{069BA04C-9A85-F01E-4274-438C51A91411}"/>
              </a:ext>
            </a:extLst>
          </p:cNvPr>
          <p:cNvSpPr/>
          <p:nvPr/>
        </p:nvSpPr>
        <p:spPr>
          <a:xfrm>
            <a:off x="14162617" y="3071211"/>
            <a:ext cx="0" cy="671431"/>
          </a:xfrm>
          <a:custGeom>
            <a:avLst/>
            <a:gdLst/>
            <a:ahLst/>
            <a:cxnLst/>
            <a:rect l="l" t="t" r="r" b="b"/>
            <a:pathLst>
              <a:path h="641985">
                <a:moveTo>
                  <a:pt x="0" y="641832"/>
                </a:moveTo>
                <a:lnTo>
                  <a:pt x="0" y="0"/>
                </a:lnTo>
                <a:lnTo>
                  <a:pt x="0" y="641832"/>
                </a:lnTo>
                <a:close/>
              </a:path>
            </a:pathLst>
          </a:custGeom>
          <a:ln w="11417">
            <a:solidFill>
              <a:srgbClr val="71BC68"/>
            </a:solidFill>
          </a:ln>
        </p:spPr>
        <p:txBody>
          <a:bodyPr wrap="square" lIns="0" tIns="0" rIns="0" bIns="0" rtlCol="0"/>
          <a:lstStyle/>
          <a:p>
            <a:endParaRPr lang="fr-CA" noProof="0" dirty="0"/>
          </a:p>
        </p:txBody>
      </p:sp>
      <p:sp>
        <p:nvSpPr>
          <p:cNvPr id="39" name="object 37">
            <a:extLst>
              <a:ext uri="{FF2B5EF4-FFF2-40B4-BE49-F238E27FC236}">
                <a16:creationId xmlns:a16="http://schemas.microsoft.com/office/drawing/2014/main" id="{65010E05-0C02-E7C5-1192-1FC26973CB92}"/>
              </a:ext>
            </a:extLst>
          </p:cNvPr>
          <p:cNvSpPr/>
          <p:nvPr/>
        </p:nvSpPr>
        <p:spPr>
          <a:xfrm>
            <a:off x="13183869" y="3621112"/>
            <a:ext cx="1446530" cy="0"/>
          </a:xfrm>
          <a:custGeom>
            <a:avLst/>
            <a:gdLst/>
            <a:ahLst/>
            <a:cxnLst/>
            <a:rect l="l" t="t" r="r" b="b"/>
            <a:pathLst>
              <a:path w="1446530">
                <a:moveTo>
                  <a:pt x="1446530" y="0"/>
                </a:moveTo>
                <a:lnTo>
                  <a:pt x="0" y="0"/>
                </a:lnTo>
                <a:lnTo>
                  <a:pt x="1446530" y="0"/>
                </a:lnTo>
              </a:path>
            </a:pathLst>
          </a:custGeom>
          <a:ln w="11417">
            <a:solidFill>
              <a:srgbClr val="71BC68"/>
            </a:solidFill>
          </a:ln>
        </p:spPr>
        <p:txBody>
          <a:bodyPr wrap="square" lIns="0" tIns="0" rIns="0" bIns="0" rtlCol="0"/>
          <a:lstStyle/>
          <a:p>
            <a:endParaRPr lang="fr-CA" noProof="0" dirty="0"/>
          </a:p>
        </p:txBody>
      </p:sp>
      <p:sp>
        <p:nvSpPr>
          <p:cNvPr id="40" name="object 38">
            <a:extLst>
              <a:ext uri="{FF2B5EF4-FFF2-40B4-BE49-F238E27FC236}">
                <a16:creationId xmlns:a16="http://schemas.microsoft.com/office/drawing/2014/main" id="{DAE4E1C8-2C5E-DF42-DD1D-0F9F1F74836C}"/>
              </a:ext>
            </a:extLst>
          </p:cNvPr>
          <p:cNvSpPr/>
          <p:nvPr/>
        </p:nvSpPr>
        <p:spPr>
          <a:xfrm>
            <a:off x="12962023" y="2791896"/>
            <a:ext cx="1176020" cy="1229961"/>
          </a:xfrm>
          <a:custGeom>
            <a:avLst/>
            <a:gdLst/>
            <a:ahLst/>
            <a:cxnLst/>
            <a:rect l="l" t="t" r="r" b="b"/>
            <a:pathLst>
              <a:path w="1176019" h="1176020">
                <a:moveTo>
                  <a:pt x="1175893" y="1175956"/>
                </a:moveTo>
                <a:lnTo>
                  <a:pt x="0" y="0"/>
                </a:lnTo>
                <a:lnTo>
                  <a:pt x="1175893" y="1175956"/>
                </a:lnTo>
                <a:close/>
              </a:path>
            </a:pathLst>
          </a:custGeom>
          <a:ln w="11303">
            <a:solidFill>
              <a:srgbClr val="71BC68"/>
            </a:solidFill>
          </a:ln>
        </p:spPr>
        <p:txBody>
          <a:bodyPr wrap="square" lIns="0" tIns="0" rIns="0" bIns="0" rtlCol="0"/>
          <a:lstStyle/>
          <a:p>
            <a:endParaRPr lang="fr-CA" noProof="0" dirty="0"/>
          </a:p>
        </p:txBody>
      </p:sp>
      <p:sp>
        <p:nvSpPr>
          <p:cNvPr id="41" name="object 39">
            <a:extLst>
              <a:ext uri="{FF2B5EF4-FFF2-40B4-BE49-F238E27FC236}">
                <a16:creationId xmlns:a16="http://schemas.microsoft.com/office/drawing/2014/main" id="{A0092227-0883-84A9-76E3-30E349AFBA71}"/>
              </a:ext>
            </a:extLst>
          </p:cNvPr>
          <p:cNvSpPr/>
          <p:nvPr/>
        </p:nvSpPr>
        <p:spPr>
          <a:xfrm>
            <a:off x="13345101" y="2725329"/>
            <a:ext cx="0" cy="1363450"/>
          </a:xfrm>
          <a:custGeom>
            <a:avLst/>
            <a:gdLst/>
            <a:ahLst/>
            <a:cxnLst/>
            <a:rect l="l" t="t" r="r" b="b"/>
            <a:pathLst>
              <a:path h="1303654">
                <a:moveTo>
                  <a:pt x="0" y="0"/>
                </a:moveTo>
                <a:lnTo>
                  <a:pt x="0" y="1303248"/>
                </a:lnTo>
                <a:lnTo>
                  <a:pt x="0" y="0"/>
                </a:lnTo>
                <a:close/>
              </a:path>
            </a:pathLst>
          </a:custGeom>
          <a:ln w="11303">
            <a:solidFill>
              <a:srgbClr val="71BC68"/>
            </a:solidFill>
          </a:ln>
        </p:spPr>
        <p:txBody>
          <a:bodyPr wrap="square" lIns="0" tIns="0" rIns="0" bIns="0" rtlCol="0"/>
          <a:lstStyle/>
          <a:p>
            <a:endParaRPr lang="fr-CA" noProof="0" dirty="0"/>
          </a:p>
        </p:txBody>
      </p:sp>
      <p:sp>
        <p:nvSpPr>
          <p:cNvPr id="42" name="object 40">
            <a:extLst>
              <a:ext uri="{FF2B5EF4-FFF2-40B4-BE49-F238E27FC236}">
                <a16:creationId xmlns:a16="http://schemas.microsoft.com/office/drawing/2014/main" id="{7D43B870-3E4C-A632-6CDB-4C552FFDDD37}"/>
              </a:ext>
            </a:extLst>
          </p:cNvPr>
          <p:cNvSpPr/>
          <p:nvPr/>
        </p:nvSpPr>
        <p:spPr>
          <a:xfrm>
            <a:off x="12086398" y="2729095"/>
            <a:ext cx="1296670" cy="1356145"/>
          </a:xfrm>
          <a:custGeom>
            <a:avLst/>
            <a:gdLst/>
            <a:ahLst/>
            <a:cxnLst/>
            <a:rect l="l" t="t" r="r" b="b"/>
            <a:pathLst>
              <a:path w="1296669" h="1296670">
                <a:moveTo>
                  <a:pt x="1296085" y="0"/>
                </a:moveTo>
                <a:lnTo>
                  <a:pt x="0" y="1296047"/>
                </a:lnTo>
                <a:lnTo>
                  <a:pt x="1296085" y="0"/>
                </a:lnTo>
                <a:close/>
              </a:path>
            </a:pathLst>
          </a:custGeom>
          <a:ln w="11417">
            <a:solidFill>
              <a:srgbClr val="71BC68"/>
            </a:solidFill>
          </a:ln>
        </p:spPr>
        <p:txBody>
          <a:bodyPr wrap="square" lIns="0" tIns="0" rIns="0" bIns="0" rtlCol="0"/>
          <a:lstStyle/>
          <a:p>
            <a:endParaRPr lang="fr-CA" noProof="0" dirty="0"/>
          </a:p>
        </p:txBody>
      </p:sp>
      <p:sp>
        <p:nvSpPr>
          <p:cNvPr id="43" name="object 41">
            <a:extLst>
              <a:ext uri="{FF2B5EF4-FFF2-40B4-BE49-F238E27FC236}">
                <a16:creationId xmlns:a16="http://schemas.microsoft.com/office/drawing/2014/main" id="{54F5FF29-994E-21C4-DFB8-3860EEA48AF1}"/>
              </a:ext>
            </a:extLst>
          </p:cNvPr>
          <p:cNvSpPr/>
          <p:nvPr/>
        </p:nvSpPr>
        <p:spPr>
          <a:xfrm>
            <a:off x="12939319" y="2793414"/>
            <a:ext cx="0" cy="1227304"/>
          </a:xfrm>
          <a:custGeom>
            <a:avLst/>
            <a:gdLst/>
            <a:ahLst/>
            <a:cxnLst/>
            <a:rect l="l" t="t" r="r" b="b"/>
            <a:pathLst>
              <a:path h="1173479">
                <a:moveTo>
                  <a:pt x="0" y="1173073"/>
                </a:moveTo>
                <a:lnTo>
                  <a:pt x="0" y="0"/>
                </a:lnTo>
                <a:lnTo>
                  <a:pt x="0" y="1173073"/>
                </a:lnTo>
                <a:close/>
              </a:path>
            </a:pathLst>
          </a:custGeom>
          <a:ln w="11417">
            <a:solidFill>
              <a:srgbClr val="71BC68"/>
            </a:solidFill>
          </a:ln>
        </p:spPr>
        <p:txBody>
          <a:bodyPr wrap="square" lIns="0" tIns="0" rIns="0" bIns="0" rtlCol="0"/>
          <a:lstStyle/>
          <a:p>
            <a:endParaRPr lang="fr-CA" noProof="0" dirty="0"/>
          </a:p>
        </p:txBody>
      </p:sp>
      <p:sp>
        <p:nvSpPr>
          <p:cNvPr id="44" name="object 42">
            <a:extLst>
              <a:ext uri="{FF2B5EF4-FFF2-40B4-BE49-F238E27FC236}">
                <a16:creationId xmlns:a16="http://schemas.microsoft.com/office/drawing/2014/main" id="{220D76F0-2656-8848-9F28-5477ED33BF61}"/>
              </a:ext>
            </a:extLst>
          </p:cNvPr>
          <p:cNvSpPr/>
          <p:nvPr/>
        </p:nvSpPr>
        <p:spPr>
          <a:xfrm>
            <a:off x="11996927" y="3621094"/>
            <a:ext cx="1475105" cy="664"/>
          </a:xfrm>
          <a:custGeom>
            <a:avLst/>
            <a:gdLst/>
            <a:ahLst/>
            <a:cxnLst/>
            <a:rect l="l" t="t" r="r" b="b"/>
            <a:pathLst>
              <a:path w="1475105" h="635">
                <a:moveTo>
                  <a:pt x="0" y="0"/>
                </a:moveTo>
                <a:lnTo>
                  <a:pt x="1475028" y="50"/>
                </a:lnTo>
                <a:lnTo>
                  <a:pt x="0" y="0"/>
                </a:lnTo>
                <a:close/>
              </a:path>
            </a:pathLst>
          </a:custGeom>
          <a:ln w="11417">
            <a:solidFill>
              <a:srgbClr val="71BC68"/>
            </a:solidFill>
          </a:ln>
        </p:spPr>
        <p:txBody>
          <a:bodyPr wrap="square" lIns="0" tIns="0" rIns="0" bIns="0" rtlCol="0"/>
          <a:lstStyle/>
          <a:p>
            <a:endParaRPr lang="fr-CA" noProof="0" dirty="0"/>
          </a:p>
        </p:txBody>
      </p:sp>
      <p:sp>
        <p:nvSpPr>
          <p:cNvPr id="45" name="object 43">
            <a:extLst>
              <a:ext uri="{FF2B5EF4-FFF2-40B4-BE49-F238E27FC236}">
                <a16:creationId xmlns:a16="http://schemas.microsoft.com/office/drawing/2014/main" id="{BE94FB74-35DF-835B-2797-971F1FF49932}"/>
              </a:ext>
            </a:extLst>
          </p:cNvPr>
          <p:cNvSpPr/>
          <p:nvPr/>
        </p:nvSpPr>
        <p:spPr>
          <a:xfrm>
            <a:off x="14577923" y="3202546"/>
            <a:ext cx="52705" cy="55122"/>
          </a:xfrm>
          <a:custGeom>
            <a:avLst/>
            <a:gdLst/>
            <a:ahLst/>
            <a:cxnLst/>
            <a:rect l="l" t="t" r="r" b="b"/>
            <a:pathLst>
              <a:path w="52705" h="52705">
                <a:moveTo>
                  <a:pt x="52476" y="52476"/>
                </a:moveTo>
                <a:lnTo>
                  <a:pt x="0" y="0"/>
                </a:lnTo>
                <a:lnTo>
                  <a:pt x="52476" y="52476"/>
                </a:lnTo>
              </a:path>
            </a:pathLst>
          </a:custGeom>
          <a:ln w="11302">
            <a:solidFill>
              <a:srgbClr val="71BC68"/>
            </a:solidFill>
          </a:ln>
        </p:spPr>
        <p:txBody>
          <a:bodyPr wrap="square" lIns="0" tIns="0" rIns="0" bIns="0" rtlCol="0"/>
          <a:lstStyle/>
          <a:p>
            <a:endParaRPr lang="fr-CA" noProof="0" dirty="0"/>
          </a:p>
        </p:txBody>
      </p:sp>
      <p:sp>
        <p:nvSpPr>
          <p:cNvPr id="46" name="object 44">
            <a:extLst>
              <a:ext uri="{FF2B5EF4-FFF2-40B4-BE49-F238E27FC236}">
                <a16:creationId xmlns:a16="http://schemas.microsoft.com/office/drawing/2014/main" id="{2630D5D7-CF01-9822-A280-06A88B69C0E8}"/>
              </a:ext>
            </a:extLst>
          </p:cNvPr>
          <p:cNvSpPr/>
          <p:nvPr/>
        </p:nvSpPr>
        <p:spPr>
          <a:xfrm>
            <a:off x="14620366" y="4047590"/>
            <a:ext cx="10160" cy="0"/>
          </a:xfrm>
          <a:custGeom>
            <a:avLst/>
            <a:gdLst/>
            <a:ahLst/>
            <a:cxnLst/>
            <a:rect l="l" t="t" r="r" b="b"/>
            <a:pathLst>
              <a:path w="10159">
                <a:moveTo>
                  <a:pt x="10033" y="0"/>
                </a:moveTo>
                <a:lnTo>
                  <a:pt x="0" y="0"/>
                </a:lnTo>
                <a:lnTo>
                  <a:pt x="10033" y="0"/>
                </a:lnTo>
              </a:path>
            </a:pathLst>
          </a:custGeom>
          <a:ln w="11303">
            <a:solidFill>
              <a:srgbClr val="71BC68"/>
            </a:solidFill>
          </a:ln>
        </p:spPr>
        <p:txBody>
          <a:bodyPr wrap="square" lIns="0" tIns="0" rIns="0" bIns="0" rtlCol="0"/>
          <a:lstStyle/>
          <a:p>
            <a:endParaRPr lang="fr-CA" noProof="0" dirty="0"/>
          </a:p>
        </p:txBody>
      </p:sp>
      <p:sp>
        <p:nvSpPr>
          <p:cNvPr id="47" name="object 45">
            <a:extLst>
              <a:ext uri="{FF2B5EF4-FFF2-40B4-BE49-F238E27FC236}">
                <a16:creationId xmlns:a16="http://schemas.microsoft.com/office/drawing/2014/main" id="{13AE50F8-649A-6CBD-6A95-0F01C8E6190C}"/>
              </a:ext>
            </a:extLst>
          </p:cNvPr>
          <p:cNvSpPr/>
          <p:nvPr/>
        </p:nvSpPr>
        <p:spPr>
          <a:xfrm>
            <a:off x="14475060" y="3982748"/>
            <a:ext cx="155575" cy="162711"/>
          </a:xfrm>
          <a:custGeom>
            <a:avLst/>
            <a:gdLst/>
            <a:ahLst/>
            <a:cxnLst/>
            <a:rect l="l" t="t" r="r" b="b"/>
            <a:pathLst>
              <a:path w="155575" h="155575">
                <a:moveTo>
                  <a:pt x="155340" y="0"/>
                </a:moveTo>
                <a:lnTo>
                  <a:pt x="0" y="155346"/>
                </a:lnTo>
                <a:lnTo>
                  <a:pt x="155340" y="0"/>
                </a:lnTo>
              </a:path>
            </a:pathLst>
          </a:custGeom>
          <a:ln w="11417">
            <a:solidFill>
              <a:srgbClr val="71BC68"/>
            </a:solidFill>
          </a:ln>
        </p:spPr>
        <p:txBody>
          <a:bodyPr wrap="square" lIns="0" tIns="0" rIns="0" bIns="0" rtlCol="0"/>
          <a:lstStyle/>
          <a:p>
            <a:endParaRPr lang="fr-CA" noProof="0" dirty="0"/>
          </a:p>
        </p:txBody>
      </p:sp>
      <p:sp>
        <p:nvSpPr>
          <p:cNvPr id="48" name="object 46">
            <a:extLst>
              <a:ext uri="{FF2B5EF4-FFF2-40B4-BE49-F238E27FC236}">
                <a16:creationId xmlns:a16="http://schemas.microsoft.com/office/drawing/2014/main" id="{A97FD7EF-352A-19B9-3990-D7F134D9A827}"/>
              </a:ext>
            </a:extLst>
          </p:cNvPr>
          <p:cNvSpPr/>
          <p:nvPr/>
        </p:nvSpPr>
        <p:spPr>
          <a:xfrm>
            <a:off x="14193138" y="4047590"/>
            <a:ext cx="437515" cy="0"/>
          </a:xfrm>
          <a:custGeom>
            <a:avLst/>
            <a:gdLst/>
            <a:ahLst/>
            <a:cxnLst/>
            <a:rect l="l" t="t" r="r" b="b"/>
            <a:pathLst>
              <a:path w="437515">
                <a:moveTo>
                  <a:pt x="437261" y="0"/>
                </a:moveTo>
                <a:lnTo>
                  <a:pt x="0" y="0"/>
                </a:lnTo>
                <a:lnTo>
                  <a:pt x="437261" y="0"/>
                </a:lnTo>
              </a:path>
            </a:pathLst>
          </a:custGeom>
          <a:ln w="11417">
            <a:solidFill>
              <a:srgbClr val="71BC68"/>
            </a:solidFill>
          </a:ln>
        </p:spPr>
        <p:txBody>
          <a:bodyPr wrap="square" lIns="0" tIns="0" rIns="0" bIns="0" rtlCol="0"/>
          <a:lstStyle/>
          <a:p>
            <a:endParaRPr lang="fr-CA" noProof="0" dirty="0"/>
          </a:p>
        </p:txBody>
      </p:sp>
      <p:sp>
        <p:nvSpPr>
          <p:cNvPr id="49" name="object 47">
            <a:extLst>
              <a:ext uri="{FF2B5EF4-FFF2-40B4-BE49-F238E27FC236}">
                <a16:creationId xmlns:a16="http://schemas.microsoft.com/office/drawing/2014/main" id="{82BE8227-BEB1-1D12-52B2-C0E4A339FE8D}"/>
              </a:ext>
            </a:extLst>
          </p:cNvPr>
          <p:cNvSpPr/>
          <p:nvPr/>
        </p:nvSpPr>
        <p:spPr>
          <a:xfrm>
            <a:off x="13828649" y="4047600"/>
            <a:ext cx="802005" cy="0"/>
          </a:xfrm>
          <a:custGeom>
            <a:avLst/>
            <a:gdLst/>
            <a:ahLst/>
            <a:cxnLst/>
            <a:rect l="l" t="t" r="r" b="b"/>
            <a:pathLst>
              <a:path w="802005">
                <a:moveTo>
                  <a:pt x="801751" y="0"/>
                </a:moveTo>
                <a:lnTo>
                  <a:pt x="0" y="0"/>
                </a:lnTo>
                <a:lnTo>
                  <a:pt x="801751" y="0"/>
                </a:lnTo>
              </a:path>
            </a:pathLst>
          </a:custGeom>
          <a:ln w="11303">
            <a:solidFill>
              <a:srgbClr val="71BC68"/>
            </a:solidFill>
          </a:ln>
        </p:spPr>
        <p:txBody>
          <a:bodyPr wrap="square" lIns="0" tIns="0" rIns="0" bIns="0" rtlCol="0"/>
          <a:lstStyle/>
          <a:p>
            <a:endParaRPr lang="fr-CA" noProof="0" dirty="0"/>
          </a:p>
        </p:txBody>
      </p:sp>
      <p:sp>
        <p:nvSpPr>
          <p:cNvPr id="50" name="object 48">
            <a:extLst>
              <a:ext uri="{FF2B5EF4-FFF2-40B4-BE49-F238E27FC236}">
                <a16:creationId xmlns:a16="http://schemas.microsoft.com/office/drawing/2014/main" id="{AB773EBB-2445-3BA8-5381-D006D321039A}"/>
              </a:ext>
            </a:extLst>
          </p:cNvPr>
          <p:cNvSpPr/>
          <p:nvPr/>
        </p:nvSpPr>
        <p:spPr>
          <a:xfrm>
            <a:off x="14160626" y="3249596"/>
            <a:ext cx="0" cy="1167533"/>
          </a:xfrm>
          <a:custGeom>
            <a:avLst/>
            <a:gdLst/>
            <a:ahLst/>
            <a:cxnLst/>
            <a:rect l="l" t="t" r="r" b="b"/>
            <a:pathLst>
              <a:path h="1116329">
                <a:moveTo>
                  <a:pt x="0" y="0"/>
                </a:moveTo>
                <a:lnTo>
                  <a:pt x="0" y="1116241"/>
                </a:lnTo>
                <a:lnTo>
                  <a:pt x="0" y="0"/>
                </a:lnTo>
                <a:close/>
              </a:path>
            </a:pathLst>
          </a:custGeom>
          <a:ln w="11303">
            <a:solidFill>
              <a:srgbClr val="71BC68"/>
            </a:solidFill>
          </a:ln>
        </p:spPr>
        <p:txBody>
          <a:bodyPr wrap="square" lIns="0" tIns="0" rIns="0" bIns="0" rtlCol="0"/>
          <a:lstStyle/>
          <a:p>
            <a:endParaRPr lang="fr-CA" noProof="0" dirty="0"/>
          </a:p>
        </p:txBody>
      </p:sp>
      <p:sp>
        <p:nvSpPr>
          <p:cNvPr id="51" name="object 49">
            <a:extLst>
              <a:ext uri="{FF2B5EF4-FFF2-40B4-BE49-F238E27FC236}">
                <a16:creationId xmlns:a16="http://schemas.microsoft.com/office/drawing/2014/main" id="{E5275B19-9DE8-9A62-479F-1103068CF742}"/>
              </a:ext>
            </a:extLst>
          </p:cNvPr>
          <p:cNvSpPr/>
          <p:nvPr/>
        </p:nvSpPr>
        <p:spPr>
          <a:xfrm>
            <a:off x="13754844" y="3361606"/>
            <a:ext cx="0" cy="943723"/>
          </a:xfrm>
          <a:custGeom>
            <a:avLst/>
            <a:gdLst/>
            <a:ahLst/>
            <a:cxnLst/>
            <a:rect l="l" t="t" r="r" b="b"/>
            <a:pathLst>
              <a:path h="902335">
                <a:moveTo>
                  <a:pt x="0" y="902055"/>
                </a:moveTo>
                <a:lnTo>
                  <a:pt x="0" y="0"/>
                </a:lnTo>
                <a:lnTo>
                  <a:pt x="0" y="902055"/>
                </a:lnTo>
                <a:close/>
              </a:path>
            </a:pathLst>
          </a:custGeom>
          <a:ln w="11417">
            <a:solidFill>
              <a:srgbClr val="71BC68"/>
            </a:solidFill>
          </a:ln>
        </p:spPr>
        <p:txBody>
          <a:bodyPr wrap="square" lIns="0" tIns="0" rIns="0" bIns="0" rtlCol="0"/>
          <a:lstStyle/>
          <a:p>
            <a:endParaRPr lang="fr-CA" noProof="0" dirty="0"/>
          </a:p>
        </p:txBody>
      </p:sp>
      <p:sp>
        <p:nvSpPr>
          <p:cNvPr id="52" name="object 50">
            <a:extLst>
              <a:ext uri="{FF2B5EF4-FFF2-40B4-BE49-F238E27FC236}">
                <a16:creationId xmlns:a16="http://schemas.microsoft.com/office/drawing/2014/main" id="{11CE4FBD-6A77-F32D-7A96-EA6E1DDB25F7}"/>
              </a:ext>
            </a:extLst>
          </p:cNvPr>
          <p:cNvSpPr/>
          <p:nvPr/>
        </p:nvSpPr>
        <p:spPr>
          <a:xfrm>
            <a:off x="12814575" y="3490642"/>
            <a:ext cx="655320" cy="685378"/>
          </a:xfrm>
          <a:custGeom>
            <a:avLst/>
            <a:gdLst/>
            <a:ahLst/>
            <a:cxnLst/>
            <a:rect l="l" t="t" r="r" b="b"/>
            <a:pathLst>
              <a:path w="655319" h="655320">
                <a:moveTo>
                  <a:pt x="0" y="0"/>
                </a:moveTo>
                <a:lnTo>
                  <a:pt x="655269" y="655307"/>
                </a:lnTo>
                <a:lnTo>
                  <a:pt x="0" y="0"/>
                </a:lnTo>
                <a:close/>
              </a:path>
            </a:pathLst>
          </a:custGeom>
          <a:ln w="11417">
            <a:solidFill>
              <a:srgbClr val="71BC68"/>
            </a:solidFill>
          </a:ln>
        </p:spPr>
        <p:txBody>
          <a:bodyPr wrap="square" lIns="0" tIns="0" rIns="0" bIns="0" rtlCol="0"/>
          <a:lstStyle/>
          <a:p>
            <a:endParaRPr lang="fr-CA" noProof="0" dirty="0"/>
          </a:p>
        </p:txBody>
      </p:sp>
      <p:sp>
        <p:nvSpPr>
          <p:cNvPr id="53" name="object 51">
            <a:extLst>
              <a:ext uri="{FF2B5EF4-FFF2-40B4-BE49-F238E27FC236}">
                <a16:creationId xmlns:a16="http://schemas.microsoft.com/office/drawing/2014/main" id="{FC514717-1FCA-220B-3C91-7C8FD592AE63}"/>
              </a:ext>
            </a:extLst>
          </p:cNvPr>
          <p:cNvSpPr/>
          <p:nvPr/>
        </p:nvSpPr>
        <p:spPr>
          <a:xfrm>
            <a:off x="14399895" y="4474061"/>
            <a:ext cx="230504" cy="0"/>
          </a:xfrm>
          <a:custGeom>
            <a:avLst/>
            <a:gdLst/>
            <a:ahLst/>
            <a:cxnLst/>
            <a:rect l="l" t="t" r="r" b="b"/>
            <a:pathLst>
              <a:path w="230505">
                <a:moveTo>
                  <a:pt x="230505" y="0"/>
                </a:moveTo>
                <a:lnTo>
                  <a:pt x="0" y="0"/>
                </a:lnTo>
                <a:lnTo>
                  <a:pt x="230505" y="0"/>
                </a:lnTo>
              </a:path>
            </a:pathLst>
          </a:custGeom>
          <a:ln w="11417">
            <a:solidFill>
              <a:srgbClr val="71BC68"/>
            </a:solidFill>
          </a:ln>
        </p:spPr>
        <p:txBody>
          <a:bodyPr wrap="square" lIns="0" tIns="0" rIns="0" bIns="0" rtlCol="0"/>
          <a:lstStyle/>
          <a:p>
            <a:endParaRPr lang="fr-CA" noProof="0" dirty="0"/>
          </a:p>
        </p:txBody>
      </p:sp>
      <p:sp>
        <p:nvSpPr>
          <p:cNvPr id="54" name="object 52">
            <a:extLst>
              <a:ext uri="{FF2B5EF4-FFF2-40B4-BE49-F238E27FC236}">
                <a16:creationId xmlns:a16="http://schemas.microsoft.com/office/drawing/2014/main" id="{200CE9B1-2BAE-BE07-29AC-0351510D5E47}"/>
              </a:ext>
            </a:extLst>
          </p:cNvPr>
          <p:cNvSpPr/>
          <p:nvPr/>
        </p:nvSpPr>
        <p:spPr>
          <a:xfrm>
            <a:off x="12930005" y="4474066"/>
            <a:ext cx="1240155" cy="0"/>
          </a:xfrm>
          <a:custGeom>
            <a:avLst/>
            <a:gdLst/>
            <a:ahLst/>
            <a:cxnLst/>
            <a:rect l="l" t="t" r="r" b="b"/>
            <a:pathLst>
              <a:path w="1240155">
                <a:moveTo>
                  <a:pt x="0" y="0"/>
                </a:moveTo>
                <a:lnTo>
                  <a:pt x="1239939" y="0"/>
                </a:lnTo>
                <a:lnTo>
                  <a:pt x="0" y="0"/>
                </a:lnTo>
                <a:close/>
              </a:path>
            </a:pathLst>
          </a:custGeom>
          <a:ln w="11303">
            <a:solidFill>
              <a:srgbClr val="71BC68"/>
            </a:solidFill>
          </a:ln>
        </p:spPr>
        <p:txBody>
          <a:bodyPr wrap="square" lIns="0" tIns="0" rIns="0" bIns="0" rtlCol="0"/>
          <a:lstStyle/>
          <a:p>
            <a:endParaRPr lang="fr-CA" noProof="0" dirty="0"/>
          </a:p>
        </p:txBody>
      </p:sp>
      <p:sp>
        <p:nvSpPr>
          <p:cNvPr id="55" name="object 53">
            <a:extLst>
              <a:ext uri="{FF2B5EF4-FFF2-40B4-BE49-F238E27FC236}">
                <a16:creationId xmlns:a16="http://schemas.microsoft.com/office/drawing/2014/main" id="{7975E583-C23C-E379-E550-8385D8B16134}"/>
              </a:ext>
            </a:extLst>
          </p:cNvPr>
          <p:cNvSpPr/>
          <p:nvPr/>
        </p:nvSpPr>
        <p:spPr>
          <a:xfrm>
            <a:off x="13345101" y="3783837"/>
            <a:ext cx="0" cy="952356"/>
          </a:xfrm>
          <a:custGeom>
            <a:avLst/>
            <a:gdLst/>
            <a:ahLst/>
            <a:cxnLst/>
            <a:rect l="l" t="t" r="r" b="b"/>
            <a:pathLst>
              <a:path h="910589">
                <a:moveTo>
                  <a:pt x="0" y="0"/>
                </a:moveTo>
                <a:lnTo>
                  <a:pt x="0" y="910145"/>
                </a:lnTo>
                <a:lnTo>
                  <a:pt x="0" y="0"/>
                </a:lnTo>
                <a:close/>
              </a:path>
            </a:pathLst>
          </a:custGeom>
          <a:ln w="11303">
            <a:solidFill>
              <a:srgbClr val="71BC68"/>
            </a:solidFill>
          </a:ln>
        </p:spPr>
        <p:txBody>
          <a:bodyPr wrap="square" lIns="0" tIns="0" rIns="0" bIns="0" rtlCol="0"/>
          <a:lstStyle/>
          <a:p>
            <a:endParaRPr lang="fr-CA" noProof="0" dirty="0"/>
          </a:p>
        </p:txBody>
      </p:sp>
      <p:sp>
        <p:nvSpPr>
          <p:cNvPr id="56" name="object 54">
            <a:extLst>
              <a:ext uri="{FF2B5EF4-FFF2-40B4-BE49-F238E27FC236}">
                <a16:creationId xmlns:a16="http://schemas.microsoft.com/office/drawing/2014/main" id="{A329AF80-CA18-6BB5-DCFC-291AC2689CB2}"/>
              </a:ext>
            </a:extLst>
          </p:cNvPr>
          <p:cNvSpPr/>
          <p:nvPr/>
        </p:nvSpPr>
        <p:spPr>
          <a:xfrm>
            <a:off x="12608005" y="3701043"/>
            <a:ext cx="1068705" cy="1117724"/>
          </a:xfrm>
          <a:custGeom>
            <a:avLst/>
            <a:gdLst/>
            <a:ahLst/>
            <a:cxnLst/>
            <a:rect l="l" t="t" r="r" b="b"/>
            <a:pathLst>
              <a:path w="1068705" h="1068704">
                <a:moveTo>
                  <a:pt x="0" y="0"/>
                </a:moveTo>
                <a:lnTo>
                  <a:pt x="1068412" y="1068476"/>
                </a:lnTo>
                <a:lnTo>
                  <a:pt x="0" y="0"/>
                </a:lnTo>
                <a:close/>
              </a:path>
            </a:pathLst>
          </a:custGeom>
          <a:ln w="11303">
            <a:solidFill>
              <a:srgbClr val="71BC68"/>
            </a:solidFill>
          </a:ln>
        </p:spPr>
        <p:txBody>
          <a:bodyPr wrap="square" lIns="0" tIns="0" rIns="0" bIns="0" rtlCol="0"/>
          <a:lstStyle/>
          <a:p>
            <a:endParaRPr lang="fr-CA" noProof="0" dirty="0"/>
          </a:p>
        </p:txBody>
      </p:sp>
      <p:sp>
        <p:nvSpPr>
          <p:cNvPr id="57" name="object 55">
            <a:extLst>
              <a:ext uri="{FF2B5EF4-FFF2-40B4-BE49-F238E27FC236}">
                <a16:creationId xmlns:a16="http://schemas.microsoft.com/office/drawing/2014/main" id="{24895029-75AD-4568-021B-D82DC340938A}"/>
              </a:ext>
            </a:extLst>
          </p:cNvPr>
          <p:cNvSpPr/>
          <p:nvPr/>
        </p:nvSpPr>
        <p:spPr>
          <a:xfrm>
            <a:off x="13347081" y="3478276"/>
            <a:ext cx="0" cy="1563352"/>
          </a:xfrm>
          <a:custGeom>
            <a:avLst/>
            <a:gdLst/>
            <a:ahLst/>
            <a:cxnLst/>
            <a:rect l="l" t="t" r="r" b="b"/>
            <a:pathLst>
              <a:path h="1494789">
                <a:moveTo>
                  <a:pt x="0" y="1494472"/>
                </a:moveTo>
                <a:lnTo>
                  <a:pt x="0" y="0"/>
                </a:lnTo>
                <a:lnTo>
                  <a:pt x="0" y="1494472"/>
                </a:lnTo>
                <a:close/>
              </a:path>
            </a:pathLst>
          </a:custGeom>
          <a:ln w="11303">
            <a:solidFill>
              <a:srgbClr val="71BC68"/>
            </a:solidFill>
          </a:ln>
        </p:spPr>
        <p:txBody>
          <a:bodyPr wrap="square" lIns="0" tIns="0" rIns="0" bIns="0" rtlCol="0"/>
          <a:lstStyle/>
          <a:p>
            <a:endParaRPr lang="fr-CA" noProof="0" dirty="0"/>
          </a:p>
        </p:txBody>
      </p:sp>
      <p:sp>
        <p:nvSpPr>
          <p:cNvPr id="58" name="object 56">
            <a:extLst>
              <a:ext uri="{FF2B5EF4-FFF2-40B4-BE49-F238E27FC236}">
                <a16:creationId xmlns:a16="http://schemas.microsoft.com/office/drawing/2014/main" id="{8A63E372-E1C6-EBB0-0545-EAB6F6F1FAD6}"/>
              </a:ext>
            </a:extLst>
          </p:cNvPr>
          <p:cNvSpPr/>
          <p:nvPr/>
        </p:nvSpPr>
        <p:spPr>
          <a:xfrm>
            <a:off x="13347130" y="4047635"/>
            <a:ext cx="1221740" cy="1277778"/>
          </a:xfrm>
          <a:custGeom>
            <a:avLst/>
            <a:gdLst/>
            <a:ahLst/>
            <a:cxnLst/>
            <a:rect l="l" t="t" r="r" b="b"/>
            <a:pathLst>
              <a:path w="1221740" h="1221739">
                <a:moveTo>
                  <a:pt x="0" y="0"/>
                </a:moveTo>
                <a:lnTo>
                  <a:pt x="1221206" y="1221219"/>
                </a:lnTo>
                <a:lnTo>
                  <a:pt x="0" y="0"/>
                </a:lnTo>
                <a:close/>
              </a:path>
            </a:pathLst>
          </a:custGeom>
          <a:ln w="11417">
            <a:solidFill>
              <a:srgbClr val="71BC68"/>
            </a:solidFill>
          </a:ln>
        </p:spPr>
        <p:txBody>
          <a:bodyPr wrap="square" lIns="0" tIns="0" rIns="0" bIns="0" rtlCol="0"/>
          <a:lstStyle/>
          <a:p>
            <a:endParaRPr lang="fr-CA" noProof="0" dirty="0"/>
          </a:p>
        </p:txBody>
      </p:sp>
      <p:sp>
        <p:nvSpPr>
          <p:cNvPr id="59" name="object 57">
            <a:extLst>
              <a:ext uri="{FF2B5EF4-FFF2-40B4-BE49-F238E27FC236}">
                <a16:creationId xmlns:a16="http://schemas.microsoft.com/office/drawing/2014/main" id="{ADFFE698-02A4-A1E0-1E7F-74D4046D8B10}"/>
              </a:ext>
            </a:extLst>
          </p:cNvPr>
          <p:cNvSpPr/>
          <p:nvPr/>
        </p:nvSpPr>
        <p:spPr>
          <a:xfrm>
            <a:off x="13298094" y="4471984"/>
            <a:ext cx="1319530" cy="0"/>
          </a:xfrm>
          <a:custGeom>
            <a:avLst/>
            <a:gdLst/>
            <a:ahLst/>
            <a:cxnLst/>
            <a:rect l="l" t="t" r="r" b="b"/>
            <a:pathLst>
              <a:path w="1319530">
                <a:moveTo>
                  <a:pt x="1319276" y="0"/>
                </a:moveTo>
                <a:lnTo>
                  <a:pt x="0" y="0"/>
                </a:lnTo>
                <a:lnTo>
                  <a:pt x="1319276" y="0"/>
                </a:lnTo>
                <a:close/>
              </a:path>
            </a:pathLst>
          </a:custGeom>
          <a:ln w="11417">
            <a:solidFill>
              <a:srgbClr val="71BC68"/>
            </a:solidFill>
          </a:ln>
        </p:spPr>
        <p:txBody>
          <a:bodyPr wrap="square" lIns="0" tIns="0" rIns="0" bIns="0" rtlCol="0"/>
          <a:lstStyle/>
          <a:p>
            <a:endParaRPr lang="fr-CA" noProof="0" dirty="0"/>
          </a:p>
        </p:txBody>
      </p:sp>
      <p:sp>
        <p:nvSpPr>
          <p:cNvPr id="60" name="object 58">
            <a:extLst>
              <a:ext uri="{FF2B5EF4-FFF2-40B4-BE49-F238E27FC236}">
                <a16:creationId xmlns:a16="http://schemas.microsoft.com/office/drawing/2014/main" id="{E9AAFF31-9E7A-0EDC-4E0B-C708A81D52EA}"/>
              </a:ext>
            </a:extLst>
          </p:cNvPr>
          <p:cNvSpPr/>
          <p:nvPr/>
        </p:nvSpPr>
        <p:spPr>
          <a:xfrm>
            <a:off x="14162607" y="3855795"/>
            <a:ext cx="0" cy="1660978"/>
          </a:xfrm>
          <a:custGeom>
            <a:avLst/>
            <a:gdLst/>
            <a:ahLst/>
            <a:cxnLst/>
            <a:rect l="l" t="t" r="r" b="b"/>
            <a:pathLst>
              <a:path h="1588135">
                <a:moveTo>
                  <a:pt x="0" y="1588084"/>
                </a:moveTo>
                <a:lnTo>
                  <a:pt x="0" y="0"/>
                </a:lnTo>
                <a:lnTo>
                  <a:pt x="0" y="1588084"/>
                </a:lnTo>
                <a:close/>
              </a:path>
            </a:pathLst>
          </a:custGeom>
          <a:ln w="11417">
            <a:solidFill>
              <a:srgbClr val="71BC68"/>
            </a:solidFill>
          </a:ln>
        </p:spPr>
        <p:txBody>
          <a:bodyPr wrap="square" lIns="0" tIns="0" rIns="0" bIns="0" rtlCol="0"/>
          <a:lstStyle/>
          <a:p>
            <a:endParaRPr lang="fr-CA" noProof="0" dirty="0"/>
          </a:p>
        </p:txBody>
      </p:sp>
      <p:sp>
        <p:nvSpPr>
          <p:cNvPr id="61" name="object 59">
            <a:extLst>
              <a:ext uri="{FF2B5EF4-FFF2-40B4-BE49-F238E27FC236}">
                <a16:creationId xmlns:a16="http://schemas.microsoft.com/office/drawing/2014/main" id="{EF66502C-54E6-8B6E-6D81-D53C13032459}"/>
              </a:ext>
            </a:extLst>
          </p:cNvPr>
          <p:cNvSpPr/>
          <p:nvPr/>
        </p:nvSpPr>
        <p:spPr>
          <a:xfrm>
            <a:off x="13752864" y="4670632"/>
            <a:ext cx="0" cy="884614"/>
          </a:xfrm>
          <a:custGeom>
            <a:avLst/>
            <a:gdLst/>
            <a:ahLst/>
            <a:cxnLst/>
            <a:rect l="l" t="t" r="r" b="b"/>
            <a:pathLst>
              <a:path h="845820">
                <a:moveTo>
                  <a:pt x="0" y="0"/>
                </a:moveTo>
                <a:lnTo>
                  <a:pt x="0" y="845388"/>
                </a:lnTo>
                <a:lnTo>
                  <a:pt x="0" y="0"/>
                </a:lnTo>
                <a:close/>
              </a:path>
            </a:pathLst>
          </a:custGeom>
          <a:ln w="11417">
            <a:solidFill>
              <a:srgbClr val="71BC68"/>
            </a:solidFill>
          </a:ln>
        </p:spPr>
        <p:txBody>
          <a:bodyPr wrap="square" lIns="0" tIns="0" rIns="0" bIns="0" rtlCol="0"/>
          <a:lstStyle/>
          <a:p>
            <a:endParaRPr lang="fr-CA" noProof="0" dirty="0"/>
          </a:p>
        </p:txBody>
      </p:sp>
      <p:sp>
        <p:nvSpPr>
          <p:cNvPr id="62" name="object 60">
            <a:extLst>
              <a:ext uri="{FF2B5EF4-FFF2-40B4-BE49-F238E27FC236}">
                <a16:creationId xmlns:a16="http://schemas.microsoft.com/office/drawing/2014/main" id="{1C686D6C-91FD-6A5A-0D01-01158EF7FA45}"/>
              </a:ext>
            </a:extLst>
          </p:cNvPr>
          <p:cNvSpPr/>
          <p:nvPr/>
        </p:nvSpPr>
        <p:spPr>
          <a:xfrm>
            <a:off x="13161863" y="4706825"/>
            <a:ext cx="776605" cy="812226"/>
          </a:xfrm>
          <a:custGeom>
            <a:avLst/>
            <a:gdLst/>
            <a:ahLst/>
            <a:cxnLst/>
            <a:rect l="l" t="t" r="r" b="b"/>
            <a:pathLst>
              <a:path w="776605" h="776604">
                <a:moveTo>
                  <a:pt x="0" y="776173"/>
                </a:moveTo>
                <a:lnTo>
                  <a:pt x="776224" y="0"/>
                </a:lnTo>
                <a:lnTo>
                  <a:pt x="0" y="776173"/>
                </a:lnTo>
                <a:close/>
              </a:path>
            </a:pathLst>
          </a:custGeom>
          <a:ln w="11303">
            <a:solidFill>
              <a:srgbClr val="71BC68"/>
            </a:solidFill>
          </a:ln>
        </p:spPr>
        <p:txBody>
          <a:bodyPr wrap="square" lIns="0" tIns="0" rIns="0" bIns="0" rtlCol="0"/>
          <a:lstStyle/>
          <a:p>
            <a:endParaRPr lang="fr-CA" noProof="0" dirty="0"/>
          </a:p>
        </p:txBody>
      </p:sp>
      <p:sp>
        <p:nvSpPr>
          <p:cNvPr id="63" name="object 61">
            <a:extLst>
              <a:ext uri="{FF2B5EF4-FFF2-40B4-BE49-F238E27FC236}">
                <a16:creationId xmlns:a16="http://schemas.microsoft.com/office/drawing/2014/main" id="{647911C5-5007-F9FC-2104-6ACC1249A07D}"/>
              </a:ext>
            </a:extLst>
          </p:cNvPr>
          <p:cNvSpPr/>
          <p:nvPr/>
        </p:nvSpPr>
        <p:spPr>
          <a:xfrm>
            <a:off x="14365859" y="5324920"/>
            <a:ext cx="264795" cy="0"/>
          </a:xfrm>
          <a:custGeom>
            <a:avLst/>
            <a:gdLst/>
            <a:ahLst/>
            <a:cxnLst/>
            <a:rect l="l" t="t" r="r" b="b"/>
            <a:pathLst>
              <a:path w="264794">
                <a:moveTo>
                  <a:pt x="264540" y="0"/>
                </a:moveTo>
                <a:lnTo>
                  <a:pt x="0" y="0"/>
                </a:lnTo>
                <a:lnTo>
                  <a:pt x="264540" y="0"/>
                </a:lnTo>
              </a:path>
            </a:pathLst>
          </a:custGeom>
          <a:ln w="11303">
            <a:solidFill>
              <a:srgbClr val="71BC68"/>
            </a:solidFill>
          </a:ln>
        </p:spPr>
        <p:txBody>
          <a:bodyPr wrap="square" lIns="0" tIns="0" rIns="0" bIns="0" rtlCol="0"/>
          <a:lstStyle/>
          <a:p>
            <a:endParaRPr lang="fr-CA" noProof="0" dirty="0"/>
          </a:p>
        </p:txBody>
      </p:sp>
      <p:sp>
        <p:nvSpPr>
          <p:cNvPr id="64" name="object 62">
            <a:extLst>
              <a:ext uri="{FF2B5EF4-FFF2-40B4-BE49-F238E27FC236}">
                <a16:creationId xmlns:a16="http://schemas.microsoft.com/office/drawing/2014/main" id="{E7C2D3A4-DD2A-132E-692E-9FF3D2DEED38}"/>
              </a:ext>
            </a:extLst>
          </p:cNvPr>
          <p:cNvSpPr/>
          <p:nvPr/>
        </p:nvSpPr>
        <p:spPr>
          <a:xfrm>
            <a:off x="13638306" y="5324915"/>
            <a:ext cx="639445" cy="0"/>
          </a:xfrm>
          <a:custGeom>
            <a:avLst/>
            <a:gdLst/>
            <a:ahLst/>
            <a:cxnLst/>
            <a:rect l="l" t="t" r="r" b="b"/>
            <a:pathLst>
              <a:path w="639444">
                <a:moveTo>
                  <a:pt x="638848" y="0"/>
                </a:moveTo>
                <a:lnTo>
                  <a:pt x="0" y="0"/>
                </a:lnTo>
                <a:lnTo>
                  <a:pt x="638848" y="0"/>
                </a:lnTo>
                <a:close/>
              </a:path>
            </a:pathLst>
          </a:custGeom>
          <a:ln w="11303">
            <a:solidFill>
              <a:srgbClr val="71BC68"/>
            </a:solidFill>
          </a:ln>
        </p:spPr>
        <p:txBody>
          <a:bodyPr wrap="square" lIns="0" tIns="0" rIns="0" bIns="0" rtlCol="0"/>
          <a:lstStyle/>
          <a:p>
            <a:endParaRPr lang="fr-CA" noProof="0" dirty="0"/>
          </a:p>
        </p:txBody>
      </p:sp>
      <p:sp>
        <p:nvSpPr>
          <p:cNvPr id="65" name="object 63">
            <a:extLst>
              <a:ext uri="{FF2B5EF4-FFF2-40B4-BE49-F238E27FC236}">
                <a16:creationId xmlns:a16="http://schemas.microsoft.com/office/drawing/2014/main" id="{8B0DD6FC-450B-706C-9817-FF67939B6F62}"/>
              </a:ext>
            </a:extLst>
          </p:cNvPr>
          <p:cNvSpPr/>
          <p:nvPr/>
        </p:nvSpPr>
        <p:spPr>
          <a:xfrm>
            <a:off x="14162607" y="5064731"/>
            <a:ext cx="0" cy="949036"/>
          </a:xfrm>
          <a:custGeom>
            <a:avLst/>
            <a:gdLst/>
            <a:ahLst/>
            <a:cxnLst/>
            <a:rect l="l" t="t" r="r" b="b"/>
            <a:pathLst>
              <a:path h="907414">
                <a:moveTo>
                  <a:pt x="0" y="907313"/>
                </a:moveTo>
                <a:lnTo>
                  <a:pt x="0" y="0"/>
                </a:lnTo>
                <a:lnTo>
                  <a:pt x="0" y="907313"/>
                </a:lnTo>
                <a:close/>
              </a:path>
            </a:pathLst>
          </a:custGeom>
          <a:ln w="11303">
            <a:solidFill>
              <a:srgbClr val="71BC68"/>
            </a:solidFill>
          </a:ln>
        </p:spPr>
        <p:txBody>
          <a:bodyPr wrap="square" lIns="0" tIns="0" rIns="0" bIns="0" rtlCol="0"/>
          <a:lstStyle/>
          <a:p>
            <a:endParaRPr lang="fr-CA" noProof="0" dirty="0"/>
          </a:p>
        </p:txBody>
      </p:sp>
      <p:sp>
        <p:nvSpPr>
          <p:cNvPr id="66" name="object 64">
            <a:extLst>
              <a:ext uri="{FF2B5EF4-FFF2-40B4-BE49-F238E27FC236}">
                <a16:creationId xmlns:a16="http://schemas.microsoft.com/office/drawing/2014/main" id="{B0D71382-F95C-9746-8ADE-DC32A0FCE5BC}"/>
              </a:ext>
            </a:extLst>
          </p:cNvPr>
          <p:cNvSpPr/>
          <p:nvPr/>
        </p:nvSpPr>
        <p:spPr>
          <a:xfrm>
            <a:off x="12624650" y="4997918"/>
            <a:ext cx="1035685" cy="1083189"/>
          </a:xfrm>
          <a:custGeom>
            <a:avLst/>
            <a:gdLst/>
            <a:ahLst/>
            <a:cxnLst/>
            <a:rect l="l" t="t" r="r" b="b"/>
            <a:pathLst>
              <a:path w="1035684" h="1035685">
                <a:moveTo>
                  <a:pt x="0" y="1035075"/>
                </a:moveTo>
                <a:lnTo>
                  <a:pt x="1035113" y="0"/>
                </a:lnTo>
                <a:lnTo>
                  <a:pt x="0" y="1035075"/>
                </a:lnTo>
                <a:close/>
              </a:path>
            </a:pathLst>
          </a:custGeom>
          <a:ln w="11417">
            <a:solidFill>
              <a:srgbClr val="71BC68"/>
            </a:solidFill>
          </a:ln>
        </p:spPr>
        <p:txBody>
          <a:bodyPr wrap="square" lIns="0" tIns="0" rIns="0" bIns="0" rtlCol="0"/>
          <a:lstStyle/>
          <a:p>
            <a:endParaRPr lang="fr-CA" noProof="0" dirty="0"/>
          </a:p>
        </p:txBody>
      </p:sp>
      <p:sp>
        <p:nvSpPr>
          <p:cNvPr id="67" name="object 65">
            <a:extLst>
              <a:ext uri="{FF2B5EF4-FFF2-40B4-BE49-F238E27FC236}">
                <a16:creationId xmlns:a16="http://schemas.microsoft.com/office/drawing/2014/main" id="{3060FE55-D8F5-1208-DA78-93977143ADE5}"/>
              </a:ext>
            </a:extLst>
          </p:cNvPr>
          <p:cNvSpPr/>
          <p:nvPr/>
        </p:nvSpPr>
        <p:spPr>
          <a:xfrm>
            <a:off x="12413137" y="5324925"/>
            <a:ext cx="1458595" cy="0"/>
          </a:xfrm>
          <a:custGeom>
            <a:avLst/>
            <a:gdLst/>
            <a:ahLst/>
            <a:cxnLst/>
            <a:rect l="l" t="t" r="r" b="b"/>
            <a:pathLst>
              <a:path w="1458594">
                <a:moveTo>
                  <a:pt x="1458150" y="0"/>
                </a:moveTo>
                <a:lnTo>
                  <a:pt x="0" y="0"/>
                </a:lnTo>
                <a:lnTo>
                  <a:pt x="1458150" y="0"/>
                </a:lnTo>
                <a:close/>
              </a:path>
            </a:pathLst>
          </a:custGeom>
          <a:ln w="11417">
            <a:solidFill>
              <a:srgbClr val="71BC68"/>
            </a:solidFill>
          </a:ln>
        </p:spPr>
        <p:txBody>
          <a:bodyPr wrap="square" lIns="0" tIns="0" rIns="0" bIns="0" rtlCol="0"/>
          <a:lstStyle/>
          <a:p>
            <a:endParaRPr lang="fr-CA" noProof="0" dirty="0"/>
          </a:p>
        </p:txBody>
      </p:sp>
      <p:sp>
        <p:nvSpPr>
          <p:cNvPr id="68" name="object 66">
            <a:extLst>
              <a:ext uri="{FF2B5EF4-FFF2-40B4-BE49-F238E27FC236}">
                <a16:creationId xmlns:a16="http://schemas.microsoft.com/office/drawing/2014/main" id="{2E75EB83-426E-E6BD-CCC1-3C8D5F31223B}"/>
              </a:ext>
            </a:extLst>
          </p:cNvPr>
          <p:cNvSpPr/>
          <p:nvPr/>
        </p:nvSpPr>
        <p:spPr>
          <a:xfrm>
            <a:off x="12364083" y="5151790"/>
            <a:ext cx="1556385" cy="1627772"/>
          </a:xfrm>
          <a:custGeom>
            <a:avLst/>
            <a:gdLst/>
            <a:ahLst/>
            <a:cxnLst/>
            <a:rect l="l" t="t" r="r" b="b"/>
            <a:pathLst>
              <a:path w="1556384" h="1556384">
                <a:moveTo>
                  <a:pt x="0" y="0"/>
                </a:moveTo>
                <a:lnTo>
                  <a:pt x="1556258" y="1556334"/>
                </a:lnTo>
                <a:lnTo>
                  <a:pt x="0" y="0"/>
                </a:lnTo>
                <a:close/>
              </a:path>
            </a:pathLst>
          </a:custGeom>
          <a:ln w="11417">
            <a:solidFill>
              <a:srgbClr val="71BC68"/>
            </a:solidFill>
          </a:ln>
        </p:spPr>
        <p:txBody>
          <a:bodyPr wrap="square" lIns="0" tIns="0" rIns="0" bIns="0" rtlCol="0"/>
          <a:lstStyle/>
          <a:p>
            <a:endParaRPr lang="fr-CA" noProof="0" dirty="0"/>
          </a:p>
        </p:txBody>
      </p:sp>
      <p:sp>
        <p:nvSpPr>
          <p:cNvPr id="69" name="object 67">
            <a:extLst>
              <a:ext uri="{FF2B5EF4-FFF2-40B4-BE49-F238E27FC236}">
                <a16:creationId xmlns:a16="http://schemas.microsoft.com/office/drawing/2014/main" id="{08E221FA-B1D1-5E82-E27C-13D2FB38123B}"/>
              </a:ext>
            </a:extLst>
          </p:cNvPr>
          <p:cNvSpPr/>
          <p:nvPr/>
        </p:nvSpPr>
        <p:spPr>
          <a:xfrm>
            <a:off x="13347081" y="5604102"/>
            <a:ext cx="0" cy="723233"/>
          </a:xfrm>
          <a:custGeom>
            <a:avLst/>
            <a:gdLst/>
            <a:ahLst/>
            <a:cxnLst/>
            <a:rect l="l" t="t" r="r" b="b"/>
            <a:pathLst>
              <a:path h="691514">
                <a:moveTo>
                  <a:pt x="0" y="691388"/>
                </a:moveTo>
                <a:lnTo>
                  <a:pt x="0" y="0"/>
                </a:lnTo>
                <a:lnTo>
                  <a:pt x="0" y="691388"/>
                </a:lnTo>
                <a:close/>
              </a:path>
            </a:pathLst>
          </a:custGeom>
          <a:ln w="11417">
            <a:solidFill>
              <a:srgbClr val="71BC68"/>
            </a:solidFill>
          </a:ln>
        </p:spPr>
        <p:txBody>
          <a:bodyPr wrap="square" lIns="0" tIns="0" rIns="0" bIns="0" rtlCol="0"/>
          <a:lstStyle/>
          <a:p>
            <a:endParaRPr lang="fr-CA" noProof="0" dirty="0"/>
          </a:p>
        </p:txBody>
      </p:sp>
      <p:sp>
        <p:nvSpPr>
          <p:cNvPr id="70" name="object 68">
            <a:extLst>
              <a:ext uri="{FF2B5EF4-FFF2-40B4-BE49-F238E27FC236}">
                <a16:creationId xmlns:a16="http://schemas.microsoft.com/office/drawing/2014/main" id="{A3818C43-D3F4-7109-C407-412247CF4A45}"/>
              </a:ext>
            </a:extLst>
          </p:cNvPr>
          <p:cNvSpPr/>
          <p:nvPr/>
        </p:nvSpPr>
        <p:spPr>
          <a:xfrm>
            <a:off x="14375492" y="5549606"/>
            <a:ext cx="255270" cy="266979"/>
          </a:xfrm>
          <a:custGeom>
            <a:avLst/>
            <a:gdLst/>
            <a:ahLst/>
            <a:cxnLst/>
            <a:rect l="l" t="t" r="r" b="b"/>
            <a:pathLst>
              <a:path w="255269" h="255270">
                <a:moveTo>
                  <a:pt x="254908" y="254914"/>
                </a:moveTo>
                <a:lnTo>
                  <a:pt x="0" y="0"/>
                </a:lnTo>
                <a:lnTo>
                  <a:pt x="254908" y="254914"/>
                </a:lnTo>
              </a:path>
            </a:pathLst>
          </a:custGeom>
          <a:ln w="11417">
            <a:solidFill>
              <a:srgbClr val="71BC68"/>
            </a:solidFill>
          </a:ln>
        </p:spPr>
        <p:txBody>
          <a:bodyPr wrap="square" lIns="0" tIns="0" rIns="0" bIns="0" rtlCol="0"/>
          <a:lstStyle/>
          <a:p>
            <a:endParaRPr lang="fr-CA" noProof="0" dirty="0"/>
          </a:p>
        </p:txBody>
      </p:sp>
      <p:sp>
        <p:nvSpPr>
          <p:cNvPr id="71" name="object 69">
            <a:extLst>
              <a:ext uri="{FF2B5EF4-FFF2-40B4-BE49-F238E27FC236}">
                <a16:creationId xmlns:a16="http://schemas.microsoft.com/office/drawing/2014/main" id="{69D264F6-761D-FA2D-6C63-133B944C79DF}"/>
              </a:ext>
            </a:extLst>
          </p:cNvPr>
          <p:cNvSpPr/>
          <p:nvPr/>
        </p:nvSpPr>
        <p:spPr>
          <a:xfrm>
            <a:off x="14034388" y="6606363"/>
            <a:ext cx="596265" cy="664"/>
          </a:xfrm>
          <a:custGeom>
            <a:avLst/>
            <a:gdLst/>
            <a:ahLst/>
            <a:cxnLst/>
            <a:rect l="l" t="t" r="r" b="b"/>
            <a:pathLst>
              <a:path w="596265" h="635">
                <a:moveTo>
                  <a:pt x="596011" y="15"/>
                </a:moveTo>
                <a:lnTo>
                  <a:pt x="0" y="0"/>
                </a:lnTo>
                <a:lnTo>
                  <a:pt x="596011" y="15"/>
                </a:lnTo>
              </a:path>
            </a:pathLst>
          </a:custGeom>
          <a:ln w="11417">
            <a:solidFill>
              <a:srgbClr val="71BC68"/>
            </a:solidFill>
          </a:ln>
        </p:spPr>
        <p:txBody>
          <a:bodyPr wrap="square" lIns="0" tIns="0" rIns="0" bIns="0" rtlCol="0"/>
          <a:lstStyle/>
          <a:p>
            <a:endParaRPr lang="fr-CA" noProof="0" dirty="0"/>
          </a:p>
        </p:txBody>
      </p:sp>
      <p:sp>
        <p:nvSpPr>
          <p:cNvPr id="72" name="object 70">
            <a:extLst>
              <a:ext uri="{FF2B5EF4-FFF2-40B4-BE49-F238E27FC236}">
                <a16:creationId xmlns:a16="http://schemas.microsoft.com/office/drawing/2014/main" id="{0A6FA454-F24D-F967-5F89-16D6D4122813}"/>
              </a:ext>
            </a:extLst>
          </p:cNvPr>
          <p:cNvSpPr/>
          <p:nvPr/>
        </p:nvSpPr>
        <p:spPr>
          <a:xfrm>
            <a:off x="14065513" y="6078344"/>
            <a:ext cx="565150" cy="591072"/>
          </a:xfrm>
          <a:custGeom>
            <a:avLst/>
            <a:gdLst/>
            <a:ahLst/>
            <a:cxnLst/>
            <a:rect l="l" t="t" r="r" b="b"/>
            <a:pathLst>
              <a:path w="565150" h="565150">
                <a:moveTo>
                  <a:pt x="564885" y="564945"/>
                </a:moveTo>
                <a:lnTo>
                  <a:pt x="0" y="0"/>
                </a:lnTo>
                <a:lnTo>
                  <a:pt x="564885" y="564945"/>
                </a:lnTo>
              </a:path>
            </a:pathLst>
          </a:custGeom>
          <a:ln w="11417">
            <a:solidFill>
              <a:srgbClr val="71BC68"/>
            </a:solidFill>
          </a:ln>
        </p:spPr>
        <p:txBody>
          <a:bodyPr wrap="square" lIns="0" tIns="0" rIns="0" bIns="0" rtlCol="0"/>
          <a:lstStyle/>
          <a:p>
            <a:endParaRPr lang="fr-CA" noProof="0" dirty="0"/>
          </a:p>
        </p:txBody>
      </p:sp>
      <p:sp>
        <p:nvSpPr>
          <p:cNvPr id="73" name="object 71">
            <a:extLst>
              <a:ext uri="{FF2B5EF4-FFF2-40B4-BE49-F238E27FC236}">
                <a16:creationId xmlns:a16="http://schemas.microsoft.com/office/drawing/2014/main" id="{E1DD561D-D2C3-2521-1CD9-A2E1D683FBBD}"/>
              </a:ext>
            </a:extLst>
          </p:cNvPr>
          <p:cNvSpPr/>
          <p:nvPr/>
        </p:nvSpPr>
        <p:spPr>
          <a:xfrm>
            <a:off x="14107809" y="6606411"/>
            <a:ext cx="515620" cy="0"/>
          </a:xfrm>
          <a:custGeom>
            <a:avLst/>
            <a:gdLst/>
            <a:ahLst/>
            <a:cxnLst/>
            <a:rect l="l" t="t" r="r" b="b"/>
            <a:pathLst>
              <a:path w="515619">
                <a:moveTo>
                  <a:pt x="0" y="0"/>
                </a:moveTo>
                <a:lnTo>
                  <a:pt x="515378" y="0"/>
                </a:lnTo>
                <a:lnTo>
                  <a:pt x="0" y="0"/>
                </a:lnTo>
                <a:close/>
              </a:path>
            </a:pathLst>
          </a:custGeom>
          <a:ln w="11417">
            <a:solidFill>
              <a:srgbClr val="71BC68"/>
            </a:solidFill>
          </a:ln>
        </p:spPr>
        <p:txBody>
          <a:bodyPr wrap="square" lIns="0" tIns="0" rIns="0" bIns="0" rtlCol="0"/>
          <a:lstStyle/>
          <a:p>
            <a:endParaRPr lang="fr-CA" noProof="0" dirty="0"/>
          </a:p>
        </p:txBody>
      </p:sp>
      <p:sp>
        <p:nvSpPr>
          <p:cNvPr id="74" name="object 72">
            <a:extLst>
              <a:ext uri="{FF2B5EF4-FFF2-40B4-BE49-F238E27FC236}">
                <a16:creationId xmlns:a16="http://schemas.microsoft.com/office/drawing/2014/main" id="{B4BD4B79-5A16-53CB-A53C-0C23238D1687}"/>
              </a:ext>
            </a:extLst>
          </p:cNvPr>
          <p:cNvSpPr/>
          <p:nvPr/>
        </p:nvSpPr>
        <p:spPr>
          <a:xfrm>
            <a:off x="14390750" y="7032835"/>
            <a:ext cx="240029" cy="0"/>
          </a:xfrm>
          <a:custGeom>
            <a:avLst/>
            <a:gdLst/>
            <a:ahLst/>
            <a:cxnLst/>
            <a:rect l="l" t="t" r="r" b="b"/>
            <a:pathLst>
              <a:path w="240030">
                <a:moveTo>
                  <a:pt x="239648" y="0"/>
                </a:moveTo>
                <a:lnTo>
                  <a:pt x="0" y="0"/>
                </a:lnTo>
                <a:lnTo>
                  <a:pt x="239648" y="0"/>
                </a:lnTo>
              </a:path>
            </a:pathLst>
          </a:custGeom>
          <a:ln w="11303">
            <a:solidFill>
              <a:srgbClr val="71BC68"/>
            </a:solidFill>
          </a:ln>
        </p:spPr>
        <p:txBody>
          <a:bodyPr wrap="square" lIns="0" tIns="0" rIns="0" bIns="0" rtlCol="0"/>
          <a:lstStyle/>
          <a:p>
            <a:endParaRPr lang="fr-CA" noProof="0" dirty="0"/>
          </a:p>
        </p:txBody>
      </p:sp>
      <p:sp>
        <p:nvSpPr>
          <p:cNvPr id="75" name="object 73">
            <a:extLst>
              <a:ext uri="{FF2B5EF4-FFF2-40B4-BE49-F238E27FC236}">
                <a16:creationId xmlns:a16="http://schemas.microsoft.com/office/drawing/2014/main" id="{620719CD-8F26-735A-E504-A00CF296B66B}"/>
              </a:ext>
            </a:extLst>
          </p:cNvPr>
          <p:cNvSpPr/>
          <p:nvPr/>
        </p:nvSpPr>
        <p:spPr>
          <a:xfrm>
            <a:off x="14268371" y="6967987"/>
            <a:ext cx="362585" cy="379216"/>
          </a:xfrm>
          <a:custGeom>
            <a:avLst/>
            <a:gdLst/>
            <a:ahLst/>
            <a:cxnLst/>
            <a:rect l="l" t="t" r="r" b="b"/>
            <a:pathLst>
              <a:path w="362584" h="362584">
                <a:moveTo>
                  <a:pt x="362028" y="0"/>
                </a:moveTo>
                <a:lnTo>
                  <a:pt x="0" y="361983"/>
                </a:lnTo>
                <a:lnTo>
                  <a:pt x="362028" y="0"/>
                </a:lnTo>
              </a:path>
            </a:pathLst>
          </a:custGeom>
          <a:ln w="11417">
            <a:solidFill>
              <a:srgbClr val="71BC68"/>
            </a:solidFill>
          </a:ln>
        </p:spPr>
        <p:txBody>
          <a:bodyPr wrap="square" lIns="0" tIns="0" rIns="0" bIns="0" rtlCol="0"/>
          <a:lstStyle/>
          <a:p>
            <a:endParaRPr lang="fr-CA" noProof="0" dirty="0"/>
          </a:p>
        </p:txBody>
      </p:sp>
      <p:sp>
        <p:nvSpPr>
          <p:cNvPr id="76" name="object 74">
            <a:extLst>
              <a:ext uri="{FF2B5EF4-FFF2-40B4-BE49-F238E27FC236}">
                <a16:creationId xmlns:a16="http://schemas.microsoft.com/office/drawing/2014/main" id="{9C5380A9-032C-1ABE-486B-9CD191DCA3E1}"/>
              </a:ext>
            </a:extLst>
          </p:cNvPr>
          <p:cNvSpPr/>
          <p:nvPr/>
        </p:nvSpPr>
        <p:spPr>
          <a:xfrm>
            <a:off x="14568394" y="6010476"/>
            <a:ext cx="0" cy="1616482"/>
          </a:xfrm>
          <a:custGeom>
            <a:avLst/>
            <a:gdLst/>
            <a:ahLst/>
            <a:cxnLst/>
            <a:rect l="l" t="t" r="r" b="b"/>
            <a:pathLst>
              <a:path h="1545590">
                <a:moveTo>
                  <a:pt x="0" y="0"/>
                </a:moveTo>
                <a:lnTo>
                  <a:pt x="0" y="1545323"/>
                </a:lnTo>
                <a:lnTo>
                  <a:pt x="0" y="0"/>
                </a:lnTo>
                <a:close/>
              </a:path>
            </a:pathLst>
          </a:custGeom>
          <a:ln w="11417">
            <a:solidFill>
              <a:srgbClr val="71BC68"/>
            </a:solidFill>
          </a:ln>
        </p:spPr>
        <p:txBody>
          <a:bodyPr wrap="square" lIns="0" tIns="0" rIns="0" bIns="0" rtlCol="0"/>
          <a:lstStyle/>
          <a:p>
            <a:endParaRPr lang="fr-CA" noProof="0" dirty="0"/>
          </a:p>
        </p:txBody>
      </p:sp>
      <p:sp>
        <p:nvSpPr>
          <p:cNvPr id="77" name="object 75">
            <a:extLst>
              <a:ext uri="{FF2B5EF4-FFF2-40B4-BE49-F238E27FC236}">
                <a16:creationId xmlns:a16="http://schemas.microsoft.com/office/drawing/2014/main" id="{9CD47778-1A44-A303-F298-67D43504E6F2}"/>
              </a:ext>
            </a:extLst>
          </p:cNvPr>
          <p:cNvSpPr/>
          <p:nvPr/>
        </p:nvSpPr>
        <p:spPr>
          <a:xfrm>
            <a:off x="14383003" y="6604333"/>
            <a:ext cx="247650" cy="0"/>
          </a:xfrm>
          <a:custGeom>
            <a:avLst/>
            <a:gdLst/>
            <a:ahLst/>
            <a:cxnLst/>
            <a:rect l="l" t="t" r="r" b="b"/>
            <a:pathLst>
              <a:path w="247650">
                <a:moveTo>
                  <a:pt x="247395" y="0"/>
                </a:moveTo>
                <a:lnTo>
                  <a:pt x="0" y="0"/>
                </a:lnTo>
                <a:lnTo>
                  <a:pt x="247395" y="0"/>
                </a:lnTo>
              </a:path>
            </a:pathLst>
          </a:custGeom>
          <a:ln w="11417">
            <a:solidFill>
              <a:srgbClr val="71BC68"/>
            </a:solidFill>
          </a:ln>
        </p:spPr>
        <p:txBody>
          <a:bodyPr wrap="square" lIns="0" tIns="0" rIns="0" bIns="0" rtlCol="0"/>
          <a:lstStyle/>
          <a:p>
            <a:endParaRPr lang="fr-CA" noProof="0" dirty="0"/>
          </a:p>
        </p:txBody>
      </p:sp>
      <p:sp>
        <p:nvSpPr>
          <p:cNvPr id="78" name="object 76">
            <a:extLst>
              <a:ext uri="{FF2B5EF4-FFF2-40B4-BE49-F238E27FC236}">
                <a16:creationId xmlns:a16="http://schemas.microsoft.com/office/drawing/2014/main" id="{C7F2C1C9-8947-1B6C-02D8-5C91749D3F45}"/>
              </a:ext>
            </a:extLst>
          </p:cNvPr>
          <p:cNvSpPr/>
          <p:nvPr/>
        </p:nvSpPr>
        <p:spPr>
          <a:xfrm>
            <a:off x="13977828" y="7394479"/>
            <a:ext cx="652780" cy="682721"/>
          </a:xfrm>
          <a:custGeom>
            <a:avLst/>
            <a:gdLst/>
            <a:ahLst/>
            <a:cxnLst/>
            <a:rect l="l" t="t" r="r" b="b"/>
            <a:pathLst>
              <a:path w="652780" h="652779">
                <a:moveTo>
                  <a:pt x="652570" y="0"/>
                </a:moveTo>
                <a:lnTo>
                  <a:pt x="0" y="652580"/>
                </a:lnTo>
                <a:lnTo>
                  <a:pt x="652570" y="0"/>
                </a:lnTo>
              </a:path>
            </a:pathLst>
          </a:custGeom>
          <a:ln w="11303">
            <a:solidFill>
              <a:srgbClr val="71BC68"/>
            </a:solidFill>
          </a:ln>
        </p:spPr>
        <p:txBody>
          <a:bodyPr wrap="square" lIns="0" tIns="0" rIns="0" bIns="0" rtlCol="0"/>
          <a:lstStyle/>
          <a:p>
            <a:endParaRPr lang="fr-CA" noProof="0" dirty="0"/>
          </a:p>
        </p:txBody>
      </p:sp>
      <p:sp>
        <p:nvSpPr>
          <p:cNvPr id="79" name="object 77">
            <a:extLst>
              <a:ext uri="{FF2B5EF4-FFF2-40B4-BE49-F238E27FC236}">
                <a16:creationId xmlns:a16="http://schemas.microsoft.com/office/drawing/2014/main" id="{B3A01D64-32B6-2262-57EB-4A853339061A}"/>
              </a:ext>
            </a:extLst>
          </p:cNvPr>
          <p:cNvSpPr/>
          <p:nvPr/>
        </p:nvSpPr>
        <p:spPr>
          <a:xfrm>
            <a:off x="14434946" y="7885789"/>
            <a:ext cx="195580" cy="0"/>
          </a:xfrm>
          <a:custGeom>
            <a:avLst/>
            <a:gdLst/>
            <a:ahLst/>
            <a:cxnLst/>
            <a:rect l="l" t="t" r="r" b="b"/>
            <a:pathLst>
              <a:path w="195580">
                <a:moveTo>
                  <a:pt x="195453" y="0"/>
                </a:moveTo>
                <a:lnTo>
                  <a:pt x="0" y="0"/>
                </a:lnTo>
                <a:lnTo>
                  <a:pt x="195453" y="0"/>
                </a:lnTo>
              </a:path>
            </a:pathLst>
          </a:custGeom>
          <a:ln w="11417">
            <a:solidFill>
              <a:srgbClr val="71BC68"/>
            </a:solidFill>
          </a:ln>
        </p:spPr>
        <p:txBody>
          <a:bodyPr wrap="square" lIns="0" tIns="0" rIns="0" bIns="0" rtlCol="0"/>
          <a:lstStyle/>
          <a:p>
            <a:endParaRPr lang="fr-CA" noProof="0" dirty="0"/>
          </a:p>
        </p:txBody>
      </p:sp>
      <p:sp>
        <p:nvSpPr>
          <p:cNvPr id="80" name="object 78">
            <a:extLst>
              <a:ext uri="{FF2B5EF4-FFF2-40B4-BE49-F238E27FC236}">
                <a16:creationId xmlns:a16="http://schemas.microsoft.com/office/drawing/2014/main" id="{BA5CF8E5-2CA9-62E3-509B-56E618EC51DC}"/>
              </a:ext>
            </a:extLst>
          </p:cNvPr>
          <p:cNvSpPr/>
          <p:nvPr/>
        </p:nvSpPr>
        <p:spPr>
          <a:xfrm>
            <a:off x="14400234" y="7281388"/>
            <a:ext cx="230504" cy="241077"/>
          </a:xfrm>
          <a:custGeom>
            <a:avLst/>
            <a:gdLst/>
            <a:ahLst/>
            <a:cxnLst/>
            <a:rect l="l" t="t" r="r" b="b"/>
            <a:pathLst>
              <a:path w="230505" h="230504">
                <a:moveTo>
                  <a:pt x="230164" y="230160"/>
                </a:moveTo>
                <a:lnTo>
                  <a:pt x="0" y="0"/>
                </a:lnTo>
                <a:lnTo>
                  <a:pt x="230164" y="230160"/>
                </a:lnTo>
              </a:path>
            </a:pathLst>
          </a:custGeom>
          <a:ln w="11417">
            <a:solidFill>
              <a:srgbClr val="71BC68"/>
            </a:solidFill>
          </a:ln>
        </p:spPr>
        <p:txBody>
          <a:bodyPr wrap="square" lIns="0" tIns="0" rIns="0" bIns="0" rtlCol="0"/>
          <a:lstStyle/>
          <a:p>
            <a:endParaRPr lang="fr-CA" noProof="0" dirty="0"/>
          </a:p>
        </p:txBody>
      </p:sp>
      <p:sp>
        <p:nvSpPr>
          <p:cNvPr id="81" name="object 79">
            <a:extLst>
              <a:ext uri="{FF2B5EF4-FFF2-40B4-BE49-F238E27FC236}">
                <a16:creationId xmlns:a16="http://schemas.microsoft.com/office/drawing/2014/main" id="{5868F7FA-464F-B942-56A8-9FD21F9ABB63}"/>
              </a:ext>
            </a:extLst>
          </p:cNvPr>
          <p:cNvSpPr/>
          <p:nvPr/>
        </p:nvSpPr>
        <p:spPr>
          <a:xfrm>
            <a:off x="14260957" y="7457252"/>
            <a:ext cx="369570" cy="0"/>
          </a:xfrm>
          <a:custGeom>
            <a:avLst/>
            <a:gdLst/>
            <a:ahLst/>
            <a:cxnLst/>
            <a:rect l="l" t="t" r="r" b="b"/>
            <a:pathLst>
              <a:path w="369569">
                <a:moveTo>
                  <a:pt x="369442" y="0"/>
                </a:moveTo>
                <a:lnTo>
                  <a:pt x="0" y="0"/>
                </a:lnTo>
                <a:lnTo>
                  <a:pt x="369442" y="0"/>
                </a:lnTo>
              </a:path>
            </a:pathLst>
          </a:custGeom>
          <a:ln w="11417">
            <a:solidFill>
              <a:srgbClr val="71BC68"/>
            </a:solidFill>
          </a:ln>
        </p:spPr>
        <p:txBody>
          <a:bodyPr wrap="square" lIns="0" tIns="0" rIns="0" bIns="0" rtlCol="0"/>
          <a:lstStyle/>
          <a:p>
            <a:endParaRPr lang="fr-CA" noProof="0" dirty="0"/>
          </a:p>
        </p:txBody>
      </p:sp>
      <p:sp>
        <p:nvSpPr>
          <p:cNvPr id="82" name="object 80">
            <a:extLst>
              <a:ext uri="{FF2B5EF4-FFF2-40B4-BE49-F238E27FC236}">
                <a16:creationId xmlns:a16="http://schemas.microsoft.com/office/drawing/2014/main" id="{B39F3083-C9A3-A3A7-C249-EF1AFDCD29FF}"/>
              </a:ext>
            </a:extLst>
          </p:cNvPr>
          <p:cNvSpPr/>
          <p:nvPr/>
        </p:nvSpPr>
        <p:spPr>
          <a:xfrm>
            <a:off x="12505398" y="2322812"/>
            <a:ext cx="2088514" cy="5162249"/>
          </a:xfrm>
          <a:custGeom>
            <a:avLst/>
            <a:gdLst/>
            <a:ahLst/>
            <a:cxnLst/>
            <a:rect l="l" t="t" r="r" b="b"/>
            <a:pathLst>
              <a:path w="2088515" h="4935855">
                <a:moveTo>
                  <a:pt x="48336" y="1241374"/>
                </a:moveTo>
                <a:lnTo>
                  <a:pt x="46431" y="1231963"/>
                </a:lnTo>
                <a:lnTo>
                  <a:pt x="41249" y="1224280"/>
                </a:lnTo>
                <a:lnTo>
                  <a:pt x="33566" y="1219098"/>
                </a:lnTo>
                <a:lnTo>
                  <a:pt x="24168" y="1217206"/>
                </a:lnTo>
                <a:lnTo>
                  <a:pt x="14757" y="1219098"/>
                </a:lnTo>
                <a:lnTo>
                  <a:pt x="7073" y="1224280"/>
                </a:lnTo>
                <a:lnTo>
                  <a:pt x="1892" y="1231963"/>
                </a:lnTo>
                <a:lnTo>
                  <a:pt x="0" y="1241374"/>
                </a:lnTo>
                <a:lnTo>
                  <a:pt x="1892" y="1250772"/>
                </a:lnTo>
                <a:lnTo>
                  <a:pt x="7073" y="1258455"/>
                </a:lnTo>
                <a:lnTo>
                  <a:pt x="14757" y="1263624"/>
                </a:lnTo>
                <a:lnTo>
                  <a:pt x="24168" y="1265529"/>
                </a:lnTo>
                <a:lnTo>
                  <a:pt x="33566" y="1263624"/>
                </a:lnTo>
                <a:lnTo>
                  <a:pt x="41249" y="1258455"/>
                </a:lnTo>
                <a:lnTo>
                  <a:pt x="46431" y="1250772"/>
                </a:lnTo>
                <a:lnTo>
                  <a:pt x="48336" y="1241374"/>
                </a:lnTo>
                <a:close/>
              </a:path>
              <a:path w="2088515" h="4935855">
                <a:moveTo>
                  <a:pt x="451459" y="1239380"/>
                </a:moveTo>
                <a:lnTo>
                  <a:pt x="449922" y="1231785"/>
                </a:lnTo>
                <a:lnTo>
                  <a:pt x="445731" y="1225588"/>
                </a:lnTo>
                <a:lnTo>
                  <a:pt x="439534" y="1221397"/>
                </a:lnTo>
                <a:lnTo>
                  <a:pt x="431939" y="1219860"/>
                </a:lnTo>
                <a:lnTo>
                  <a:pt x="424332" y="1221397"/>
                </a:lnTo>
                <a:lnTo>
                  <a:pt x="418134" y="1225588"/>
                </a:lnTo>
                <a:lnTo>
                  <a:pt x="413943" y="1231785"/>
                </a:lnTo>
                <a:lnTo>
                  <a:pt x="412419" y="1239380"/>
                </a:lnTo>
                <a:lnTo>
                  <a:pt x="413943" y="1246987"/>
                </a:lnTo>
                <a:lnTo>
                  <a:pt x="418134" y="1253185"/>
                </a:lnTo>
                <a:lnTo>
                  <a:pt x="424332" y="1257376"/>
                </a:lnTo>
                <a:lnTo>
                  <a:pt x="431939" y="1258900"/>
                </a:lnTo>
                <a:lnTo>
                  <a:pt x="439534" y="1257376"/>
                </a:lnTo>
                <a:lnTo>
                  <a:pt x="445731" y="1253185"/>
                </a:lnTo>
                <a:lnTo>
                  <a:pt x="449922" y="1246987"/>
                </a:lnTo>
                <a:lnTo>
                  <a:pt x="451459" y="1239380"/>
                </a:lnTo>
                <a:close/>
              </a:path>
              <a:path w="2088515" h="4935855">
                <a:moveTo>
                  <a:pt x="452602" y="1647139"/>
                </a:moveTo>
                <a:lnTo>
                  <a:pt x="450977" y="1639100"/>
                </a:lnTo>
                <a:lnTo>
                  <a:pt x="446544" y="1632546"/>
                </a:lnTo>
                <a:lnTo>
                  <a:pt x="439978" y="1628114"/>
                </a:lnTo>
                <a:lnTo>
                  <a:pt x="431939" y="1626489"/>
                </a:lnTo>
                <a:lnTo>
                  <a:pt x="423900" y="1628114"/>
                </a:lnTo>
                <a:lnTo>
                  <a:pt x="417322" y="1632546"/>
                </a:lnTo>
                <a:lnTo>
                  <a:pt x="412902" y="1639100"/>
                </a:lnTo>
                <a:lnTo>
                  <a:pt x="411276" y="1647139"/>
                </a:lnTo>
                <a:lnTo>
                  <a:pt x="412902" y="1655191"/>
                </a:lnTo>
                <a:lnTo>
                  <a:pt x="417322" y="1661756"/>
                </a:lnTo>
                <a:lnTo>
                  <a:pt x="423900" y="1666189"/>
                </a:lnTo>
                <a:lnTo>
                  <a:pt x="431939" y="1667802"/>
                </a:lnTo>
                <a:lnTo>
                  <a:pt x="439978" y="1666189"/>
                </a:lnTo>
                <a:lnTo>
                  <a:pt x="446544" y="1661756"/>
                </a:lnTo>
                <a:lnTo>
                  <a:pt x="450977" y="1655191"/>
                </a:lnTo>
                <a:lnTo>
                  <a:pt x="452602" y="1647139"/>
                </a:lnTo>
                <a:close/>
              </a:path>
              <a:path w="2088515" h="4935855">
                <a:moveTo>
                  <a:pt x="453199" y="3278200"/>
                </a:moveTo>
                <a:lnTo>
                  <a:pt x="451523" y="3269919"/>
                </a:lnTo>
                <a:lnTo>
                  <a:pt x="446963" y="3263163"/>
                </a:lnTo>
                <a:lnTo>
                  <a:pt x="440207" y="3258604"/>
                </a:lnTo>
                <a:lnTo>
                  <a:pt x="431939" y="3256927"/>
                </a:lnTo>
                <a:lnTo>
                  <a:pt x="423659" y="3258604"/>
                </a:lnTo>
                <a:lnTo>
                  <a:pt x="416902" y="3263163"/>
                </a:lnTo>
                <a:lnTo>
                  <a:pt x="412343" y="3269919"/>
                </a:lnTo>
                <a:lnTo>
                  <a:pt x="410679" y="3278200"/>
                </a:lnTo>
                <a:lnTo>
                  <a:pt x="410679" y="3279902"/>
                </a:lnTo>
                <a:lnTo>
                  <a:pt x="431927" y="3301111"/>
                </a:lnTo>
                <a:lnTo>
                  <a:pt x="439369" y="3299739"/>
                </a:lnTo>
                <a:lnTo>
                  <a:pt x="453199" y="3279927"/>
                </a:lnTo>
                <a:lnTo>
                  <a:pt x="453199" y="3278200"/>
                </a:lnTo>
                <a:close/>
              </a:path>
              <a:path w="2088515" h="4935855">
                <a:moveTo>
                  <a:pt x="861263" y="423875"/>
                </a:moveTo>
                <a:lnTo>
                  <a:pt x="859713" y="416255"/>
                </a:lnTo>
                <a:lnTo>
                  <a:pt x="855522" y="410032"/>
                </a:lnTo>
                <a:lnTo>
                  <a:pt x="849299" y="405828"/>
                </a:lnTo>
                <a:lnTo>
                  <a:pt x="841692" y="404291"/>
                </a:lnTo>
                <a:lnTo>
                  <a:pt x="834072" y="405828"/>
                </a:lnTo>
                <a:lnTo>
                  <a:pt x="827849" y="410032"/>
                </a:lnTo>
                <a:lnTo>
                  <a:pt x="823658" y="416255"/>
                </a:lnTo>
                <a:lnTo>
                  <a:pt x="822121" y="423875"/>
                </a:lnTo>
                <a:lnTo>
                  <a:pt x="823658" y="431495"/>
                </a:lnTo>
                <a:lnTo>
                  <a:pt x="827849" y="437705"/>
                </a:lnTo>
                <a:lnTo>
                  <a:pt x="834072" y="441896"/>
                </a:lnTo>
                <a:lnTo>
                  <a:pt x="841692" y="443433"/>
                </a:lnTo>
                <a:lnTo>
                  <a:pt x="849299" y="441896"/>
                </a:lnTo>
                <a:lnTo>
                  <a:pt x="855522" y="437705"/>
                </a:lnTo>
                <a:lnTo>
                  <a:pt x="859713" y="431495"/>
                </a:lnTo>
                <a:lnTo>
                  <a:pt x="861263" y="423875"/>
                </a:lnTo>
                <a:close/>
              </a:path>
              <a:path w="2088515" h="4935855">
                <a:moveTo>
                  <a:pt x="861288" y="3278200"/>
                </a:moveTo>
                <a:lnTo>
                  <a:pt x="859751" y="3270554"/>
                </a:lnTo>
                <a:lnTo>
                  <a:pt x="855548" y="3264331"/>
                </a:lnTo>
                <a:lnTo>
                  <a:pt x="849312" y="3260128"/>
                </a:lnTo>
                <a:lnTo>
                  <a:pt x="841679" y="3258591"/>
                </a:lnTo>
                <a:lnTo>
                  <a:pt x="834047" y="3260128"/>
                </a:lnTo>
                <a:lnTo>
                  <a:pt x="827811" y="3264331"/>
                </a:lnTo>
                <a:lnTo>
                  <a:pt x="823607" y="3270554"/>
                </a:lnTo>
                <a:lnTo>
                  <a:pt x="822071" y="3278200"/>
                </a:lnTo>
                <a:lnTo>
                  <a:pt x="823607" y="3285833"/>
                </a:lnTo>
                <a:lnTo>
                  <a:pt x="827811" y="3292068"/>
                </a:lnTo>
                <a:lnTo>
                  <a:pt x="834047" y="3296272"/>
                </a:lnTo>
                <a:lnTo>
                  <a:pt x="841679" y="3297809"/>
                </a:lnTo>
                <a:lnTo>
                  <a:pt x="849312" y="3296272"/>
                </a:lnTo>
                <a:lnTo>
                  <a:pt x="855548" y="3292068"/>
                </a:lnTo>
                <a:lnTo>
                  <a:pt x="859751" y="3285833"/>
                </a:lnTo>
                <a:lnTo>
                  <a:pt x="861288" y="3278200"/>
                </a:lnTo>
                <a:close/>
              </a:path>
              <a:path w="2088515" h="4935855">
                <a:moveTo>
                  <a:pt x="861593" y="3687953"/>
                </a:moveTo>
                <a:lnTo>
                  <a:pt x="860031" y="3680206"/>
                </a:lnTo>
                <a:lnTo>
                  <a:pt x="855764" y="3673881"/>
                </a:lnTo>
                <a:lnTo>
                  <a:pt x="849426" y="3669614"/>
                </a:lnTo>
                <a:lnTo>
                  <a:pt x="841679" y="3668039"/>
                </a:lnTo>
                <a:lnTo>
                  <a:pt x="833920" y="3669614"/>
                </a:lnTo>
                <a:lnTo>
                  <a:pt x="827595" y="3673881"/>
                </a:lnTo>
                <a:lnTo>
                  <a:pt x="823328" y="3680206"/>
                </a:lnTo>
                <a:lnTo>
                  <a:pt x="821766" y="3687953"/>
                </a:lnTo>
                <a:lnTo>
                  <a:pt x="823328" y="3695712"/>
                </a:lnTo>
                <a:lnTo>
                  <a:pt x="827595" y="3702050"/>
                </a:lnTo>
                <a:lnTo>
                  <a:pt x="833920" y="3706317"/>
                </a:lnTo>
                <a:lnTo>
                  <a:pt x="841679" y="3707879"/>
                </a:lnTo>
                <a:lnTo>
                  <a:pt x="849426" y="3706317"/>
                </a:lnTo>
                <a:lnTo>
                  <a:pt x="855764" y="3702050"/>
                </a:lnTo>
                <a:lnTo>
                  <a:pt x="860031" y="3695712"/>
                </a:lnTo>
                <a:lnTo>
                  <a:pt x="861593" y="3687953"/>
                </a:lnTo>
                <a:close/>
              </a:path>
              <a:path w="2088515" h="4935855">
                <a:moveTo>
                  <a:pt x="861707" y="1647151"/>
                </a:moveTo>
                <a:lnTo>
                  <a:pt x="860132" y="1639354"/>
                </a:lnTo>
                <a:lnTo>
                  <a:pt x="855840" y="1632978"/>
                </a:lnTo>
                <a:lnTo>
                  <a:pt x="849477" y="1628698"/>
                </a:lnTo>
                <a:lnTo>
                  <a:pt x="841679" y="1627124"/>
                </a:lnTo>
                <a:lnTo>
                  <a:pt x="833882" y="1628698"/>
                </a:lnTo>
                <a:lnTo>
                  <a:pt x="827519" y="1632978"/>
                </a:lnTo>
                <a:lnTo>
                  <a:pt x="823226" y="1639354"/>
                </a:lnTo>
                <a:lnTo>
                  <a:pt x="821651" y="1647151"/>
                </a:lnTo>
                <a:lnTo>
                  <a:pt x="821651" y="1652955"/>
                </a:lnTo>
                <a:lnTo>
                  <a:pt x="824153" y="1658137"/>
                </a:lnTo>
                <a:lnTo>
                  <a:pt x="828090" y="1661782"/>
                </a:lnTo>
                <a:lnTo>
                  <a:pt x="831481" y="1665439"/>
                </a:lnTo>
                <a:lnTo>
                  <a:pt x="836295" y="1667776"/>
                </a:lnTo>
                <a:lnTo>
                  <a:pt x="847064" y="1667776"/>
                </a:lnTo>
                <a:lnTo>
                  <a:pt x="851877" y="1665439"/>
                </a:lnTo>
                <a:lnTo>
                  <a:pt x="855268" y="1661782"/>
                </a:lnTo>
                <a:lnTo>
                  <a:pt x="859205" y="1658137"/>
                </a:lnTo>
                <a:lnTo>
                  <a:pt x="861707" y="1652955"/>
                </a:lnTo>
                <a:lnTo>
                  <a:pt x="861707" y="1647151"/>
                </a:lnTo>
                <a:close/>
              </a:path>
              <a:path w="2088515" h="4935855">
                <a:moveTo>
                  <a:pt x="862050" y="833602"/>
                </a:moveTo>
                <a:lnTo>
                  <a:pt x="860450" y="825677"/>
                </a:lnTo>
                <a:lnTo>
                  <a:pt x="856081" y="819213"/>
                </a:lnTo>
                <a:lnTo>
                  <a:pt x="849604" y="814857"/>
                </a:lnTo>
                <a:lnTo>
                  <a:pt x="841692" y="813257"/>
                </a:lnTo>
                <a:lnTo>
                  <a:pt x="833767" y="814857"/>
                </a:lnTo>
                <a:lnTo>
                  <a:pt x="827290" y="819213"/>
                </a:lnTo>
                <a:lnTo>
                  <a:pt x="822934" y="825677"/>
                </a:lnTo>
                <a:lnTo>
                  <a:pt x="821334" y="833602"/>
                </a:lnTo>
                <a:lnTo>
                  <a:pt x="822934" y="841527"/>
                </a:lnTo>
                <a:lnTo>
                  <a:pt x="827290" y="847991"/>
                </a:lnTo>
                <a:lnTo>
                  <a:pt x="833767" y="852360"/>
                </a:lnTo>
                <a:lnTo>
                  <a:pt x="841692" y="853960"/>
                </a:lnTo>
                <a:lnTo>
                  <a:pt x="849604" y="852360"/>
                </a:lnTo>
                <a:lnTo>
                  <a:pt x="856081" y="847991"/>
                </a:lnTo>
                <a:lnTo>
                  <a:pt x="860450" y="841527"/>
                </a:lnTo>
                <a:lnTo>
                  <a:pt x="862050" y="833602"/>
                </a:lnTo>
                <a:close/>
              </a:path>
              <a:path w="2088515" h="4935855">
                <a:moveTo>
                  <a:pt x="862952" y="2870466"/>
                </a:moveTo>
                <a:lnTo>
                  <a:pt x="861275" y="2862186"/>
                </a:lnTo>
                <a:lnTo>
                  <a:pt x="856716" y="2855430"/>
                </a:lnTo>
                <a:lnTo>
                  <a:pt x="849960" y="2850870"/>
                </a:lnTo>
                <a:lnTo>
                  <a:pt x="841692" y="2849207"/>
                </a:lnTo>
                <a:lnTo>
                  <a:pt x="833412" y="2850870"/>
                </a:lnTo>
                <a:lnTo>
                  <a:pt x="826655" y="2855430"/>
                </a:lnTo>
                <a:lnTo>
                  <a:pt x="822096" y="2862186"/>
                </a:lnTo>
                <a:lnTo>
                  <a:pt x="820432" y="2870466"/>
                </a:lnTo>
                <a:lnTo>
                  <a:pt x="822096" y="2878734"/>
                </a:lnTo>
                <a:lnTo>
                  <a:pt x="826655" y="2885490"/>
                </a:lnTo>
                <a:lnTo>
                  <a:pt x="833412" y="2890050"/>
                </a:lnTo>
                <a:lnTo>
                  <a:pt x="841692" y="2891726"/>
                </a:lnTo>
                <a:lnTo>
                  <a:pt x="849960" y="2890050"/>
                </a:lnTo>
                <a:lnTo>
                  <a:pt x="856716" y="2885490"/>
                </a:lnTo>
                <a:lnTo>
                  <a:pt x="861275" y="2878734"/>
                </a:lnTo>
                <a:lnTo>
                  <a:pt x="862952" y="2870466"/>
                </a:lnTo>
                <a:close/>
              </a:path>
              <a:path w="2088515" h="4935855">
                <a:moveTo>
                  <a:pt x="864768" y="2056930"/>
                </a:moveTo>
                <a:lnTo>
                  <a:pt x="862952" y="2047938"/>
                </a:lnTo>
                <a:lnTo>
                  <a:pt x="857999" y="2040597"/>
                </a:lnTo>
                <a:lnTo>
                  <a:pt x="850658" y="2035644"/>
                </a:lnTo>
                <a:lnTo>
                  <a:pt x="841679" y="2033841"/>
                </a:lnTo>
                <a:lnTo>
                  <a:pt x="832688" y="2035644"/>
                </a:lnTo>
                <a:lnTo>
                  <a:pt x="825347" y="2040597"/>
                </a:lnTo>
                <a:lnTo>
                  <a:pt x="820407" y="2047938"/>
                </a:lnTo>
                <a:lnTo>
                  <a:pt x="818591" y="2056930"/>
                </a:lnTo>
                <a:lnTo>
                  <a:pt x="820407" y="2065909"/>
                </a:lnTo>
                <a:lnTo>
                  <a:pt x="825347" y="2073236"/>
                </a:lnTo>
                <a:lnTo>
                  <a:pt x="832688" y="2078177"/>
                </a:lnTo>
                <a:lnTo>
                  <a:pt x="841679" y="2079993"/>
                </a:lnTo>
                <a:lnTo>
                  <a:pt x="850658" y="2078177"/>
                </a:lnTo>
                <a:lnTo>
                  <a:pt x="857999" y="2073236"/>
                </a:lnTo>
                <a:lnTo>
                  <a:pt x="862952" y="2065909"/>
                </a:lnTo>
                <a:lnTo>
                  <a:pt x="864768" y="2056930"/>
                </a:lnTo>
                <a:close/>
              </a:path>
              <a:path w="2088515" h="4935855">
                <a:moveTo>
                  <a:pt x="1265948" y="3271088"/>
                </a:moveTo>
                <a:lnTo>
                  <a:pt x="1258557" y="3263709"/>
                </a:lnTo>
                <a:lnTo>
                  <a:pt x="1249451" y="3263709"/>
                </a:lnTo>
                <a:lnTo>
                  <a:pt x="1240345" y="3263709"/>
                </a:lnTo>
                <a:lnTo>
                  <a:pt x="1232954" y="3271088"/>
                </a:lnTo>
                <a:lnTo>
                  <a:pt x="1232954" y="3289325"/>
                </a:lnTo>
                <a:lnTo>
                  <a:pt x="1240345" y="3296704"/>
                </a:lnTo>
                <a:lnTo>
                  <a:pt x="1258557" y="3296704"/>
                </a:lnTo>
                <a:lnTo>
                  <a:pt x="1265948" y="3289325"/>
                </a:lnTo>
                <a:lnTo>
                  <a:pt x="1265948" y="3271088"/>
                </a:lnTo>
                <a:close/>
              </a:path>
              <a:path w="2088515" h="4935855">
                <a:moveTo>
                  <a:pt x="1266990" y="2453005"/>
                </a:moveTo>
                <a:lnTo>
                  <a:pt x="1259141" y="2445143"/>
                </a:lnTo>
                <a:lnTo>
                  <a:pt x="1249451" y="2445143"/>
                </a:lnTo>
                <a:lnTo>
                  <a:pt x="1245400" y="2445143"/>
                </a:lnTo>
                <a:lnTo>
                  <a:pt x="1241704" y="2446566"/>
                </a:lnTo>
                <a:lnTo>
                  <a:pt x="1238732" y="2448890"/>
                </a:lnTo>
                <a:lnTo>
                  <a:pt x="1234173" y="2451785"/>
                </a:lnTo>
                <a:lnTo>
                  <a:pt x="1231112" y="2456865"/>
                </a:lnTo>
                <a:lnTo>
                  <a:pt x="1231112" y="2468461"/>
                </a:lnTo>
                <a:lnTo>
                  <a:pt x="1234122" y="2473515"/>
                </a:lnTo>
                <a:lnTo>
                  <a:pt x="1238656" y="2476411"/>
                </a:lnTo>
                <a:lnTo>
                  <a:pt x="1241640" y="2478773"/>
                </a:lnTo>
                <a:lnTo>
                  <a:pt x="1245362" y="2480233"/>
                </a:lnTo>
                <a:lnTo>
                  <a:pt x="1259141" y="2480233"/>
                </a:lnTo>
                <a:lnTo>
                  <a:pt x="1266990" y="2472372"/>
                </a:lnTo>
                <a:lnTo>
                  <a:pt x="1266990" y="2453005"/>
                </a:lnTo>
                <a:close/>
              </a:path>
              <a:path w="2088515" h="4935855">
                <a:moveTo>
                  <a:pt x="1268653" y="424484"/>
                </a:moveTo>
                <a:lnTo>
                  <a:pt x="1247457" y="402894"/>
                </a:lnTo>
                <a:lnTo>
                  <a:pt x="1239291" y="404533"/>
                </a:lnTo>
                <a:lnTo>
                  <a:pt x="1232636" y="409028"/>
                </a:lnTo>
                <a:lnTo>
                  <a:pt x="1228140" y="415696"/>
                </a:lnTo>
                <a:lnTo>
                  <a:pt x="1226502" y="423862"/>
                </a:lnTo>
                <a:lnTo>
                  <a:pt x="1227950" y="431520"/>
                </a:lnTo>
                <a:lnTo>
                  <a:pt x="1248029" y="445084"/>
                </a:lnTo>
                <a:lnTo>
                  <a:pt x="1249451" y="445084"/>
                </a:lnTo>
                <a:lnTo>
                  <a:pt x="1256919" y="443572"/>
                </a:lnTo>
                <a:lnTo>
                  <a:pt x="1263027" y="439445"/>
                </a:lnTo>
                <a:lnTo>
                  <a:pt x="1267142" y="433336"/>
                </a:lnTo>
                <a:lnTo>
                  <a:pt x="1268653" y="425856"/>
                </a:lnTo>
                <a:lnTo>
                  <a:pt x="1268653" y="424484"/>
                </a:lnTo>
                <a:close/>
              </a:path>
              <a:path w="2088515" h="4935855">
                <a:moveTo>
                  <a:pt x="1274318" y="2870466"/>
                </a:moveTo>
                <a:lnTo>
                  <a:pt x="1272362" y="2860776"/>
                </a:lnTo>
                <a:lnTo>
                  <a:pt x="1267028" y="2852877"/>
                </a:lnTo>
                <a:lnTo>
                  <a:pt x="1259128" y="2847556"/>
                </a:lnTo>
                <a:lnTo>
                  <a:pt x="1249451" y="2845600"/>
                </a:lnTo>
                <a:lnTo>
                  <a:pt x="1239774" y="2847556"/>
                </a:lnTo>
                <a:lnTo>
                  <a:pt x="1231874" y="2852877"/>
                </a:lnTo>
                <a:lnTo>
                  <a:pt x="1226540" y="2860776"/>
                </a:lnTo>
                <a:lnTo>
                  <a:pt x="1224584" y="2870466"/>
                </a:lnTo>
                <a:lnTo>
                  <a:pt x="1226540" y="2880144"/>
                </a:lnTo>
                <a:lnTo>
                  <a:pt x="1231874" y="2888056"/>
                </a:lnTo>
                <a:lnTo>
                  <a:pt x="1239774" y="2893390"/>
                </a:lnTo>
                <a:lnTo>
                  <a:pt x="1249451" y="2895346"/>
                </a:lnTo>
                <a:lnTo>
                  <a:pt x="1259128" y="2893390"/>
                </a:lnTo>
                <a:lnTo>
                  <a:pt x="1267028" y="2888056"/>
                </a:lnTo>
                <a:lnTo>
                  <a:pt x="1272362" y="2880144"/>
                </a:lnTo>
                <a:lnTo>
                  <a:pt x="1274318" y="2870466"/>
                </a:lnTo>
                <a:close/>
              </a:path>
              <a:path w="2088515" h="4935855">
                <a:moveTo>
                  <a:pt x="1673263" y="1232509"/>
                </a:moveTo>
                <a:lnTo>
                  <a:pt x="1666074" y="1225308"/>
                </a:lnTo>
                <a:lnTo>
                  <a:pt x="1657210" y="1225308"/>
                </a:lnTo>
                <a:lnTo>
                  <a:pt x="1648345" y="1225308"/>
                </a:lnTo>
                <a:lnTo>
                  <a:pt x="1641144" y="1232509"/>
                </a:lnTo>
                <a:lnTo>
                  <a:pt x="1641144" y="1250238"/>
                </a:lnTo>
                <a:lnTo>
                  <a:pt x="1648345" y="1257439"/>
                </a:lnTo>
                <a:lnTo>
                  <a:pt x="1666074" y="1257439"/>
                </a:lnTo>
                <a:lnTo>
                  <a:pt x="1673263" y="1250238"/>
                </a:lnTo>
                <a:lnTo>
                  <a:pt x="1673263" y="1232509"/>
                </a:lnTo>
                <a:close/>
              </a:path>
              <a:path w="2088515" h="4935855">
                <a:moveTo>
                  <a:pt x="1675307" y="425856"/>
                </a:moveTo>
                <a:lnTo>
                  <a:pt x="1673885" y="418807"/>
                </a:lnTo>
                <a:lnTo>
                  <a:pt x="1670011" y="413042"/>
                </a:lnTo>
                <a:lnTo>
                  <a:pt x="1664258" y="409155"/>
                </a:lnTo>
                <a:lnTo>
                  <a:pt x="1657210" y="407733"/>
                </a:lnTo>
                <a:lnTo>
                  <a:pt x="1650161" y="409155"/>
                </a:lnTo>
                <a:lnTo>
                  <a:pt x="1644408" y="413042"/>
                </a:lnTo>
                <a:lnTo>
                  <a:pt x="1640522" y="418807"/>
                </a:lnTo>
                <a:lnTo>
                  <a:pt x="1639100" y="425856"/>
                </a:lnTo>
                <a:lnTo>
                  <a:pt x="1640522" y="432904"/>
                </a:lnTo>
                <a:lnTo>
                  <a:pt x="1644408" y="438658"/>
                </a:lnTo>
                <a:lnTo>
                  <a:pt x="1650161" y="442531"/>
                </a:lnTo>
                <a:lnTo>
                  <a:pt x="1657210" y="443953"/>
                </a:lnTo>
                <a:lnTo>
                  <a:pt x="1664258" y="442531"/>
                </a:lnTo>
                <a:lnTo>
                  <a:pt x="1670011" y="438658"/>
                </a:lnTo>
                <a:lnTo>
                  <a:pt x="1673885" y="432904"/>
                </a:lnTo>
                <a:lnTo>
                  <a:pt x="1675307" y="425856"/>
                </a:lnTo>
                <a:close/>
              </a:path>
              <a:path w="2088515" h="4935855">
                <a:moveTo>
                  <a:pt x="1675701" y="831621"/>
                </a:moveTo>
                <a:lnTo>
                  <a:pt x="1674241" y="824433"/>
                </a:lnTo>
                <a:lnTo>
                  <a:pt x="1670278" y="818553"/>
                </a:lnTo>
                <a:lnTo>
                  <a:pt x="1664398" y="814590"/>
                </a:lnTo>
                <a:lnTo>
                  <a:pt x="1657210" y="813142"/>
                </a:lnTo>
                <a:lnTo>
                  <a:pt x="1650809" y="813142"/>
                </a:lnTo>
                <a:lnTo>
                  <a:pt x="1645170" y="816406"/>
                </a:lnTo>
                <a:lnTo>
                  <a:pt x="1641856" y="821347"/>
                </a:lnTo>
                <a:lnTo>
                  <a:pt x="1638884" y="824598"/>
                </a:lnTo>
                <a:lnTo>
                  <a:pt x="1637030" y="828865"/>
                </a:lnTo>
                <a:lnTo>
                  <a:pt x="1637030" y="833602"/>
                </a:lnTo>
                <a:lnTo>
                  <a:pt x="1638452" y="840689"/>
                </a:lnTo>
                <a:lnTo>
                  <a:pt x="1642351" y="846467"/>
                </a:lnTo>
                <a:lnTo>
                  <a:pt x="1648129" y="850366"/>
                </a:lnTo>
                <a:lnTo>
                  <a:pt x="1655216" y="851789"/>
                </a:lnTo>
                <a:lnTo>
                  <a:pt x="1659102" y="851789"/>
                </a:lnTo>
                <a:lnTo>
                  <a:pt x="1662671" y="850557"/>
                </a:lnTo>
                <a:lnTo>
                  <a:pt x="1665630" y="848474"/>
                </a:lnTo>
                <a:lnTo>
                  <a:pt x="1667306" y="847534"/>
                </a:lnTo>
                <a:lnTo>
                  <a:pt x="1668780" y="846328"/>
                </a:lnTo>
                <a:lnTo>
                  <a:pt x="1670037" y="844892"/>
                </a:lnTo>
                <a:lnTo>
                  <a:pt x="1673529" y="841540"/>
                </a:lnTo>
                <a:lnTo>
                  <a:pt x="1675701" y="836841"/>
                </a:lnTo>
                <a:lnTo>
                  <a:pt x="1675701" y="831621"/>
                </a:lnTo>
                <a:close/>
              </a:path>
              <a:path w="2088515" h="4935855">
                <a:moveTo>
                  <a:pt x="1676628" y="3278200"/>
                </a:moveTo>
                <a:lnTo>
                  <a:pt x="1674939" y="3269869"/>
                </a:lnTo>
                <a:lnTo>
                  <a:pt x="1670354" y="3263061"/>
                </a:lnTo>
                <a:lnTo>
                  <a:pt x="1663560" y="3258477"/>
                </a:lnTo>
                <a:lnTo>
                  <a:pt x="1655229" y="3256800"/>
                </a:lnTo>
                <a:lnTo>
                  <a:pt x="1646885" y="3258477"/>
                </a:lnTo>
                <a:lnTo>
                  <a:pt x="1640090" y="3263061"/>
                </a:lnTo>
                <a:lnTo>
                  <a:pt x="1635506" y="3269869"/>
                </a:lnTo>
                <a:lnTo>
                  <a:pt x="1633829" y="3278200"/>
                </a:lnTo>
                <a:lnTo>
                  <a:pt x="1635506" y="3286531"/>
                </a:lnTo>
                <a:lnTo>
                  <a:pt x="1640090" y="3293338"/>
                </a:lnTo>
                <a:lnTo>
                  <a:pt x="1646885" y="3297923"/>
                </a:lnTo>
                <a:lnTo>
                  <a:pt x="1655229" y="3299612"/>
                </a:lnTo>
                <a:lnTo>
                  <a:pt x="1663560" y="3297923"/>
                </a:lnTo>
                <a:lnTo>
                  <a:pt x="1670354" y="3293338"/>
                </a:lnTo>
                <a:lnTo>
                  <a:pt x="1674939" y="3286531"/>
                </a:lnTo>
                <a:lnTo>
                  <a:pt x="1676628" y="3278200"/>
                </a:lnTo>
                <a:close/>
              </a:path>
              <a:path w="2088515" h="4935855">
                <a:moveTo>
                  <a:pt x="1676679" y="1649158"/>
                </a:moveTo>
                <a:lnTo>
                  <a:pt x="1674990" y="1640801"/>
                </a:lnTo>
                <a:lnTo>
                  <a:pt x="1670392" y="1633982"/>
                </a:lnTo>
                <a:lnTo>
                  <a:pt x="1663573" y="1629384"/>
                </a:lnTo>
                <a:lnTo>
                  <a:pt x="1655229" y="1627695"/>
                </a:lnTo>
                <a:lnTo>
                  <a:pt x="1646872" y="1629384"/>
                </a:lnTo>
                <a:lnTo>
                  <a:pt x="1640052" y="1633982"/>
                </a:lnTo>
                <a:lnTo>
                  <a:pt x="1635455" y="1640801"/>
                </a:lnTo>
                <a:lnTo>
                  <a:pt x="1633778" y="1649158"/>
                </a:lnTo>
                <a:lnTo>
                  <a:pt x="1635455" y="1657502"/>
                </a:lnTo>
                <a:lnTo>
                  <a:pt x="1640052" y="1664322"/>
                </a:lnTo>
                <a:lnTo>
                  <a:pt x="1646872" y="1668919"/>
                </a:lnTo>
                <a:lnTo>
                  <a:pt x="1655229" y="1670608"/>
                </a:lnTo>
                <a:lnTo>
                  <a:pt x="1663573" y="1668919"/>
                </a:lnTo>
                <a:lnTo>
                  <a:pt x="1670392" y="1664322"/>
                </a:lnTo>
                <a:lnTo>
                  <a:pt x="1674990" y="1657502"/>
                </a:lnTo>
                <a:lnTo>
                  <a:pt x="1676679" y="1649158"/>
                </a:lnTo>
                <a:close/>
              </a:path>
              <a:path w="2088515" h="4935855">
                <a:moveTo>
                  <a:pt x="1677568" y="2464663"/>
                </a:moveTo>
                <a:lnTo>
                  <a:pt x="1675968" y="2456751"/>
                </a:lnTo>
                <a:lnTo>
                  <a:pt x="1671599" y="2450274"/>
                </a:lnTo>
                <a:lnTo>
                  <a:pt x="1665122" y="2445905"/>
                </a:lnTo>
                <a:lnTo>
                  <a:pt x="1657197" y="2444305"/>
                </a:lnTo>
                <a:lnTo>
                  <a:pt x="1649272" y="2445905"/>
                </a:lnTo>
                <a:lnTo>
                  <a:pt x="1642808" y="2450274"/>
                </a:lnTo>
                <a:lnTo>
                  <a:pt x="1638439" y="2456751"/>
                </a:lnTo>
                <a:lnTo>
                  <a:pt x="1636826" y="2464663"/>
                </a:lnTo>
                <a:lnTo>
                  <a:pt x="1638439" y="2472601"/>
                </a:lnTo>
                <a:lnTo>
                  <a:pt x="1642808" y="2479065"/>
                </a:lnTo>
                <a:lnTo>
                  <a:pt x="1649272" y="2483434"/>
                </a:lnTo>
                <a:lnTo>
                  <a:pt x="1657197" y="2485021"/>
                </a:lnTo>
                <a:lnTo>
                  <a:pt x="1665122" y="2483434"/>
                </a:lnTo>
                <a:lnTo>
                  <a:pt x="1671599" y="2479065"/>
                </a:lnTo>
                <a:lnTo>
                  <a:pt x="1675968" y="2472601"/>
                </a:lnTo>
                <a:lnTo>
                  <a:pt x="1677568" y="2464663"/>
                </a:lnTo>
                <a:close/>
              </a:path>
              <a:path w="2088515" h="4935855">
                <a:moveTo>
                  <a:pt x="1678355" y="2054923"/>
                </a:moveTo>
                <a:lnTo>
                  <a:pt x="1676692" y="2046693"/>
                </a:lnTo>
                <a:lnTo>
                  <a:pt x="1672158" y="2039962"/>
                </a:lnTo>
                <a:lnTo>
                  <a:pt x="1665439" y="2035429"/>
                </a:lnTo>
                <a:lnTo>
                  <a:pt x="1657197" y="2033765"/>
                </a:lnTo>
                <a:lnTo>
                  <a:pt x="1648968" y="2035429"/>
                </a:lnTo>
                <a:lnTo>
                  <a:pt x="1642237" y="2039962"/>
                </a:lnTo>
                <a:lnTo>
                  <a:pt x="1637703" y="2046693"/>
                </a:lnTo>
                <a:lnTo>
                  <a:pt x="1636039" y="2054923"/>
                </a:lnTo>
                <a:lnTo>
                  <a:pt x="1637703" y="2063165"/>
                </a:lnTo>
                <a:lnTo>
                  <a:pt x="1642237" y="2069884"/>
                </a:lnTo>
                <a:lnTo>
                  <a:pt x="1648968" y="2074430"/>
                </a:lnTo>
                <a:lnTo>
                  <a:pt x="1657197" y="2076081"/>
                </a:lnTo>
                <a:lnTo>
                  <a:pt x="1665439" y="2074430"/>
                </a:lnTo>
                <a:lnTo>
                  <a:pt x="1672158" y="2069884"/>
                </a:lnTo>
                <a:lnTo>
                  <a:pt x="1676692" y="2063165"/>
                </a:lnTo>
                <a:lnTo>
                  <a:pt x="1678355" y="2054923"/>
                </a:lnTo>
                <a:close/>
              </a:path>
              <a:path w="2088515" h="4935855">
                <a:moveTo>
                  <a:pt x="2079091" y="7200"/>
                </a:moveTo>
                <a:lnTo>
                  <a:pt x="2071890" y="0"/>
                </a:lnTo>
                <a:lnTo>
                  <a:pt x="2054085" y="0"/>
                </a:lnTo>
                <a:lnTo>
                  <a:pt x="2046884" y="7200"/>
                </a:lnTo>
                <a:lnTo>
                  <a:pt x="2046884" y="25006"/>
                </a:lnTo>
                <a:lnTo>
                  <a:pt x="2054085" y="32207"/>
                </a:lnTo>
                <a:lnTo>
                  <a:pt x="2062988" y="32207"/>
                </a:lnTo>
                <a:lnTo>
                  <a:pt x="2071890" y="32207"/>
                </a:lnTo>
                <a:lnTo>
                  <a:pt x="2079091" y="25006"/>
                </a:lnTo>
                <a:lnTo>
                  <a:pt x="2079091" y="7200"/>
                </a:lnTo>
                <a:close/>
              </a:path>
              <a:path w="2088515" h="4935855">
                <a:moveTo>
                  <a:pt x="2081999" y="3678555"/>
                </a:moveTo>
                <a:lnTo>
                  <a:pt x="2074379" y="3670935"/>
                </a:lnTo>
                <a:lnTo>
                  <a:pt x="2064969" y="3670935"/>
                </a:lnTo>
                <a:lnTo>
                  <a:pt x="2055558" y="3670935"/>
                </a:lnTo>
                <a:lnTo>
                  <a:pt x="2047938" y="3678555"/>
                </a:lnTo>
                <a:lnTo>
                  <a:pt x="2047938" y="3697376"/>
                </a:lnTo>
                <a:lnTo>
                  <a:pt x="2055558" y="3704996"/>
                </a:lnTo>
                <a:lnTo>
                  <a:pt x="2074379" y="3704996"/>
                </a:lnTo>
                <a:lnTo>
                  <a:pt x="2081999" y="3697376"/>
                </a:lnTo>
                <a:lnTo>
                  <a:pt x="2081999" y="3678555"/>
                </a:lnTo>
                <a:close/>
              </a:path>
              <a:path w="2088515" h="4935855">
                <a:moveTo>
                  <a:pt x="2082533" y="4094530"/>
                </a:moveTo>
                <a:lnTo>
                  <a:pt x="2082406" y="4093324"/>
                </a:lnTo>
                <a:lnTo>
                  <a:pt x="2080501" y="4083088"/>
                </a:lnTo>
                <a:lnTo>
                  <a:pt x="2072563" y="4076166"/>
                </a:lnTo>
                <a:lnTo>
                  <a:pt x="2062988" y="4076166"/>
                </a:lnTo>
                <a:lnTo>
                  <a:pt x="2055393" y="4077703"/>
                </a:lnTo>
                <a:lnTo>
                  <a:pt x="2049183" y="4081881"/>
                </a:lnTo>
                <a:lnTo>
                  <a:pt x="2044992" y="4088104"/>
                </a:lnTo>
                <a:lnTo>
                  <a:pt x="2043455" y="4095712"/>
                </a:lnTo>
                <a:lnTo>
                  <a:pt x="2044992" y="4103319"/>
                </a:lnTo>
                <a:lnTo>
                  <a:pt x="2049183" y="4109516"/>
                </a:lnTo>
                <a:lnTo>
                  <a:pt x="2055393" y="4113707"/>
                </a:lnTo>
                <a:lnTo>
                  <a:pt x="2062988" y="4115244"/>
                </a:lnTo>
                <a:lnTo>
                  <a:pt x="2072525" y="4115244"/>
                </a:lnTo>
                <a:lnTo>
                  <a:pt x="2080437" y="4108399"/>
                </a:lnTo>
                <a:lnTo>
                  <a:pt x="2082393" y="4098188"/>
                </a:lnTo>
                <a:lnTo>
                  <a:pt x="2082533" y="4096982"/>
                </a:lnTo>
                <a:lnTo>
                  <a:pt x="2082533" y="4094530"/>
                </a:lnTo>
                <a:close/>
              </a:path>
              <a:path w="2088515" h="4935855">
                <a:moveTo>
                  <a:pt x="2082596" y="3268446"/>
                </a:moveTo>
                <a:lnTo>
                  <a:pt x="2074710" y="3260560"/>
                </a:lnTo>
                <a:lnTo>
                  <a:pt x="2064969" y="3260560"/>
                </a:lnTo>
                <a:lnTo>
                  <a:pt x="2055228" y="3260560"/>
                </a:lnTo>
                <a:lnTo>
                  <a:pt x="2047328" y="3268446"/>
                </a:lnTo>
                <a:lnTo>
                  <a:pt x="2047328" y="3287953"/>
                </a:lnTo>
                <a:lnTo>
                  <a:pt x="2055228" y="3295853"/>
                </a:lnTo>
                <a:lnTo>
                  <a:pt x="2074710" y="3295853"/>
                </a:lnTo>
                <a:lnTo>
                  <a:pt x="2082596" y="3287953"/>
                </a:lnTo>
                <a:lnTo>
                  <a:pt x="2082596" y="3268446"/>
                </a:lnTo>
                <a:close/>
              </a:path>
              <a:path w="2088515" h="4935855">
                <a:moveTo>
                  <a:pt x="2083066" y="4503458"/>
                </a:moveTo>
                <a:lnTo>
                  <a:pt x="2081491" y="4495635"/>
                </a:lnTo>
                <a:lnTo>
                  <a:pt x="2077186" y="4489259"/>
                </a:lnTo>
                <a:lnTo>
                  <a:pt x="2070811" y="4484954"/>
                </a:lnTo>
                <a:lnTo>
                  <a:pt x="2062988" y="4483379"/>
                </a:lnTo>
                <a:lnTo>
                  <a:pt x="2055177" y="4484954"/>
                </a:lnTo>
                <a:lnTo>
                  <a:pt x="2048789" y="4489259"/>
                </a:lnTo>
                <a:lnTo>
                  <a:pt x="2044484" y="4495635"/>
                </a:lnTo>
                <a:lnTo>
                  <a:pt x="2042909" y="4503458"/>
                </a:lnTo>
                <a:lnTo>
                  <a:pt x="2044484" y="4511268"/>
                </a:lnTo>
                <a:lnTo>
                  <a:pt x="2048789" y="4517656"/>
                </a:lnTo>
                <a:lnTo>
                  <a:pt x="2055177" y="4521949"/>
                </a:lnTo>
                <a:lnTo>
                  <a:pt x="2062988" y="4523537"/>
                </a:lnTo>
                <a:lnTo>
                  <a:pt x="2070811" y="4521949"/>
                </a:lnTo>
                <a:lnTo>
                  <a:pt x="2077186" y="4517656"/>
                </a:lnTo>
                <a:lnTo>
                  <a:pt x="2081491" y="4511268"/>
                </a:lnTo>
                <a:lnTo>
                  <a:pt x="2083066" y="4503458"/>
                </a:lnTo>
                <a:close/>
              </a:path>
              <a:path w="2088515" h="4935855">
                <a:moveTo>
                  <a:pt x="2087130" y="4911255"/>
                </a:moveTo>
                <a:lnTo>
                  <a:pt x="2085238" y="4901857"/>
                </a:lnTo>
                <a:lnTo>
                  <a:pt x="2080056" y="4894186"/>
                </a:lnTo>
                <a:lnTo>
                  <a:pt x="2072386" y="4889004"/>
                </a:lnTo>
                <a:lnTo>
                  <a:pt x="2062988" y="4887112"/>
                </a:lnTo>
                <a:lnTo>
                  <a:pt x="2053602" y="4889004"/>
                </a:lnTo>
                <a:lnTo>
                  <a:pt x="2045919" y="4894186"/>
                </a:lnTo>
                <a:lnTo>
                  <a:pt x="2040750" y="4901857"/>
                </a:lnTo>
                <a:lnTo>
                  <a:pt x="2038845" y="4911255"/>
                </a:lnTo>
                <a:lnTo>
                  <a:pt x="2040750" y="4920653"/>
                </a:lnTo>
                <a:lnTo>
                  <a:pt x="2045919" y="4928336"/>
                </a:lnTo>
                <a:lnTo>
                  <a:pt x="2053602" y="4933505"/>
                </a:lnTo>
                <a:lnTo>
                  <a:pt x="2062988" y="4935410"/>
                </a:lnTo>
                <a:lnTo>
                  <a:pt x="2072386" y="4933505"/>
                </a:lnTo>
                <a:lnTo>
                  <a:pt x="2080056" y="4928336"/>
                </a:lnTo>
                <a:lnTo>
                  <a:pt x="2085238" y="4920653"/>
                </a:lnTo>
                <a:lnTo>
                  <a:pt x="2087130" y="4911255"/>
                </a:lnTo>
                <a:close/>
              </a:path>
              <a:path w="2088515" h="4935855">
                <a:moveTo>
                  <a:pt x="2087765" y="425856"/>
                </a:moveTo>
                <a:lnTo>
                  <a:pt x="2085975" y="416991"/>
                </a:lnTo>
                <a:lnTo>
                  <a:pt x="2081085" y="409740"/>
                </a:lnTo>
                <a:lnTo>
                  <a:pt x="2073833" y="404863"/>
                </a:lnTo>
                <a:lnTo>
                  <a:pt x="2064969" y="403072"/>
                </a:lnTo>
                <a:lnTo>
                  <a:pt x="2056091" y="404863"/>
                </a:lnTo>
                <a:lnTo>
                  <a:pt x="2048852" y="409740"/>
                </a:lnTo>
                <a:lnTo>
                  <a:pt x="2043963" y="416991"/>
                </a:lnTo>
                <a:lnTo>
                  <a:pt x="2042172" y="425856"/>
                </a:lnTo>
                <a:lnTo>
                  <a:pt x="2043963" y="434721"/>
                </a:lnTo>
                <a:lnTo>
                  <a:pt x="2048852" y="441972"/>
                </a:lnTo>
                <a:lnTo>
                  <a:pt x="2056091" y="446862"/>
                </a:lnTo>
                <a:lnTo>
                  <a:pt x="2064969" y="448652"/>
                </a:lnTo>
                <a:lnTo>
                  <a:pt x="2073833" y="446862"/>
                </a:lnTo>
                <a:lnTo>
                  <a:pt x="2081085" y="441972"/>
                </a:lnTo>
                <a:lnTo>
                  <a:pt x="2085975" y="434721"/>
                </a:lnTo>
                <a:lnTo>
                  <a:pt x="2087765" y="425856"/>
                </a:lnTo>
                <a:close/>
              </a:path>
              <a:path w="2088515" h="4935855">
                <a:moveTo>
                  <a:pt x="2088413" y="833602"/>
                </a:moveTo>
                <a:lnTo>
                  <a:pt x="2086571" y="824471"/>
                </a:lnTo>
                <a:lnTo>
                  <a:pt x="2081542" y="817029"/>
                </a:lnTo>
                <a:lnTo>
                  <a:pt x="2074100" y="812012"/>
                </a:lnTo>
                <a:lnTo>
                  <a:pt x="2064981" y="810171"/>
                </a:lnTo>
                <a:lnTo>
                  <a:pt x="2055850" y="812012"/>
                </a:lnTo>
                <a:lnTo>
                  <a:pt x="2048408" y="817029"/>
                </a:lnTo>
                <a:lnTo>
                  <a:pt x="2043379" y="824471"/>
                </a:lnTo>
                <a:lnTo>
                  <a:pt x="2041550" y="833602"/>
                </a:lnTo>
                <a:lnTo>
                  <a:pt x="2043379" y="842721"/>
                </a:lnTo>
                <a:lnTo>
                  <a:pt x="2048408" y="850176"/>
                </a:lnTo>
                <a:lnTo>
                  <a:pt x="2055850" y="855205"/>
                </a:lnTo>
                <a:lnTo>
                  <a:pt x="2064981" y="857046"/>
                </a:lnTo>
                <a:lnTo>
                  <a:pt x="2074100" y="855205"/>
                </a:lnTo>
                <a:lnTo>
                  <a:pt x="2081542" y="850176"/>
                </a:lnTo>
                <a:lnTo>
                  <a:pt x="2086571" y="842721"/>
                </a:lnTo>
                <a:lnTo>
                  <a:pt x="2088413" y="833602"/>
                </a:lnTo>
                <a:close/>
              </a:path>
            </a:pathLst>
          </a:custGeom>
          <a:solidFill>
            <a:srgbClr val="71BC68">
              <a:alpha val="17999"/>
            </a:srgbClr>
          </a:solidFill>
        </p:spPr>
        <p:txBody>
          <a:bodyPr wrap="square" lIns="0" tIns="0" rIns="0" bIns="0" rtlCol="0"/>
          <a:lstStyle/>
          <a:p>
            <a:endParaRPr lang="fr-CA" noProof="0" dirty="0"/>
          </a:p>
        </p:txBody>
      </p:sp>
      <p:sp>
        <p:nvSpPr>
          <p:cNvPr id="9" name="object 9"/>
          <p:cNvSpPr txBox="1"/>
          <p:nvPr/>
        </p:nvSpPr>
        <p:spPr>
          <a:xfrm>
            <a:off x="1471930" y="1600200"/>
            <a:ext cx="11686540" cy="1404000"/>
          </a:xfrm>
          <a:prstGeom prst="rect">
            <a:avLst/>
          </a:prstGeom>
          <a:solidFill>
            <a:srgbClr val="F4F2ED"/>
          </a:solidFill>
        </p:spPr>
        <p:txBody>
          <a:bodyPr vert="horz" wrap="square" lIns="0" tIns="222885" rIns="0" bIns="0" rtlCol="0">
            <a:spAutoFit/>
          </a:bodyPr>
          <a:lstStyle/>
          <a:p>
            <a:pPr marL="177800" marR="540385" indent="-11113" algn="ctr">
              <a:lnSpc>
                <a:spcPct val="101899"/>
              </a:lnSpc>
              <a:spcBef>
                <a:spcPts val="1755"/>
              </a:spcBef>
              <a:spcAft>
                <a:spcPts val="1200"/>
              </a:spcAft>
            </a:pPr>
            <a:r>
              <a:rPr lang="fr-CA" sz="2200" spc="-20" noProof="0" dirty="0">
                <a:solidFill>
                  <a:srgbClr val="007569"/>
                </a:solidFill>
                <a:latin typeface="Calibri"/>
                <a:cs typeface="Calibri"/>
              </a:rPr>
              <a:t>Vous</a:t>
            </a:r>
            <a:r>
              <a:rPr lang="fr-CA" sz="2200" spc="-70" noProof="0" dirty="0">
                <a:solidFill>
                  <a:srgbClr val="007569"/>
                </a:solidFill>
                <a:latin typeface="Calibri"/>
                <a:cs typeface="Calibri"/>
              </a:rPr>
              <a:t> </a:t>
            </a:r>
            <a:r>
              <a:rPr lang="fr-CA" sz="2200" spc="-20" noProof="0" dirty="0">
                <a:solidFill>
                  <a:srgbClr val="007569"/>
                </a:solidFill>
                <a:latin typeface="Calibri"/>
                <a:cs typeface="Calibri"/>
              </a:rPr>
              <a:t>entrez</a:t>
            </a:r>
            <a:r>
              <a:rPr lang="fr-CA" sz="2200" spc="-65" noProof="0" dirty="0">
                <a:solidFill>
                  <a:srgbClr val="007569"/>
                </a:solidFill>
                <a:latin typeface="Calibri"/>
                <a:cs typeface="Calibri"/>
              </a:rPr>
              <a:t> </a:t>
            </a:r>
            <a:r>
              <a:rPr lang="fr-CA" sz="2200" noProof="0" dirty="0">
                <a:solidFill>
                  <a:srgbClr val="007569"/>
                </a:solidFill>
                <a:latin typeface="Calibri"/>
                <a:cs typeface="Calibri"/>
              </a:rPr>
              <a:t>en</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poste</a:t>
            </a:r>
            <a:r>
              <a:rPr lang="fr-CA" sz="2200" spc="-65" noProof="0" dirty="0">
                <a:solidFill>
                  <a:srgbClr val="007569"/>
                </a:solidFill>
                <a:latin typeface="Calibri"/>
                <a:cs typeface="Calibri"/>
              </a:rPr>
              <a:t> </a:t>
            </a:r>
            <a:r>
              <a:rPr lang="fr-CA" sz="2200" noProof="0" dirty="0">
                <a:solidFill>
                  <a:srgbClr val="007569"/>
                </a:solidFill>
                <a:latin typeface="Calibri"/>
                <a:cs typeface="Calibri"/>
              </a:rPr>
              <a:t>dans</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votre</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nouvel</a:t>
            </a:r>
            <a:r>
              <a:rPr lang="fr-CA" sz="2200" spc="-65" noProof="0" dirty="0">
                <a:solidFill>
                  <a:srgbClr val="007569"/>
                </a:solidFill>
                <a:latin typeface="Calibri"/>
                <a:cs typeface="Calibri"/>
              </a:rPr>
              <a:t> </a:t>
            </a:r>
            <a:r>
              <a:rPr lang="fr-CA" sz="2200" noProof="0" dirty="0">
                <a:solidFill>
                  <a:srgbClr val="007569"/>
                </a:solidFill>
                <a:latin typeface="Calibri"/>
                <a:cs typeface="Calibri"/>
              </a:rPr>
              <a:t>emploi.</a:t>
            </a:r>
            <a:r>
              <a:rPr lang="fr-CA" sz="2200" spc="-65" noProof="0" dirty="0">
                <a:solidFill>
                  <a:srgbClr val="007569"/>
                </a:solidFill>
                <a:latin typeface="Calibri"/>
                <a:cs typeface="Calibri"/>
              </a:rPr>
              <a:t> </a:t>
            </a:r>
            <a:r>
              <a:rPr lang="fr-CA" sz="2200" noProof="0" dirty="0">
                <a:solidFill>
                  <a:srgbClr val="007569"/>
                </a:solidFill>
                <a:latin typeface="Calibri"/>
                <a:cs typeface="Calibri"/>
              </a:rPr>
              <a:t>Au</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cours</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d’une</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journée</a:t>
            </a:r>
            <a:r>
              <a:rPr lang="fr-CA" sz="2200" spc="-65" noProof="0" dirty="0">
                <a:solidFill>
                  <a:srgbClr val="007569"/>
                </a:solidFill>
                <a:latin typeface="Calibri"/>
                <a:cs typeface="Calibri"/>
              </a:rPr>
              <a:t> </a:t>
            </a:r>
            <a:r>
              <a:rPr lang="fr-CA" sz="2200" spc="-30" noProof="0" dirty="0">
                <a:solidFill>
                  <a:srgbClr val="007569"/>
                </a:solidFill>
                <a:latin typeface="Calibri"/>
                <a:cs typeface="Calibri"/>
              </a:rPr>
              <a:t>d’accueil</a:t>
            </a:r>
            <a:r>
              <a:rPr lang="fr-CA" sz="2200" spc="-65" noProof="0" dirty="0">
                <a:solidFill>
                  <a:srgbClr val="007569"/>
                </a:solidFill>
                <a:latin typeface="Calibri"/>
                <a:cs typeface="Calibri"/>
              </a:rPr>
              <a:t> </a:t>
            </a:r>
            <a:r>
              <a:rPr lang="fr-CA" sz="2200" noProof="0" dirty="0">
                <a:solidFill>
                  <a:srgbClr val="007569"/>
                </a:solidFill>
                <a:latin typeface="Calibri"/>
                <a:cs typeface="Calibri"/>
              </a:rPr>
              <a:t>et</a:t>
            </a:r>
            <a:r>
              <a:rPr lang="fr-CA" sz="2200" spc="-65" noProof="0" dirty="0">
                <a:solidFill>
                  <a:srgbClr val="007569"/>
                </a:solidFill>
                <a:latin typeface="Calibri"/>
                <a:cs typeface="Calibri"/>
              </a:rPr>
              <a:t> </a:t>
            </a:r>
            <a:r>
              <a:rPr lang="fr-CA" sz="2200" spc="-25" noProof="0" dirty="0">
                <a:solidFill>
                  <a:srgbClr val="007569"/>
                </a:solidFill>
                <a:latin typeface="Calibri"/>
                <a:cs typeface="Calibri"/>
              </a:rPr>
              <a:t>d’intégration,</a:t>
            </a:r>
            <a:r>
              <a:rPr lang="fr-CA" sz="2200" spc="-65" noProof="0" dirty="0">
                <a:solidFill>
                  <a:srgbClr val="007569"/>
                </a:solidFill>
                <a:latin typeface="Calibri"/>
                <a:cs typeface="Calibri"/>
              </a:rPr>
              <a:t> </a:t>
            </a:r>
            <a:r>
              <a:rPr lang="fr-CA" sz="2200" noProof="0" dirty="0">
                <a:solidFill>
                  <a:srgbClr val="007569"/>
                </a:solidFill>
                <a:latin typeface="Calibri"/>
                <a:cs typeface="Calibri"/>
              </a:rPr>
              <a:t>vous</a:t>
            </a:r>
            <a:r>
              <a:rPr lang="fr-CA" sz="2200" spc="-65" noProof="0" dirty="0">
                <a:solidFill>
                  <a:srgbClr val="007569"/>
                </a:solidFill>
                <a:latin typeface="Calibri"/>
                <a:cs typeface="Calibri"/>
              </a:rPr>
              <a:t> </a:t>
            </a:r>
            <a:r>
              <a:rPr lang="fr-CA" sz="2200" spc="-10" noProof="0" dirty="0">
                <a:solidFill>
                  <a:srgbClr val="007569"/>
                </a:solidFill>
                <a:latin typeface="Calibri"/>
                <a:cs typeface="Calibri"/>
              </a:rPr>
              <a:t>devez </a:t>
            </a:r>
            <a:r>
              <a:rPr lang="fr-CA" sz="2200" spc="-25" noProof="0" dirty="0">
                <a:solidFill>
                  <a:srgbClr val="007569"/>
                </a:solidFill>
                <a:latin typeface="Calibri"/>
                <a:cs typeface="Calibri"/>
              </a:rPr>
              <a:t>comprendre</a:t>
            </a:r>
            <a:r>
              <a:rPr lang="fr-CA" sz="2200" spc="-60" noProof="0" dirty="0">
                <a:solidFill>
                  <a:srgbClr val="007569"/>
                </a:solidFill>
                <a:latin typeface="Calibri"/>
                <a:cs typeface="Calibri"/>
              </a:rPr>
              <a:t> </a:t>
            </a:r>
            <a:r>
              <a:rPr lang="fr-CA" sz="2200" noProof="0" dirty="0">
                <a:solidFill>
                  <a:srgbClr val="007569"/>
                </a:solidFill>
                <a:latin typeface="Calibri"/>
                <a:cs typeface="Calibri"/>
              </a:rPr>
              <a:t>vos</a:t>
            </a:r>
            <a:r>
              <a:rPr lang="fr-CA" sz="2200" spc="-55" noProof="0" dirty="0">
                <a:solidFill>
                  <a:srgbClr val="007569"/>
                </a:solidFill>
                <a:latin typeface="Calibri"/>
                <a:cs typeface="Calibri"/>
              </a:rPr>
              <a:t> </a:t>
            </a:r>
            <a:r>
              <a:rPr lang="fr-CA" sz="2200" spc="-10" noProof="0" dirty="0">
                <a:solidFill>
                  <a:srgbClr val="007569"/>
                </a:solidFill>
                <a:latin typeface="Calibri"/>
                <a:cs typeface="Calibri"/>
              </a:rPr>
              <a:t>futures</a:t>
            </a:r>
            <a:r>
              <a:rPr lang="fr-CA" sz="2200" spc="-55" noProof="0" dirty="0">
                <a:solidFill>
                  <a:srgbClr val="007569"/>
                </a:solidFill>
                <a:latin typeface="Calibri"/>
                <a:cs typeface="Calibri"/>
              </a:rPr>
              <a:t> </a:t>
            </a:r>
            <a:r>
              <a:rPr lang="fr-CA" sz="2200" spc="-10" noProof="0" dirty="0">
                <a:solidFill>
                  <a:srgbClr val="007569"/>
                </a:solidFill>
                <a:latin typeface="Calibri"/>
                <a:cs typeface="Calibri"/>
              </a:rPr>
              <a:t>tâches</a:t>
            </a:r>
            <a:r>
              <a:rPr lang="fr-CA" sz="2200" spc="-60" noProof="0" dirty="0">
                <a:solidFill>
                  <a:srgbClr val="007569"/>
                </a:solidFill>
                <a:latin typeface="Calibri"/>
                <a:cs typeface="Calibri"/>
              </a:rPr>
              <a:t> </a:t>
            </a:r>
            <a:r>
              <a:rPr lang="fr-CA" sz="2200" spc="-20" noProof="0" dirty="0">
                <a:solidFill>
                  <a:srgbClr val="007569"/>
                </a:solidFill>
                <a:latin typeface="Calibri"/>
                <a:cs typeface="Calibri"/>
              </a:rPr>
              <a:t>professionnelles.</a:t>
            </a:r>
            <a:r>
              <a:rPr lang="fr-CA" sz="2200" spc="-55" noProof="0" dirty="0">
                <a:solidFill>
                  <a:srgbClr val="007569"/>
                </a:solidFill>
                <a:latin typeface="Calibri"/>
                <a:cs typeface="Calibri"/>
              </a:rPr>
              <a:t> </a:t>
            </a:r>
            <a:r>
              <a:rPr lang="fr-CA" sz="2200" noProof="0" dirty="0">
                <a:solidFill>
                  <a:srgbClr val="007569"/>
                </a:solidFill>
                <a:latin typeface="Calibri"/>
                <a:cs typeface="Calibri"/>
              </a:rPr>
              <a:t>Une</a:t>
            </a:r>
            <a:r>
              <a:rPr lang="fr-CA" sz="2200" spc="-55" noProof="0" dirty="0">
                <a:solidFill>
                  <a:srgbClr val="007569"/>
                </a:solidFill>
                <a:latin typeface="Calibri"/>
                <a:cs typeface="Calibri"/>
              </a:rPr>
              <a:t> </a:t>
            </a:r>
            <a:r>
              <a:rPr lang="fr-CA" sz="2200" noProof="0" dirty="0">
                <a:solidFill>
                  <a:srgbClr val="007569"/>
                </a:solidFill>
                <a:latin typeface="Calibri"/>
                <a:cs typeface="Calibri"/>
              </a:rPr>
              <a:t>ou</a:t>
            </a:r>
            <a:r>
              <a:rPr lang="fr-CA" sz="2200" spc="-60" noProof="0" dirty="0">
                <a:solidFill>
                  <a:srgbClr val="007569"/>
                </a:solidFill>
                <a:latin typeface="Calibri"/>
                <a:cs typeface="Calibri"/>
              </a:rPr>
              <a:t> </a:t>
            </a:r>
            <a:r>
              <a:rPr lang="fr-CA" sz="2200" noProof="0" dirty="0">
                <a:solidFill>
                  <a:srgbClr val="007569"/>
                </a:solidFill>
                <a:latin typeface="Calibri"/>
                <a:cs typeface="Calibri"/>
              </a:rPr>
              <a:t>un</a:t>
            </a:r>
            <a:r>
              <a:rPr lang="fr-CA" sz="2200" spc="-55" noProof="0" dirty="0">
                <a:solidFill>
                  <a:srgbClr val="007569"/>
                </a:solidFill>
                <a:latin typeface="Calibri"/>
                <a:cs typeface="Calibri"/>
              </a:rPr>
              <a:t> </a:t>
            </a:r>
            <a:r>
              <a:rPr lang="fr-CA" sz="2200" spc="-10" noProof="0" dirty="0">
                <a:solidFill>
                  <a:srgbClr val="007569"/>
                </a:solidFill>
                <a:latin typeface="Calibri"/>
                <a:cs typeface="Calibri"/>
              </a:rPr>
              <a:t>collègue</a:t>
            </a:r>
            <a:r>
              <a:rPr lang="fr-CA" sz="2200" spc="-55" noProof="0" dirty="0">
                <a:solidFill>
                  <a:srgbClr val="007569"/>
                </a:solidFill>
                <a:latin typeface="Calibri"/>
                <a:cs typeface="Calibri"/>
              </a:rPr>
              <a:t> </a:t>
            </a:r>
            <a:r>
              <a:rPr lang="fr-CA" sz="2200" noProof="0" dirty="0">
                <a:solidFill>
                  <a:srgbClr val="007569"/>
                </a:solidFill>
                <a:latin typeface="Calibri"/>
                <a:cs typeface="Calibri"/>
              </a:rPr>
              <a:t>va</a:t>
            </a:r>
            <a:r>
              <a:rPr lang="fr-CA" sz="2200" spc="-60" noProof="0" dirty="0">
                <a:solidFill>
                  <a:srgbClr val="007569"/>
                </a:solidFill>
                <a:latin typeface="Calibri"/>
                <a:cs typeface="Calibri"/>
              </a:rPr>
              <a:t> </a:t>
            </a:r>
            <a:r>
              <a:rPr lang="fr-CA" sz="2200" noProof="0" dirty="0">
                <a:solidFill>
                  <a:srgbClr val="007569"/>
                </a:solidFill>
                <a:latin typeface="Calibri"/>
                <a:cs typeface="Calibri"/>
              </a:rPr>
              <a:t>vous</a:t>
            </a:r>
            <a:r>
              <a:rPr lang="fr-CA" sz="2200" spc="-55" noProof="0" dirty="0">
                <a:solidFill>
                  <a:srgbClr val="007569"/>
                </a:solidFill>
                <a:latin typeface="Calibri"/>
                <a:cs typeface="Calibri"/>
              </a:rPr>
              <a:t> </a:t>
            </a:r>
            <a:r>
              <a:rPr lang="fr-CA" sz="2200" noProof="0" dirty="0">
                <a:solidFill>
                  <a:srgbClr val="007569"/>
                </a:solidFill>
                <a:latin typeface="Calibri"/>
                <a:cs typeface="Calibri"/>
              </a:rPr>
              <a:t>aider</a:t>
            </a:r>
            <a:r>
              <a:rPr lang="fr-CA" sz="2200" spc="-55" noProof="0" dirty="0">
                <a:solidFill>
                  <a:srgbClr val="007569"/>
                </a:solidFill>
                <a:latin typeface="Calibri"/>
                <a:cs typeface="Calibri"/>
              </a:rPr>
              <a:t> </a:t>
            </a:r>
            <a:r>
              <a:rPr lang="fr-CA" sz="2200" noProof="0" dirty="0">
                <a:solidFill>
                  <a:srgbClr val="007569"/>
                </a:solidFill>
                <a:latin typeface="Calibri"/>
                <a:cs typeface="Calibri"/>
              </a:rPr>
              <a:t>à</a:t>
            </a:r>
            <a:r>
              <a:rPr lang="fr-CA" sz="2200" spc="-55" noProof="0" dirty="0">
                <a:solidFill>
                  <a:srgbClr val="007569"/>
                </a:solidFill>
                <a:latin typeface="Calibri"/>
                <a:cs typeface="Calibri"/>
              </a:rPr>
              <a:t> </a:t>
            </a:r>
            <a:r>
              <a:rPr lang="fr-CA" sz="2200" spc="-10" noProof="0" dirty="0">
                <a:solidFill>
                  <a:srgbClr val="007569"/>
                </a:solidFill>
                <a:latin typeface="Calibri"/>
                <a:cs typeface="Calibri"/>
              </a:rPr>
              <a:t>clarifier</a:t>
            </a:r>
            <a:r>
              <a:rPr lang="fr-CA" sz="2200" spc="-60" noProof="0" dirty="0">
                <a:solidFill>
                  <a:srgbClr val="007569"/>
                </a:solidFill>
                <a:latin typeface="Calibri"/>
                <a:cs typeface="Calibri"/>
              </a:rPr>
              <a:t> </a:t>
            </a:r>
            <a:r>
              <a:rPr lang="fr-CA" sz="2200" spc="-20" noProof="0" dirty="0">
                <a:solidFill>
                  <a:srgbClr val="007569"/>
                </a:solidFill>
                <a:latin typeface="Calibri"/>
                <a:cs typeface="Calibri"/>
              </a:rPr>
              <a:t>certaines</a:t>
            </a:r>
            <a:r>
              <a:rPr lang="fr-CA" sz="2200" spc="-55" noProof="0" dirty="0">
                <a:solidFill>
                  <a:srgbClr val="007569"/>
                </a:solidFill>
                <a:latin typeface="Calibri"/>
                <a:cs typeface="Calibri"/>
              </a:rPr>
              <a:t> </a:t>
            </a:r>
            <a:r>
              <a:rPr lang="fr-CA" sz="2200" spc="-10" noProof="0" dirty="0">
                <a:solidFill>
                  <a:srgbClr val="007569"/>
                </a:solidFill>
                <a:latin typeface="Calibri"/>
                <a:cs typeface="Calibri"/>
              </a:rPr>
              <a:t>informations.</a:t>
            </a:r>
            <a:endParaRPr lang="fr-CA" sz="2200" noProof="0" dirty="0">
              <a:latin typeface="Calibri"/>
              <a:cs typeface="Calibri"/>
            </a:endParaRPr>
          </a:p>
        </p:txBody>
      </p:sp>
      <p:sp>
        <p:nvSpPr>
          <p:cNvPr id="10" name="object 10" descr="$PPTXTitle"/>
          <p:cNvSpPr txBox="1">
            <a:spLocks noGrp="1"/>
          </p:cNvSpPr>
          <p:nvPr>
            <p:ph type="title"/>
          </p:nvPr>
        </p:nvSpPr>
        <p:spPr>
          <a:xfrm>
            <a:off x="3206750" y="616394"/>
            <a:ext cx="8216900" cy="782265"/>
          </a:xfrm>
          <a:prstGeom prst="rect">
            <a:avLst/>
          </a:prstGeom>
        </p:spPr>
        <p:txBody>
          <a:bodyPr vert="horz" wrap="square" lIns="0" tIns="12700" rIns="0" bIns="0" rtlCol="0">
            <a:spAutoFit/>
          </a:bodyPr>
          <a:lstStyle/>
          <a:p>
            <a:pPr marL="88900" algn="ctr">
              <a:lnSpc>
                <a:spcPct val="100000"/>
              </a:lnSpc>
              <a:spcBef>
                <a:spcPts val="100"/>
              </a:spcBef>
            </a:pPr>
            <a:r>
              <a:rPr lang="fr-CA" spc="65" noProof="0" dirty="0">
                <a:solidFill>
                  <a:srgbClr val="007569"/>
                </a:solidFill>
              </a:rPr>
              <a:t>COMPRENDRE</a:t>
            </a:r>
            <a:r>
              <a:rPr lang="fr-CA" spc="145" noProof="0" dirty="0">
                <a:solidFill>
                  <a:srgbClr val="007569"/>
                </a:solidFill>
              </a:rPr>
              <a:t> </a:t>
            </a:r>
            <a:r>
              <a:rPr lang="fr-CA" noProof="0" dirty="0">
                <a:solidFill>
                  <a:srgbClr val="007569"/>
                </a:solidFill>
              </a:rPr>
              <a:t>LA</a:t>
            </a:r>
            <a:r>
              <a:rPr lang="fr-CA" spc="145" noProof="0" dirty="0">
                <a:solidFill>
                  <a:srgbClr val="007569"/>
                </a:solidFill>
              </a:rPr>
              <a:t> </a:t>
            </a:r>
            <a:r>
              <a:rPr lang="fr-CA" spc="-20" noProof="0" dirty="0">
                <a:solidFill>
                  <a:srgbClr val="007569"/>
                </a:solidFill>
              </a:rPr>
              <a:t>TÂCHE</a:t>
            </a:r>
            <a:br>
              <a:rPr lang="fr-CA" spc="-20" noProof="0" dirty="0"/>
            </a:br>
            <a:r>
              <a:rPr lang="fr-CA" spc="-20" noProof="0" dirty="0"/>
              <a:t>Mise en situation</a:t>
            </a:r>
          </a:p>
        </p:txBody>
      </p:sp>
      <p:pic>
        <p:nvPicPr>
          <p:cNvPr id="11" name="object 11"/>
          <p:cNvPicPr/>
          <p:nvPr/>
        </p:nvPicPr>
        <p:blipFill>
          <a:blip r:embed="rId2" cstate="print"/>
          <a:stretch>
            <a:fillRect/>
          </a:stretch>
        </p:blipFill>
        <p:spPr>
          <a:xfrm>
            <a:off x="4267200" y="3276600"/>
            <a:ext cx="6326425" cy="360229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3954544" y="0"/>
            <a:ext cx="123825" cy="123825"/>
          </a:xfrm>
          <a:custGeom>
            <a:avLst/>
            <a:gdLst/>
            <a:ahLst/>
            <a:cxnLst/>
            <a:rect l="l" t="t" r="r" b="b"/>
            <a:pathLst>
              <a:path w="123825" h="123825">
                <a:moveTo>
                  <a:pt x="123293" y="0"/>
                </a:moveTo>
                <a:lnTo>
                  <a:pt x="0" y="123295"/>
                </a:lnTo>
                <a:lnTo>
                  <a:pt x="123293" y="0"/>
                </a:lnTo>
              </a:path>
            </a:pathLst>
          </a:custGeom>
          <a:ln w="9359">
            <a:solidFill>
              <a:srgbClr val="71BC68"/>
            </a:solidFill>
          </a:ln>
        </p:spPr>
        <p:txBody>
          <a:bodyPr wrap="square" lIns="0" tIns="0" rIns="0" bIns="0" rtlCol="0"/>
          <a:lstStyle/>
          <a:p>
            <a:endParaRPr lang="fr-CA" noProof="0" dirty="0"/>
          </a:p>
        </p:txBody>
      </p:sp>
      <p:sp>
        <p:nvSpPr>
          <p:cNvPr id="11" name="object 11"/>
          <p:cNvSpPr/>
          <p:nvPr/>
        </p:nvSpPr>
        <p:spPr>
          <a:xfrm>
            <a:off x="14127290" y="0"/>
            <a:ext cx="184785" cy="184785"/>
          </a:xfrm>
          <a:custGeom>
            <a:avLst/>
            <a:gdLst/>
            <a:ahLst/>
            <a:cxnLst/>
            <a:rect l="l" t="t" r="r" b="b"/>
            <a:pathLst>
              <a:path w="184784" h="184785">
                <a:moveTo>
                  <a:pt x="0" y="0"/>
                </a:moveTo>
                <a:lnTo>
                  <a:pt x="184574" y="184583"/>
                </a:lnTo>
                <a:lnTo>
                  <a:pt x="0" y="0"/>
                </a:lnTo>
              </a:path>
            </a:pathLst>
          </a:custGeom>
          <a:ln w="9359">
            <a:solidFill>
              <a:srgbClr val="71BC68"/>
            </a:solidFill>
          </a:ln>
        </p:spPr>
        <p:txBody>
          <a:bodyPr wrap="square" lIns="0" tIns="0" rIns="0" bIns="0" rtlCol="0"/>
          <a:lstStyle/>
          <a:p>
            <a:endParaRPr lang="fr-CA" noProof="0" dirty="0"/>
          </a:p>
        </p:txBody>
      </p:sp>
      <p:sp>
        <p:nvSpPr>
          <p:cNvPr id="12" name="object 12"/>
          <p:cNvSpPr/>
          <p:nvPr/>
        </p:nvSpPr>
        <p:spPr>
          <a:xfrm>
            <a:off x="13597178" y="0"/>
            <a:ext cx="0" cy="151130"/>
          </a:xfrm>
          <a:custGeom>
            <a:avLst/>
            <a:gdLst/>
            <a:ahLst/>
            <a:cxnLst/>
            <a:rect l="l" t="t" r="r" b="b"/>
            <a:pathLst>
              <a:path h="151130">
                <a:moveTo>
                  <a:pt x="0" y="0"/>
                </a:moveTo>
                <a:lnTo>
                  <a:pt x="0" y="151091"/>
                </a:lnTo>
                <a:lnTo>
                  <a:pt x="0" y="0"/>
                </a:lnTo>
              </a:path>
            </a:pathLst>
          </a:custGeom>
          <a:ln w="9359">
            <a:solidFill>
              <a:srgbClr val="71BC68"/>
            </a:solidFill>
          </a:ln>
        </p:spPr>
        <p:txBody>
          <a:bodyPr wrap="square" lIns="0" tIns="0" rIns="0" bIns="0" rtlCol="0"/>
          <a:lstStyle/>
          <a:p>
            <a:endParaRPr lang="fr-CA" noProof="0" dirty="0"/>
          </a:p>
        </p:txBody>
      </p:sp>
      <p:sp>
        <p:nvSpPr>
          <p:cNvPr id="13" name="object 13"/>
          <p:cNvSpPr/>
          <p:nvPr/>
        </p:nvSpPr>
        <p:spPr>
          <a:xfrm>
            <a:off x="13452331" y="0"/>
            <a:ext cx="180975" cy="180975"/>
          </a:xfrm>
          <a:custGeom>
            <a:avLst/>
            <a:gdLst/>
            <a:ahLst/>
            <a:cxnLst/>
            <a:rect l="l" t="t" r="r" b="b"/>
            <a:pathLst>
              <a:path w="180975" h="180975">
                <a:moveTo>
                  <a:pt x="0" y="0"/>
                </a:moveTo>
                <a:lnTo>
                  <a:pt x="180574" y="180585"/>
                </a:lnTo>
                <a:lnTo>
                  <a:pt x="0" y="0"/>
                </a:lnTo>
              </a:path>
            </a:pathLst>
          </a:custGeom>
          <a:ln w="9448">
            <a:solidFill>
              <a:srgbClr val="71BC68"/>
            </a:solidFill>
          </a:ln>
        </p:spPr>
        <p:txBody>
          <a:bodyPr wrap="square" lIns="0" tIns="0" rIns="0" bIns="0" rtlCol="0"/>
          <a:lstStyle/>
          <a:p>
            <a:endParaRPr lang="fr-CA" noProof="0" dirty="0"/>
          </a:p>
        </p:txBody>
      </p:sp>
      <p:sp>
        <p:nvSpPr>
          <p:cNvPr id="14" name="object 14"/>
          <p:cNvSpPr/>
          <p:nvPr/>
        </p:nvSpPr>
        <p:spPr>
          <a:xfrm>
            <a:off x="13259696" y="0"/>
            <a:ext cx="0" cy="184785"/>
          </a:xfrm>
          <a:custGeom>
            <a:avLst/>
            <a:gdLst/>
            <a:ahLst/>
            <a:cxnLst/>
            <a:rect l="l" t="t" r="r" b="b"/>
            <a:pathLst>
              <a:path h="184785">
                <a:moveTo>
                  <a:pt x="0" y="0"/>
                </a:moveTo>
                <a:lnTo>
                  <a:pt x="0" y="184251"/>
                </a:lnTo>
                <a:lnTo>
                  <a:pt x="0" y="0"/>
                </a:lnTo>
              </a:path>
            </a:pathLst>
          </a:custGeom>
          <a:ln w="9448">
            <a:solidFill>
              <a:srgbClr val="71BC68"/>
            </a:solidFill>
          </a:ln>
        </p:spPr>
        <p:txBody>
          <a:bodyPr wrap="square" lIns="0" tIns="0" rIns="0" bIns="0" rtlCol="0"/>
          <a:lstStyle/>
          <a:p>
            <a:endParaRPr lang="fr-CA" noProof="0" dirty="0"/>
          </a:p>
        </p:txBody>
      </p:sp>
      <p:sp>
        <p:nvSpPr>
          <p:cNvPr id="15" name="object 15"/>
          <p:cNvSpPr/>
          <p:nvPr/>
        </p:nvSpPr>
        <p:spPr>
          <a:xfrm>
            <a:off x="14607961" y="0"/>
            <a:ext cx="0" cy="605790"/>
          </a:xfrm>
          <a:custGeom>
            <a:avLst/>
            <a:gdLst/>
            <a:ahLst/>
            <a:cxnLst/>
            <a:rect l="l" t="t" r="r" b="b"/>
            <a:pathLst>
              <a:path h="605790">
                <a:moveTo>
                  <a:pt x="0" y="0"/>
                </a:moveTo>
                <a:lnTo>
                  <a:pt x="0" y="605269"/>
                </a:lnTo>
                <a:lnTo>
                  <a:pt x="0" y="0"/>
                </a:lnTo>
              </a:path>
            </a:pathLst>
          </a:custGeom>
          <a:ln w="9448">
            <a:solidFill>
              <a:srgbClr val="71BC68"/>
            </a:solidFill>
          </a:ln>
        </p:spPr>
        <p:txBody>
          <a:bodyPr wrap="square" lIns="0" tIns="0" rIns="0" bIns="0" rtlCol="0"/>
          <a:lstStyle/>
          <a:p>
            <a:endParaRPr lang="fr-CA" noProof="0" dirty="0"/>
          </a:p>
        </p:txBody>
      </p:sp>
      <p:sp>
        <p:nvSpPr>
          <p:cNvPr id="16" name="object 16"/>
          <p:cNvSpPr/>
          <p:nvPr/>
        </p:nvSpPr>
        <p:spPr>
          <a:xfrm>
            <a:off x="14464781" y="0"/>
            <a:ext cx="147955" cy="147955"/>
          </a:xfrm>
          <a:custGeom>
            <a:avLst/>
            <a:gdLst/>
            <a:ahLst/>
            <a:cxnLst/>
            <a:rect l="l" t="t" r="r" b="b"/>
            <a:pathLst>
              <a:path w="147955" h="147955">
                <a:moveTo>
                  <a:pt x="0" y="0"/>
                </a:moveTo>
                <a:lnTo>
                  <a:pt x="147689" y="147689"/>
                </a:lnTo>
                <a:lnTo>
                  <a:pt x="0" y="0"/>
                </a:lnTo>
              </a:path>
            </a:pathLst>
          </a:custGeom>
          <a:ln w="9448">
            <a:solidFill>
              <a:srgbClr val="71BC68"/>
            </a:solidFill>
          </a:ln>
        </p:spPr>
        <p:txBody>
          <a:bodyPr wrap="square" lIns="0" tIns="0" rIns="0" bIns="0" rtlCol="0"/>
          <a:lstStyle/>
          <a:p>
            <a:endParaRPr lang="fr-CA" noProof="0" dirty="0"/>
          </a:p>
        </p:txBody>
      </p:sp>
      <p:sp>
        <p:nvSpPr>
          <p:cNvPr id="17" name="object 17"/>
          <p:cNvSpPr/>
          <p:nvPr/>
        </p:nvSpPr>
        <p:spPr>
          <a:xfrm>
            <a:off x="13910170" y="0"/>
            <a:ext cx="168275" cy="168275"/>
          </a:xfrm>
          <a:custGeom>
            <a:avLst/>
            <a:gdLst/>
            <a:ahLst/>
            <a:cxnLst/>
            <a:rect l="l" t="t" r="r" b="b"/>
            <a:pathLst>
              <a:path w="168275" h="168275">
                <a:moveTo>
                  <a:pt x="167662" y="0"/>
                </a:moveTo>
                <a:lnTo>
                  <a:pt x="0" y="167662"/>
                </a:lnTo>
                <a:lnTo>
                  <a:pt x="167662" y="0"/>
                </a:lnTo>
              </a:path>
            </a:pathLst>
          </a:custGeom>
          <a:ln w="9448">
            <a:solidFill>
              <a:srgbClr val="71BC68"/>
            </a:solidFill>
          </a:ln>
        </p:spPr>
        <p:txBody>
          <a:bodyPr wrap="square" lIns="0" tIns="0" rIns="0" bIns="0" rtlCol="0"/>
          <a:lstStyle/>
          <a:p>
            <a:endParaRPr lang="fr-CA" noProof="0" dirty="0"/>
          </a:p>
        </p:txBody>
      </p:sp>
      <p:sp>
        <p:nvSpPr>
          <p:cNvPr id="18" name="object 18"/>
          <p:cNvSpPr/>
          <p:nvPr/>
        </p:nvSpPr>
        <p:spPr>
          <a:xfrm>
            <a:off x="13263087" y="0"/>
            <a:ext cx="477520" cy="477520"/>
          </a:xfrm>
          <a:custGeom>
            <a:avLst/>
            <a:gdLst/>
            <a:ahLst/>
            <a:cxnLst/>
            <a:rect l="l" t="t" r="r" b="b"/>
            <a:pathLst>
              <a:path w="477519" h="477520">
                <a:moveTo>
                  <a:pt x="477253" y="0"/>
                </a:moveTo>
                <a:lnTo>
                  <a:pt x="0" y="477217"/>
                </a:lnTo>
                <a:lnTo>
                  <a:pt x="477253" y="0"/>
                </a:lnTo>
              </a:path>
            </a:pathLst>
          </a:custGeom>
          <a:ln w="9448">
            <a:solidFill>
              <a:srgbClr val="71BC68"/>
            </a:solidFill>
          </a:ln>
        </p:spPr>
        <p:txBody>
          <a:bodyPr wrap="square" lIns="0" tIns="0" rIns="0" bIns="0" rtlCol="0"/>
          <a:lstStyle/>
          <a:p>
            <a:endParaRPr lang="fr-CA" noProof="0" dirty="0"/>
          </a:p>
        </p:txBody>
      </p:sp>
      <p:sp>
        <p:nvSpPr>
          <p:cNvPr id="19" name="object 19"/>
          <p:cNvSpPr/>
          <p:nvPr/>
        </p:nvSpPr>
        <p:spPr>
          <a:xfrm>
            <a:off x="13934654" y="0"/>
            <a:ext cx="0" cy="372745"/>
          </a:xfrm>
          <a:custGeom>
            <a:avLst/>
            <a:gdLst/>
            <a:ahLst/>
            <a:cxnLst/>
            <a:rect l="l" t="t" r="r" b="b"/>
            <a:pathLst>
              <a:path h="372745">
                <a:moveTo>
                  <a:pt x="0" y="0"/>
                </a:moveTo>
                <a:lnTo>
                  <a:pt x="0" y="372656"/>
                </a:lnTo>
                <a:lnTo>
                  <a:pt x="0" y="0"/>
                </a:lnTo>
              </a:path>
            </a:pathLst>
          </a:custGeom>
          <a:ln w="9448">
            <a:solidFill>
              <a:srgbClr val="71BC68"/>
            </a:solidFill>
          </a:ln>
        </p:spPr>
        <p:txBody>
          <a:bodyPr wrap="square" lIns="0" tIns="0" rIns="0" bIns="0" rtlCol="0"/>
          <a:lstStyle/>
          <a:p>
            <a:endParaRPr lang="fr-CA" noProof="0" dirty="0"/>
          </a:p>
        </p:txBody>
      </p:sp>
      <p:sp>
        <p:nvSpPr>
          <p:cNvPr id="20" name="object 20"/>
          <p:cNvSpPr/>
          <p:nvPr/>
        </p:nvSpPr>
        <p:spPr>
          <a:xfrm>
            <a:off x="13597170" y="0"/>
            <a:ext cx="0" cy="294640"/>
          </a:xfrm>
          <a:custGeom>
            <a:avLst/>
            <a:gdLst/>
            <a:ahLst/>
            <a:cxnLst/>
            <a:rect l="l" t="t" r="r" b="b"/>
            <a:pathLst>
              <a:path h="294640">
                <a:moveTo>
                  <a:pt x="0" y="0"/>
                </a:moveTo>
                <a:lnTo>
                  <a:pt x="0" y="294081"/>
                </a:lnTo>
                <a:lnTo>
                  <a:pt x="0" y="0"/>
                </a:lnTo>
              </a:path>
            </a:pathLst>
          </a:custGeom>
          <a:ln w="9448">
            <a:solidFill>
              <a:srgbClr val="71BC68"/>
            </a:solidFill>
          </a:ln>
        </p:spPr>
        <p:txBody>
          <a:bodyPr wrap="square" lIns="0" tIns="0" rIns="0" bIns="0" rtlCol="0"/>
          <a:lstStyle/>
          <a:p>
            <a:endParaRPr lang="fr-CA" noProof="0" dirty="0"/>
          </a:p>
        </p:txBody>
      </p:sp>
      <p:sp>
        <p:nvSpPr>
          <p:cNvPr id="21" name="object 21"/>
          <p:cNvSpPr/>
          <p:nvPr/>
        </p:nvSpPr>
        <p:spPr>
          <a:xfrm>
            <a:off x="12922231" y="0"/>
            <a:ext cx="0" cy="184150"/>
          </a:xfrm>
          <a:custGeom>
            <a:avLst/>
            <a:gdLst/>
            <a:ahLst/>
            <a:cxnLst/>
            <a:rect l="l" t="t" r="r" b="b"/>
            <a:pathLst>
              <a:path h="184150">
                <a:moveTo>
                  <a:pt x="0" y="0"/>
                </a:moveTo>
                <a:lnTo>
                  <a:pt x="0" y="183768"/>
                </a:lnTo>
                <a:lnTo>
                  <a:pt x="0" y="0"/>
                </a:lnTo>
              </a:path>
            </a:pathLst>
          </a:custGeom>
          <a:ln w="9448">
            <a:solidFill>
              <a:srgbClr val="71BC68"/>
            </a:solidFill>
          </a:ln>
        </p:spPr>
        <p:txBody>
          <a:bodyPr wrap="square" lIns="0" tIns="0" rIns="0" bIns="0" rtlCol="0"/>
          <a:lstStyle/>
          <a:p>
            <a:endParaRPr lang="fr-CA" noProof="0" dirty="0"/>
          </a:p>
        </p:txBody>
      </p:sp>
      <p:sp>
        <p:nvSpPr>
          <p:cNvPr id="22" name="object 22"/>
          <p:cNvSpPr/>
          <p:nvPr/>
        </p:nvSpPr>
        <p:spPr>
          <a:xfrm>
            <a:off x="14462507" y="143169"/>
            <a:ext cx="168275" cy="0"/>
          </a:xfrm>
          <a:custGeom>
            <a:avLst/>
            <a:gdLst/>
            <a:ahLst/>
            <a:cxnLst/>
            <a:rect l="l" t="t" r="r" b="b"/>
            <a:pathLst>
              <a:path w="168275">
                <a:moveTo>
                  <a:pt x="167893" y="0"/>
                </a:moveTo>
                <a:lnTo>
                  <a:pt x="0" y="0"/>
                </a:lnTo>
                <a:lnTo>
                  <a:pt x="167893" y="0"/>
                </a:lnTo>
              </a:path>
            </a:pathLst>
          </a:custGeom>
          <a:ln w="9448">
            <a:solidFill>
              <a:srgbClr val="71BC68"/>
            </a:solidFill>
          </a:ln>
        </p:spPr>
        <p:txBody>
          <a:bodyPr wrap="square" lIns="0" tIns="0" rIns="0" bIns="0" rtlCol="0"/>
          <a:lstStyle/>
          <a:p>
            <a:endParaRPr lang="fr-CA" noProof="0" dirty="0"/>
          </a:p>
        </p:txBody>
      </p:sp>
      <p:sp>
        <p:nvSpPr>
          <p:cNvPr id="23" name="object 23"/>
          <p:cNvSpPr/>
          <p:nvPr/>
        </p:nvSpPr>
        <p:spPr>
          <a:xfrm>
            <a:off x="14607966" y="0"/>
            <a:ext cx="0" cy="826135"/>
          </a:xfrm>
          <a:custGeom>
            <a:avLst/>
            <a:gdLst/>
            <a:ahLst/>
            <a:cxnLst/>
            <a:rect l="l" t="t" r="r" b="b"/>
            <a:pathLst>
              <a:path h="826135">
                <a:moveTo>
                  <a:pt x="0" y="0"/>
                </a:moveTo>
                <a:lnTo>
                  <a:pt x="0" y="825754"/>
                </a:lnTo>
                <a:lnTo>
                  <a:pt x="0" y="0"/>
                </a:lnTo>
              </a:path>
            </a:pathLst>
          </a:custGeom>
          <a:ln w="9448">
            <a:solidFill>
              <a:srgbClr val="71BC68"/>
            </a:solidFill>
          </a:ln>
        </p:spPr>
        <p:txBody>
          <a:bodyPr wrap="square" lIns="0" tIns="0" rIns="0" bIns="0" rtlCol="0"/>
          <a:lstStyle/>
          <a:p>
            <a:endParaRPr lang="fr-CA" noProof="0" dirty="0"/>
          </a:p>
        </p:txBody>
      </p:sp>
      <p:sp>
        <p:nvSpPr>
          <p:cNvPr id="24" name="object 24"/>
          <p:cNvSpPr/>
          <p:nvPr/>
        </p:nvSpPr>
        <p:spPr>
          <a:xfrm>
            <a:off x="14127310" y="0"/>
            <a:ext cx="503555" cy="503555"/>
          </a:xfrm>
          <a:custGeom>
            <a:avLst/>
            <a:gdLst/>
            <a:ahLst/>
            <a:cxnLst/>
            <a:rect l="l" t="t" r="r" b="b"/>
            <a:pathLst>
              <a:path w="503555" h="503555">
                <a:moveTo>
                  <a:pt x="0" y="0"/>
                </a:moveTo>
                <a:lnTo>
                  <a:pt x="503089" y="503096"/>
                </a:lnTo>
              </a:path>
              <a:path w="503555" h="503555">
                <a:moveTo>
                  <a:pt x="503089" y="503096"/>
                </a:moveTo>
                <a:lnTo>
                  <a:pt x="0" y="0"/>
                </a:lnTo>
              </a:path>
            </a:pathLst>
          </a:custGeom>
          <a:ln w="9448">
            <a:solidFill>
              <a:srgbClr val="71BC68"/>
            </a:solidFill>
          </a:ln>
        </p:spPr>
        <p:txBody>
          <a:bodyPr wrap="square" lIns="0" tIns="0" rIns="0" bIns="0" rtlCol="0"/>
          <a:lstStyle/>
          <a:p>
            <a:endParaRPr lang="fr-CA" noProof="0" dirty="0"/>
          </a:p>
        </p:txBody>
      </p:sp>
      <p:sp>
        <p:nvSpPr>
          <p:cNvPr id="25" name="object 25"/>
          <p:cNvSpPr/>
          <p:nvPr/>
        </p:nvSpPr>
        <p:spPr>
          <a:xfrm>
            <a:off x="13788929" y="-904"/>
            <a:ext cx="627380" cy="627380"/>
          </a:xfrm>
          <a:custGeom>
            <a:avLst/>
            <a:gdLst/>
            <a:ahLst/>
            <a:cxnLst/>
            <a:rect l="l" t="t" r="r" b="b"/>
            <a:pathLst>
              <a:path w="627380" h="627380">
                <a:moveTo>
                  <a:pt x="627278" y="0"/>
                </a:moveTo>
                <a:lnTo>
                  <a:pt x="0" y="627278"/>
                </a:lnTo>
                <a:lnTo>
                  <a:pt x="627278" y="0"/>
                </a:lnTo>
                <a:close/>
              </a:path>
            </a:pathLst>
          </a:custGeom>
          <a:ln w="9359">
            <a:solidFill>
              <a:srgbClr val="71BC68"/>
            </a:solidFill>
          </a:ln>
        </p:spPr>
        <p:txBody>
          <a:bodyPr wrap="square" lIns="0" tIns="0" rIns="0" bIns="0" rtlCol="0"/>
          <a:lstStyle/>
          <a:p>
            <a:endParaRPr lang="fr-CA" noProof="0" dirty="0"/>
          </a:p>
        </p:txBody>
      </p:sp>
      <p:sp>
        <p:nvSpPr>
          <p:cNvPr id="26" name="object 26"/>
          <p:cNvSpPr/>
          <p:nvPr/>
        </p:nvSpPr>
        <p:spPr>
          <a:xfrm>
            <a:off x="13485112" y="482288"/>
            <a:ext cx="1145540" cy="635"/>
          </a:xfrm>
          <a:custGeom>
            <a:avLst/>
            <a:gdLst/>
            <a:ahLst/>
            <a:cxnLst/>
            <a:rect l="l" t="t" r="r" b="b"/>
            <a:pathLst>
              <a:path w="1145540" h="634">
                <a:moveTo>
                  <a:pt x="1145286" y="11"/>
                </a:moveTo>
                <a:lnTo>
                  <a:pt x="0" y="0"/>
                </a:lnTo>
                <a:lnTo>
                  <a:pt x="1145286" y="11"/>
                </a:lnTo>
              </a:path>
            </a:pathLst>
          </a:custGeom>
          <a:ln w="9359">
            <a:solidFill>
              <a:srgbClr val="71BC68"/>
            </a:solidFill>
          </a:ln>
        </p:spPr>
        <p:txBody>
          <a:bodyPr wrap="square" lIns="0" tIns="0" rIns="0" bIns="0" rtlCol="0"/>
          <a:lstStyle/>
          <a:p>
            <a:endParaRPr lang="fr-CA" noProof="0" dirty="0"/>
          </a:p>
        </p:txBody>
      </p:sp>
      <p:sp>
        <p:nvSpPr>
          <p:cNvPr id="27" name="object 27"/>
          <p:cNvSpPr/>
          <p:nvPr/>
        </p:nvSpPr>
        <p:spPr>
          <a:xfrm>
            <a:off x="13208945" y="0"/>
            <a:ext cx="869315" cy="869315"/>
          </a:xfrm>
          <a:custGeom>
            <a:avLst/>
            <a:gdLst/>
            <a:ahLst/>
            <a:cxnLst/>
            <a:rect l="l" t="t" r="r" b="b"/>
            <a:pathLst>
              <a:path w="869315" h="869315">
                <a:moveTo>
                  <a:pt x="868892" y="0"/>
                </a:moveTo>
                <a:lnTo>
                  <a:pt x="0" y="868852"/>
                </a:lnTo>
                <a:lnTo>
                  <a:pt x="868892" y="0"/>
                </a:lnTo>
              </a:path>
            </a:pathLst>
          </a:custGeom>
          <a:ln w="9448">
            <a:solidFill>
              <a:srgbClr val="71BC68"/>
            </a:solidFill>
          </a:ln>
        </p:spPr>
        <p:txBody>
          <a:bodyPr wrap="square" lIns="0" tIns="0" rIns="0" bIns="0" rtlCol="0"/>
          <a:lstStyle/>
          <a:p>
            <a:endParaRPr lang="fr-CA" noProof="0" dirty="0"/>
          </a:p>
        </p:txBody>
      </p:sp>
      <p:sp>
        <p:nvSpPr>
          <p:cNvPr id="28" name="object 28"/>
          <p:cNvSpPr/>
          <p:nvPr/>
        </p:nvSpPr>
        <p:spPr>
          <a:xfrm>
            <a:off x="13934654" y="0"/>
            <a:ext cx="0" cy="753745"/>
          </a:xfrm>
          <a:custGeom>
            <a:avLst/>
            <a:gdLst/>
            <a:ahLst/>
            <a:cxnLst/>
            <a:rect l="l" t="t" r="r" b="b"/>
            <a:pathLst>
              <a:path h="753745">
                <a:moveTo>
                  <a:pt x="0" y="0"/>
                </a:moveTo>
                <a:lnTo>
                  <a:pt x="0" y="753312"/>
                </a:lnTo>
                <a:lnTo>
                  <a:pt x="0" y="0"/>
                </a:lnTo>
              </a:path>
            </a:pathLst>
          </a:custGeom>
          <a:ln w="9448">
            <a:solidFill>
              <a:srgbClr val="71BC68"/>
            </a:solidFill>
          </a:ln>
        </p:spPr>
        <p:txBody>
          <a:bodyPr wrap="square" lIns="0" tIns="0" rIns="0" bIns="0" rtlCol="0"/>
          <a:lstStyle/>
          <a:p>
            <a:endParaRPr lang="fr-CA" noProof="0" dirty="0"/>
          </a:p>
        </p:txBody>
      </p:sp>
      <p:sp>
        <p:nvSpPr>
          <p:cNvPr id="29" name="object 29"/>
          <p:cNvSpPr/>
          <p:nvPr/>
        </p:nvSpPr>
        <p:spPr>
          <a:xfrm>
            <a:off x="13597178" y="47129"/>
            <a:ext cx="0" cy="531495"/>
          </a:xfrm>
          <a:custGeom>
            <a:avLst/>
            <a:gdLst/>
            <a:ahLst/>
            <a:cxnLst/>
            <a:rect l="l" t="t" r="r" b="b"/>
            <a:pathLst>
              <a:path h="531495">
                <a:moveTo>
                  <a:pt x="0" y="531202"/>
                </a:moveTo>
                <a:lnTo>
                  <a:pt x="0" y="0"/>
                </a:lnTo>
                <a:lnTo>
                  <a:pt x="0" y="531202"/>
                </a:lnTo>
                <a:close/>
              </a:path>
            </a:pathLst>
          </a:custGeom>
          <a:ln w="9448">
            <a:solidFill>
              <a:srgbClr val="71BC68"/>
            </a:solidFill>
          </a:ln>
        </p:spPr>
        <p:txBody>
          <a:bodyPr wrap="square" lIns="0" tIns="0" rIns="0" bIns="0" rtlCol="0"/>
          <a:lstStyle/>
          <a:p>
            <a:endParaRPr lang="fr-CA" noProof="0" dirty="0"/>
          </a:p>
        </p:txBody>
      </p:sp>
      <p:sp>
        <p:nvSpPr>
          <p:cNvPr id="30" name="object 30"/>
          <p:cNvSpPr/>
          <p:nvPr/>
        </p:nvSpPr>
        <p:spPr>
          <a:xfrm>
            <a:off x="12787169" y="482288"/>
            <a:ext cx="1281430" cy="0"/>
          </a:xfrm>
          <a:custGeom>
            <a:avLst/>
            <a:gdLst/>
            <a:ahLst/>
            <a:cxnLst/>
            <a:rect l="l" t="t" r="r" b="b"/>
            <a:pathLst>
              <a:path w="1281430">
                <a:moveTo>
                  <a:pt x="0" y="0"/>
                </a:moveTo>
                <a:lnTo>
                  <a:pt x="1280883" y="0"/>
                </a:lnTo>
                <a:lnTo>
                  <a:pt x="0" y="0"/>
                </a:lnTo>
                <a:close/>
              </a:path>
            </a:pathLst>
          </a:custGeom>
          <a:ln w="9448">
            <a:solidFill>
              <a:srgbClr val="71BC68"/>
            </a:solidFill>
          </a:ln>
        </p:spPr>
        <p:txBody>
          <a:bodyPr wrap="square" lIns="0" tIns="0" rIns="0" bIns="0" rtlCol="0"/>
          <a:lstStyle/>
          <a:p>
            <a:endParaRPr lang="fr-CA" noProof="0" dirty="0"/>
          </a:p>
        </p:txBody>
      </p:sp>
      <p:sp>
        <p:nvSpPr>
          <p:cNvPr id="31" name="object 31"/>
          <p:cNvSpPr/>
          <p:nvPr/>
        </p:nvSpPr>
        <p:spPr>
          <a:xfrm>
            <a:off x="12777420" y="0"/>
            <a:ext cx="799465" cy="799465"/>
          </a:xfrm>
          <a:custGeom>
            <a:avLst/>
            <a:gdLst/>
            <a:ahLst/>
            <a:cxnLst/>
            <a:rect l="l" t="t" r="r" b="b"/>
            <a:pathLst>
              <a:path w="799465" h="799465">
                <a:moveTo>
                  <a:pt x="0" y="0"/>
                </a:moveTo>
                <a:lnTo>
                  <a:pt x="799315" y="799357"/>
                </a:lnTo>
                <a:lnTo>
                  <a:pt x="0" y="0"/>
                </a:lnTo>
              </a:path>
            </a:pathLst>
          </a:custGeom>
          <a:ln w="9359">
            <a:solidFill>
              <a:srgbClr val="71BC68"/>
            </a:solidFill>
          </a:ln>
        </p:spPr>
        <p:txBody>
          <a:bodyPr wrap="square" lIns="0" tIns="0" rIns="0" bIns="0" rtlCol="0"/>
          <a:lstStyle/>
          <a:p>
            <a:endParaRPr lang="fr-CA" noProof="0" dirty="0"/>
          </a:p>
        </p:txBody>
      </p:sp>
      <p:sp>
        <p:nvSpPr>
          <p:cNvPr id="32" name="object 32"/>
          <p:cNvSpPr/>
          <p:nvPr/>
        </p:nvSpPr>
        <p:spPr>
          <a:xfrm>
            <a:off x="12920581" y="0"/>
            <a:ext cx="0" cy="852169"/>
          </a:xfrm>
          <a:custGeom>
            <a:avLst/>
            <a:gdLst/>
            <a:ahLst/>
            <a:cxnLst/>
            <a:rect l="l" t="t" r="r" b="b"/>
            <a:pathLst>
              <a:path h="852169">
                <a:moveTo>
                  <a:pt x="0" y="0"/>
                </a:moveTo>
                <a:lnTo>
                  <a:pt x="0" y="852043"/>
                </a:lnTo>
                <a:lnTo>
                  <a:pt x="0" y="0"/>
                </a:lnTo>
              </a:path>
            </a:pathLst>
          </a:custGeom>
          <a:ln w="9359">
            <a:solidFill>
              <a:srgbClr val="71BC68"/>
            </a:solidFill>
          </a:ln>
        </p:spPr>
        <p:txBody>
          <a:bodyPr wrap="square" lIns="0" tIns="0" rIns="0" bIns="0" rtlCol="0"/>
          <a:lstStyle/>
          <a:p>
            <a:endParaRPr lang="fr-CA" noProof="0" dirty="0"/>
          </a:p>
        </p:txBody>
      </p:sp>
      <p:sp>
        <p:nvSpPr>
          <p:cNvPr id="33" name="object 33"/>
          <p:cNvSpPr/>
          <p:nvPr/>
        </p:nvSpPr>
        <p:spPr>
          <a:xfrm>
            <a:off x="11878840" y="0"/>
            <a:ext cx="849630" cy="849630"/>
          </a:xfrm>
          <a:custGeom>
            <a:avLst/>
            <a:gdLst/>
            <a:ahLst/>
            <a:cxnLst/>
            <a:rect l="l" t="t" r="r" b="b"/>
            <a:pathLst>
              <a:path w="849629" h="849630">
                <a:moveTo>
                  <a:pt x="849079" y="0"/>
                </a:moveTo>
                <a:lnTo>
                  <a:pt x="0" y="849049"/>
                </a:lnTo>
                <a:lnTo>
                  <a:pt x="849079" y="0"/>
                </a:lnTo>
              </a:path>
            </a:pathLst>
          </a:custGeom>
          <a:ln w="9448">
            <a:solidFill>
              <a:srgbClr val="71BC68"/>
            </a:solidFill>
          </a:ln>
        </p:spPr>
        <p:txBody>
          <a:bodyPr wrap="square" lIns="0" tIns="0" rIns="0" bIns="0" rtlCol="0"/>
          <a:lstStyle/>
          <a:p>
            <a:endParaRPr lang="fr-CA" noProof="0" dirty="0"/>
          </a:p>
        </p:txBody>
      </p:sp>
      <p:sp>
        <p:nvSpPr>
          <p:cNvPr id="34" name="object 34"/>
          <p:cNvSpPr/>
          <p:nvPr/>
        </p:nvSpPr>
        <p:spPr>
          <a:xfrm>
            <a:off x="12584745" y="0"/>
            <a:ext cx="0" cy="798195"/>
          </a:xfrm>
          <a:custGeom>
            <a:avLst/>
            <a:gdLst/>
            <a:ahLst/>
            <a:cxnLst/>
            <a:rect l="l" t="t" r="r" b="b"/>
            <a:pathLst>
              <a:path h="798195">
                <a:moveTo>
                  <a:pt x="0" y="0"/>
                </a:moveTo>
                <a:lnTo>
                  <a:pt x="0" y="798169"/>
                </a:lnTo>
                <a:lnTo>
                  <a:pt x="0" y="0"/>
                </a:lnTo>
              </a:path>
            </a:pathLst>
          </a:custGeom>
          <a:ln w="9448">
            <a:solidFill>
              <a:srgbClr val="71BC68"/>
            </a:solidFill>
          </a:ln>
        </p:spPr>
        <p:txBody>
          <a:bodyPr wrap="square" lIns="0" tIns="0" rIns="0" bIns="0" rtlCol="0"/>
          <a:lstStyle/>
          <a:p>
            <a:endParaRPr lang="fr-CA" noProof="0" dirty="0"/>
          </a:p>
        </p:txBody>
      </p:sp>
      <p:sp>
        <p:nvSpPr>
          <p:cNvPr id="35" name="object 35"/>
          <p:cNvSpPr/>
          <p:nvPr/>
        </p:nvSpPr>
        <p:spPr>
          <a:xfrm>
            <a:off x="11804798" y="482273"/>
            <a:ext cx="1221105" cy="635"/>
          </a:xfrm>
          <a:custGeom>
            <a:avLst/>
            <a:gdLst/>
            <a:ahLst/>
            <a:cxnLst/>
            <a:rect l="l" t="t" r="r" b="b"/>
            <a:pathLst>
              <a:path w="1221105" h="634">
                <a:moveTo>
                  <a:pt x="0" y="0"/>
                </a:moveTo>
                <a:lnTo>
                  <a:pt x="1220774" y="38"/>
                </a:lnTo>
                <a:lnTo>
                  <a:pt x="0" y="0"/>
                </a:lnTo>
                <a:close/>
              </a:path>
            </a:pathLst>
          </a:custGeom>
          <a:ln w="9448">
            <a:solidFill>
              <a:srgbClr val="71BC68"/>
            </a:solidFill>
          </a:ln>
        </p:spPr>
        <p:txBody>
          <a:bodyPr wrap="square" lIns="0" tIns="0" rIns="0" bIns="0" rtlCol="0"/>
          <a:lstStyle/>
          <a:p>
            <a:endParaRPr lang="fr-CA" noProof="0" dirty="0"/>
          </a:p>
        </p:txBody>
      </p:sp>
      <p:sp>
        <p:nvSpPr>
          <p:cNvPr id="36" name="object 36"/>
          <p:cNvSpPr/>
          <p:nvPr/>
        </p:nvSpPr>
        <p:spPr>
          <a:xfrm>
            <a:off x="14328648" y="819775"/>
            <a:ext cx="302260" cy="0"/>
          </a:xfrm>
          <a:custGeom>
            <a:avLst/>
            <a:gdLst/>
            <a:ahLst/>
            <a:cxnLst/>
            <a:rect l="l" t="t" r="r" b="b"/>
            <a:pathLst>
              <a:path w="302259">
                <a:moveTo>
                  <a:pt x="301752" y="0"/>
                </a:moveTo>
                <a:lnTo>
                  <a:pt x="0" y="0"/>
                </a:lnTo>
                <a:lnTo>
                  <a:pt x="301752" y="0"/>
                </a:lnTo>
              </a:path>
            </a:pathLst>
          </a:custGeom>
          <a:ln w="9448">
            <a:solidFill>
              <a:srgbClr val="71BC68"/>
            </a:solidFill>
          </a:ln>
        </p:spPr>
        <p:txBody>
          <a:bodyPr wrap="square" lIns="0" tIns="0" rIns="0" bIns="0" rtlCol="0"/>
          <a:lstStyle/>
          <a:p>
            <a:endParaRPr lang="fr-CA" noProof="0" dirty="0"/>
          </a:p>
        </p:txBody>
      </p:sp>
      <p:sp>
        <p:nvSpPr>
          <p:cNvPr id="37" name="object 37"/>
          <p:cNvSpPr/>
          <p:nvPr/>
        </p:nvSpPr>
        <p:spPr>
          <a:xfrm>
            <a:off x="14607966" y="474888"/>
            <a:ext cx="0" cy="351155"/>
          </a:xfrm>
          <a:custGeom>
            <a:avLst/>
            <a:gdLst/>
            <a:ahLst/>
            <a:cxnLst/>
            <a:rect l="l" t="t" r="r" b="b"/>
            <a:pathLst>
              <a:path h="351155">
                <a:moveTo>
                  <a:pt x="0" y="0"/>
                </a:moveTo>
                <a:lnTo>
                  <a:pt x="0" y="350647"/>
                </a:lnTo>
                <a:lnTo>
                  <a:pt x="0" y="0"/>
                </a:lnTo>
                <a:close/>
              </a:path>
            </a:pathLst>
          </a:custGeom>
          <a:ln w="9448">
            <a:solidFill>
              <a:srgbClr val="71BC68"/>
            </a:solidFill>
          </a:ln>
        </p:spPr>
        <p:txBody>
          <a:bodyPr wrap="square" lIns="0" tIns="0" rIns="0" bIns="0" rtlCol="0"/>
          <a:lstStyle/>
          <a:p>
            <a:endParaRPr lang="fr-CA" noProof="0" dirty="0"/>
          </a:p>
        </p:txBody>
      </p:sp>
      <p:sp>
        <p:nvSpPr>
          <p:cNvPr id="38" name="object 38"/>
          <p:cNvSpPr/>
          <p:nvPr/>
        </p:nvSpPr>
        <p:spPr>
          <a:xfrm>
            <a:off x="13940904" y="151054"/>
            <a:ext cx="689610" cy="689610"/>
          </a:xfrm>
          <a:custGeom>
            <a:avLst/>
            <a:gdLst/>
            <a:ahLst/>
            <a:cxnLst/>
            <a:rect l="l" t="t" r="r" b="b"/>
            <a:pathLst>
              <a:path w="689609" h="689610">
                <a:moveTo>
                  <a:pt x="689495" y="689513"/>
                </a:moveTo>
                <a:lnTo>
                  <a:pt x="0" y="0"/>
                </a:lnTo>
                <a:lnTo>
                  <a:pt x="689495" y="689513"/>
                </a:lnTo>
              </a:path>
            </a:pathLst>
          </a:custGeom>
          <a:ln w="9359">
            <a:solidFill>
              <a:srgbClr val="71BC68"/>
            </a:solidFill>
          </a:ln>
        </p:spPr>
        <p:txBody>
          <a:bodyPr wrap="square" lIns="0" tIns="0" rIns="0" bIns="0" rtlCol="0"/>
          <a:lstStyle/>
          <a:p>
            <a:endParaRPr lang="fr-CA" noProof="0" dirty="0"/>
          </a:p>
        </p:txBody>
      </p:sp>
      <p:sp>
        <p:nvSpPr>
          <p:cNvPr id="39" name="object 39"/>
          <p:cNvSpPr/>
          <p:nvPr/>
        </p:nvSpPr>
        <p:spPr>
          <a:xfrm>
            <a:off x="13975969" y="819772"/>
            <a:ext cx="654685" cy="0"/>
          </a:xfrm>
          <a:custGeom>
            <a:avLst/>
            <a:gdLst/>
            <a:ahLst/>
            <a:cxnLst/>
            <a:rect l="l" t="t" r="r" b="b"/>
            <a:pathLst>
              <a:path w="654684">
                <a:moveTo>
                  <a:pt x="654431" y="0"/>
                </a:moveTo>
                <a:lnTo>
                  <a:pt x="0" y="0"/>
                </a:lnTo>
                <a:lnTo>
                  <a:pt x="654431" y="0"/>
                </a:lnTo>
              </a:path>
            </a:pathLst>
          </a:custGeom>
          <a:ln w="9359">
            <a:solidFill>
              <a:srgbClr val="71BC68"/>
            </a:solidFill>
          </a:ln>
        </p:spPr>
        <p:txBody>
          <a:bodyPr wrap="square" lIns="0" tIns="0" rIns="0" bIns="0" rtlCol="0"/>
          <a:lstStyle/>
          <a:p>
            <a:endParaRPr lang="fr-CA" noProof="0" dirty="0"/>
          </a:p>
        </p:txBody>
      </p:sp>
      <p:sp>
        <p:nvSpPr>
          <p:cNvPr id="40" name="object 40"/>
          <p:cNvSpPr/>
          <p:nvPr/>
        </p:nvSpPr>
        <p:spPr>
          <a:xfrm>
            <a:off x="13855764" y="403398"/>
            <a:ext cx="494030" cy="494030"/>
          </a:xfrm>
          <a:custGeom>
            <a:avLst/>
            <a:gdLst/>
            <a:ahLst/>
            <a:cxnLst/>
            <a:rect l="l" t="t" r="r" b="b"/>
            <a:pathLst>
              <a:path w="494030" h="494030">
                <a:moveTo>
                  <a:pt x="493610" y="0"/>
                </a:moveTo>
                <a:lnTo>
                  <a:pt x="0" y="493623"/>
                </a:lnTo>
                <a:lnTo>
                  <a:pt x="493610" y="0"/>
                </a:lnTo>
                <a:close/>
              </a:path>
            </a:pathLst>
          </a:custGeom>
          <a:ln w="9448">
            <a:solidFill>
              <a:srgbClr val="71BC68"/>
            </a:solidFill>
          </a:ln>
        </p:spPr>
        <p:txBody>
          <a:bodyPr wrap="square" lIns="0" tIns="0" rIns="0" bIns="0" rtlCol="0"/>
          <a:lstStyle/>
          <a:p>
            <a:endParaRPr lang="fr-CA" noProof="0" dirty="0"/>
          </a:p>
        </p:txBody>
      </p:sp>
      <p:sp>
        <p:nvSpPr>
          <p:cNvPr id="41" name="object 41"/>
          <p:cNvSpPr/>
          <p:nvPr/>
        </p:nvSpPr>
        <p:spPr>
          <a:xfrm>
            <a:off x="14272129" y="253512"/>
            <a:ext cx="0" cy="793750"/>
          </a:xfrm>
          <a:custGeom>
            <a:avLst/>
            <a:gdLst/>
            <a:ahLst/>
            <a:cxnLst/>
            <a:rect l="l" t="t" r="r" b="b"/>
            <a:pathLst>
              <a:path h="793750">
                <a:moveTo>
                  <a:pt x="0" y="793394"/>
                </a:moveTo>
                <a:lnTo>
                  <a:pt x="0" y="0"/>
                </a:lnTo>
                <a:lnTo>
                  <a:pt x="0" y="793394"/>
                </a:lnTo>
                <a:close/>
              </a:path>
            </a:pathLst>
          </a:custGeom>
          <a:ln w="9448">
            <a:solidFill>
              <a:srgbClr val="71BC68"/>
            </a:solidFill>
          </a:ln>
        </p:spPr>
        <p:txBody>
          <a:bodyPr wrap="square" lIns="0" tIns="0" rIns="0" bIns="0" rtlCol="0"/>
          <a:lstStyle/>
          <a:p>
            <a:endParaRPr lang="fr-CA" noProof="0" dirty="0"/>
          </a:p>
        </p:txBody>
      </p:sp>
      <p:sp>
        <p:nvSpPr>
          <p:cNvPr id="42" name="object 42"/>
          <p:cNvSpPr/>
          <p:nvPr/>
        </p:nvSpPr>
        <p:spPr>
          <a:xfrm>
            <a:off x="13622484" y="819772"/>
            <a:ext cx="960755" cy="0"/>
          </a:xfrm>
          <a:custGeom>
            <a:avLst/>
            <a:gdLst/>
            <a:ahLst/>
            <a:cxnLst/>
            <a:rect l="l" t="t" r="r" b="b"/>
            <a:pathLst>
              <a:path w="960755">
                <a:moveTo>
                  <a:pt x="0" y="0"/>
                </a:moveTo>
                <a:lnTo>
                  <a:pt x="960183" y="0"/>
                </a:lnTo>
                <a:lnTo>
                  <a:pt x="0" y="0"/>
                </a:lnTo>
                <a:close/>
              </a:path>
            </a:pathLst>
          </a:custGeom>
          <a:ln w="9448">
            <a:solidFill>
              <a:srgbClr val="71BC68"/>
            </a:solidFill>
          </a:ln>
        </p:spPr>
        <p:txBody>
          <a:bodyPr wrap="square" lIns="0" tIns="0" rIns="0" bIns="0" rtlCol="0"/>
          <a:lstStyle/>
          <a:p>
            <a:endParaRPr lang="fr-CA" noProof="0" dirty="0"/>
          </a:p>
        </p:txBody>
      </p:sp>
      <p:sp>
        <p:nvSpPr>
          <p:cNvPr id="43" name="object 43"/>
          <p:cNvSpPr/>
          <p:nvPr/>
        </p:nvSpPr>
        <p:spPr>
          <a:xfrm>
            <a:off x="13320804" y="819781"/>
            <a:ext cx="889000" cy="0"/>
          </a:xfrm>
          <a:custGeom>
            <a:avLst/>
            <a:gdLst/>
            <a:ahLst/>
            <a:cxnLst/>
            <a:rect l="l" t="t" r="r" b="b"/>
            <a:pathLst>
              <a:path w="889000">
                <a:moveTo>
                  <a:pt x="0" y="0"/>
                </a:moveTo>
                <a:lnTo>
                  <a:pt x="888568" y="0"/>
                </a:lnTo>
                <a:lnTo>
                  <a:pt x="0" y="0"/>
                </a:lnTo>
                <a:close/>
              </a:path>
            </a:pathLst>
          </a:custGeom>
          <a:ln w="9359">
            <a:solidFill>
              <a:srgbClr val="71BC68"/>
            </a:solidFill>
          </a:ln>
        </p:spPr>
        <p:txBody>
          <a:bodyPr wrap="square" lIns="0" tIns="0" rIns="0" bIns="0" rtlCol="0"/>
          <a:lstStyle/>
          <a:p>
            <a:endParaRPr lang="fr-CA" noProof="0" dirty="0"/>
          </a:p>
        </p:txBody>
      </p:sp>
      <p:sp>
        <p:nvSpPr>
          <p:cNvPr id="44" name="object 44"/>
          <p:cNvSpPr/>
          <p:nvPr/>
        </p:nvSpPr>
        <p:spPr>
          <a:xfrm>
            <a:off x="13595532" y="188295"/>
            <a:ext cx="0" cy="923925"/>
          </a:xfrm>
          <a:custGeom>
            <a:avLst/>
            <a:gdLst/>
            <a:ahLst/>
            <a:cxnLst/>
            <a:rect l="l" t="t" r="r" b="b"/>
            <a:pathLst>
              <a:path h="923925">
                <a:moveTo>
                  <a:pt x="0" y="0"/>
                </a:moveTo>
                <a:lnTo>
                  <a:pt x="0" y="923836"/>
                </a:lnTo>
                <a:lnTo>
                  <a:pt x="0" y="0"/>
                </a:lnTo>
                <a:close/>
              </a:path>
            </a:pathLst>
          </a:custGeom>
          <a:ln w="9359">
            <a:solidFill>
              <a:srgbClr val="71BC68"/>
            </a:solidFill>
          </a:ln>
        </p:spPr>
        <p:txBody>
          <a:bodyPr wrap="square" lIns="0" tIns="0" rIns="0" bIns="0" rtlCol="0"/>
          <a:lstStyle/>
          <a:p>
            <a:endParaRPr lang="fr-CA" noProof="0" dirty="0"/>
          </a:p>
        </p:txBody>
      </p:sp>
      <p:sp>
        <p:nvSpPr>
          <p:cNvPr id="45" name="object 45"/>
          <p:cNvSpPr/>
          <p:nvPr/>
        </p:nvSpPr>
        <p:spPr>
          <a:xfrm>
            <a:off x="13259696" y="276927"/>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46" name="object 46"/>
          <p:cNvSpPr/>
          <p:nvPr/>
        </p:nvSpPr>
        <p:spPr>
          <a:xfrm>
            <a:off x="12481505" y="379041"/>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47" name="object 47"/>
          <p:cNvSpPr/>
          <p:nvPr/>
        </p:nvSpPr>
        <p:spPr>
          <a:xfrm>
            <a:off x="14615159" y="1157252"/>
            <a:ext cx="15240" cy="0"/>
          </a:xfrm>
          <a:custGeom>
            <a:avLst/>
            <a:gdLst/>
            <a:ahLst/>
            <a:cxnLst/>
            <a:rect l="l" t="t" r="r" b="b"/>
            <a:pathLst>
              <a:path w="15240">
                <a:moveTo>
                  <a:pt x="15239" y="0"/>
                </a:moveTo>
                <a:lnTo>
                  <a:pt x="0" y="0"/>
                </a:lnTo>
                <a:lnTo>
                  <a:pt x="15239" y="0"/>
                </a:lnTo>
              </a:path>
            </a:pathLst>
          </a:custGeom>
          <a:ln w="9359">
            <a:solidFill>
              <a:srgbClr val="71BC68"/>
            </a:solidFill>
          </a:ln>
        </p:spPr>
        <p:txBody>
          <a:bodyPr wrap="square" lIns="0" tIns="0" rIns="0" bIns="0" rtlCol="0"/>
          <a:lstStyle/>
          <a:p>
            <a:endParaRPr lang="fr-CA" noProof="0" dirty="0"/>
          </a:p>
        </p:txBody>
      </p:sp>
      <p:sp>
        <p:nvSpPr>
          <p:cNvPr id="48" name="object 48"/>
          <p:cNvSpPr/>
          <p:nvPr/>
        </p:nvSpPr>
        <p:spPr>
          <a:xfrm>
            <a:off x="14609600" y="649390"/>
            <a:ext cx="0" cy="676910"/>
          </a:xfrm>
          <a:custGeom>
            <a:avLst/>
            <a:gdLst/>
            <a:ahLst/>
            <a:cxnLst/>
            <a:rect l="l" t="t" r="r" b="b"/>
            <a:pathLst>
              <a:path h="676910">
                <a:moveTo>
                  <a:pt x="0" y="676605"/>
                </a:moveTo>
                <a:lnTo>
                  <a:pt x="0" y="0"/>
                </a:lnTo>
                <a:lnTo>
                  <a:pt x="0" y="676605"/>
                </a:lnTo>
                <a:close/>
              </a:path>
            </a:pathLst>
          </a:custGeom>
          <a:ln w="9448">
            <a:solidFill>
              <a:srgbClr val="71BC68"/>
            </a:solidFill>
          </a:ln>
        </p:spPr>
        <p:txBody>
          <a:bodyPr wrap="square" lIns="0" tIns="0" rIns="0" bIns="0" rtlCol="0"/>
          <a:lstStyle/>
          <a:p>
            <a:endParaRPr lang="fr-CA" noProof="0" dirty="0"/>
          </a:p>
        </p:txBody>
      </p:sp>
      <p:sp>
        <p:nvSpPr>
          <p:cNvPr id="49" name="object 49"/>
          <p:cNvSpPr/>
          <p:nvPr/>
        </p:nvSpPr>
        <p:spPr>
          <a:xfrm>
            <a:off x="13793596" y="1157252"/>
            <a:ext cx="836930" cy="0"/>
          </a:xfrm>
          <a:custGeom>
            <a:avLst/>
            <a:gdLst/>
            <a:ahLst/>
            <a:cxnLst/>
            <a:rect l="l" t="t" r="r" b="b"/>
            <a:pathLst>
              <a:path w="836930">
                <a:moveTo>
                  <a:pt x="836803" y="0"/>
                </a:moveTo>
                <a:lnTo>
                  <a:pt x="0" y="0"/>
                </a:lnTo>
                <a:lnTo>
                  <a:pt x="836803" y="0"/>
                </a:lnTo>
              </a:path>
            </a:pathLst>
          </a:custGeom>
          <a:ln w="9448">
            <a:solidFill>
              <a:srgbClr val="71BC68"/>
            </a:solidFill>
          </a:ln>
        </p:spPr>
        <p:txBody>
          <a:bodyPr wrap="square" lIns="0" tIns="0" rIns="0" bIns="0" rtlCol="0"/>
          <a:lstStyle/>
          <a:p>
            <a:endParaRPr lang="fr-CA" noProof="0" dirty="0"/>
          </a:p>
        </p:txBody>
      </p:sp>
      <p:sp>
        <p:nvSpPr>
          <p:cNvPr id="50" name="object 50"/>
          <p:cNvSpPr/>
          <p:nvPr/>
        </p:nvSpPr>
        <p:spPr>
          <a:xfrm>
            <a:off x="12577038" y="1157254"/>
            <a:ext cx="1026794" cy="0"/>
          </a:xfrm>
          <a:custGeom>
            <a:avLst/>
            <a:gdLst/>
            <a:ahLst/>
            <a:cxnLst/>
            <a:rect l="l" t="t" r="r" b="b"/>
            <a:pathLst>
              <a:path w="1026794">
                <a:moveTo>
                  <a:pt x="0" y="0"/>
                </a:moveTo>
                <a:lnTo>
                  <a:pt x="1026210" y="0"/>
                </a:lnTo>
                <a:lnTo>
                  <a:pt x="0" y="0"/>
                </a:lnTo>
                <a:close/>
              </a:path>
            </a:pathLst>
          </a:custGeom>
          <a:ln w="9359">
            <a:solidFill>
              <a:srgbClr val="71BC68"/>
            </a:solidFill>
          </a:ln>
        </p:spPr>
        <p:txBody>
          <a:bodyPr wrap="square" lIns="0" tIns="0" rIns="0" bIns="0" rtlCol="0"/>
          <a:lstStyle/>
          <a:p>
            <a:endParaRPr lang="fr-CA" noProof="0" dirty="0"/>
          </a:p>
        </p:txBody>
      </p:sp>
      <p:sp>
        <p:nvSpPr>
          <p:cNvPr id="51" name="object 51"/>
          <p:cNvSpPr/>
          <p:nvPr/>
        </p:nvSpPr>
        <p:spPr>
          <a:xfrm>
            <a:off x="12920582" y="611056"/>
            <a:ext cx="0" cy="753745"/>
          </a:xfrm>
          <a:custGeom>
            <a:avLst/>
            <a:gdLst/>
            <a:ahLst/>
            <a:cxnLst/>
            <a:rect l="l" t="t" r="r" b="b"/>
            <a:pathLst>
              <a:path h="753744">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52" name="object 52"/>
          <p:cNvSpPr/>
          <p:nvPr/>
        </p:nvSpPr>
        <p:spPr>
          <a:xfrm>
            <a:off x="12310541" y="545538"/>
            <a:ext cx="884555" cy="884555"/>
          </a:xfrm>
          <a:custGeom>
            <a:avLst/>
            <a:gdLst/>
            <a:ahLst/>
            <a:cxnLst/>
            <a:rect l="l" t="t" r="r" b="b"/>
            <a:pathLst>
              <a:path w="884555" h="884555">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53" name="object 53"/>
          <p:cNvSpPr/>
          <p:nvPr/>
        </p:nvSpPr>
        <p:spPr>
          <a:xfrm>
            <a:off x="12922220" y="369256"/>
            <a:ext cx="0" cy="1236980"/>
          </a:xfrm>
          <a:custGeom>
            <a:avLst/>
            <a:gdLst/>
            <a:ahLst/>
            <a:cxnLst/>
            <a:rect l="l" t="t" r="r" b="b"/>
            <a:pathLst>
              <a:path h="1236980">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54" name="object 54"/>
          <p:cNvSpPr/>
          <p:nvPr/>
        </p:nvSpPr>
        <p:spPr>
          <a:xfrm>
            <a:off x="14519443" y="729644"/>
            <a:ext cx="111125" cy="111125"/>
          </a:xfrm>
          <a:custGeom>
            <a:avLst/>
            <a:gdLst/>
            <a:ahLst/>
            <a:cxnLst/>
            <a:rect l="l" t="t" r="r" b="b"/>
            <a:pathLst>
              <a:path w="111125" h="111125">
                <a:moveTo>
                  <a:pt x="110956" y="110953"/>
                </a:moveTo>
                <a:lnTo>
                  <a:pt x="0" y="0"/>
                </a:lnTo>
                <a:lnTo>
                  <a:pt x="110956" y="110953"/>
                </a:lnTo>
              </a:path>
            </a:pathLst>
          </a:custGeom>
          <a:ln w="9448">
            <a:solidFill>
              <a:srgbClr val="71BC68"/>
            </a:solidFill>
          </a:ln>
        </p:spPr>
        <p:txBody>
          <a:bodyPr wrap="square" lIns="0" tIns="0" rIns="0" bIns="0" rtlCol="0"/>
          <a:lstStyle/>
          <a:p>
            <a:endParaRPr lang="fr-CA" noProof="0" dirty="0"/>
          </a:p>
        </p:txBody>
      </p:sp>
      <p:sp>
        <p:nvSpPr>
          <p:cNvPr id="55" name="object 55"/>
          <p:cNvSpPr/>
          <p:nvPr/>
        </p:nvSpPr>
        <p:spPr>
          <a:xfrm>
            <a:off x="14374368" y="1494725"/>
            <a:ext cx="256540" cy="0"/>
          </a:xfrm>
          <a:custGeom>
            <a:avLst/>
            <a:gdLst/>
            <a:ahLst/>
            <a:cxnLst/>
            <a:rect l="l" t="t" r="r" b="b"/>
            <a:pathLst>
              <a:path w="256540">
                <a:moveTo>
                  <a:pt x="256032" y="0"/>
                </a:moveTo>
                <a:lnTo>
                  <a:pt x="0" y="0"/>
                </a:lnTo>
                <a:lnTo>
                  <a:pt x="256032" y="0"/>
                </a:lnTo>
              </a:path>
            </a:pathLst>
          </a:custGeom>
          <a:ln w="9359">
            <a:solidFill>
              <a:srgbClr val="71BC68"/>
            </a:solidFill>
          </a:ln>
        </p:spPr>
        <p:txBody>
          <a:bodyPr wrap="square" lIns="0" tIns="0" rIns="0" bIns="0" rtlCol="0"/>
          <a:lstStyle/>
          <a:p>
            <a:endParaRPr lang="fr-CA" noProof="0" dirty="0"/>
          </a:p>
        </p:txBody>
      </p:sp>
      <p:sp>
        <p:nvSpPr>
          <p:cNvPr id="56" name="object 56"/>
          <p:cNvSpPr/>
          <p:nvPr/>
        </p:nvSpPr>
        <p:spPr>
          <a:xfrm>
            <a:off x="12922262" y="819807"/>
            <a:ext cx="1010919" cy="1010919"/>
          </a:xfrm>
          <a:custGeom>
            <a:avLst/>
            <a:gdLst/>
            <a:ahLst/>
            <a:cxnLst/>
            <a:rect l="l" t="t" r="r" b="b"/>
            <a:pathLst>
              <a:path w="1010919" h="1010919">
                <a:moveTo>
                  <a:pt x="0" y="0"/>
                </a:moveTo>
                <a:lnTo>
                  <a:pt x="1010704" y="1010716"/>
                </a:lnTo>
                <a:lnTo>
                  <a:pt x="0" y="0"/>
                </a:lnTo>
                <a:close/>
              </a:path>
            </a:pathLst>
          </a:custGeom>
          <a:ln w="9448">
            <a:solidFill>
              <a:srgbClr val="71BC68"/>
            </a:solidFill>
          </a:ln>
        </p:spPr>
        <p:txBody>
          <a:bodyPr wrap="square" lIns="0" tIns="0" rIns="0" bIns="0" rtlCol="0"/>
          <a:lstStyle/>
          <a:p>
            <a:endParaRPr lang="fr-CA" noProof="0" dirty="0"/>
          </a:p>
        </p:txBody>
      </p:sp>
      <p:sp>
        <p:nvSpPr>
          <p:cNvPr id="57" name="object 57"/>
          <p:cNvSpPr/>
          <p:nvPr/>
        </p:nvSpPr>
        <p:spPr>
          <a:xfrm>
            <a:off x="12881675" y="1155607"/>
            <a:ext cx="1092200" cy="0"/>
          </a:xfrm>
          <a:custGeom>
            <a:avLst/>
            <a:gdLst/>
            <a:ahLst/>
            <a:cxnLst/>
            <a:rect l="l" t="t" r="r" b="b"/>
            <a:pathLst>
              <a:path w="1092200">
                <a:moveTo>
                  <a:pt x="1091869" y="0"/>
                </a:moveTo>
                <a:lnTo>
                  <a:pt x="0" y="0"/>
                </a:lnTo>
                <a:lnTo>
                  <a:pt x="1091869" y="0"/>
                </a:lnTo>
                <a:close/>
              </a:path>
            </a:pathLst>
          </a:custGeom>
          <a:ln w="9448">
            <a:solidFill>
              <a:srgbClr val="71BC68"/>
            </a:solidFill>
          </a:ln>
        </p:spPr>
        <p:txBody>
          <a:bodyPr wrap="square" lIns="0" tIns="0" rIns="0" bIns="0" rtlCol="0"/>
          <a:lstStyle/>
          <a:p>
            <a:endParaRPr lang="fr-CA" noProof="0" dirty="0"/>
          </a:p>
        </p:txBody>
      </p:sp>
      <p:sp>
        <p:nvSpPr>
          <p:cNvPr id="58" name="object 58"/>
          <p:cNvSpPr/>
          <p:nvPr/>
        </p:nvSpPr>
        <p:spPr>
          <a:xfrm>
            <a:off x="13597170" y="667992"/>
            <a:ext cx="0" cy="1314450"/>
          </a:xfrm>
          <a:custGeom>
            <a:avLst/>
            <a:gdLst/>
            <a:ahLst/>
            <a:cxnLst/>
            <a:rect l="l" t="t" r="r" b="b"/>
            <a:pathLst>
              <a:path h="1314450">
                <a:moveTo>
                  <a:pt x="0" y="1314348"/>
                </a:moveTo>
                <a:lnTo>
                  <a:pt x="0" y="0"/>
                </a:lnTo>
                <a:lnTo>
                  <a:pt x="0" y="1314348"/>
                </a:lnTo>
                <a:close/>
              </a:path>
            </a:pathLst>
          </a:custGeom>
          <a:ln w="9448">
            <a:solidFill>
              <a:srgbClr val="71BC68"/>
            </a:solidFill>
          </a:ln>
        </p:spPr>
        <p:txBody>
          <a:bodyPr wrap="square" lIns="0" tIns="0" rIns="0" bIns="0" rtlCol="0"/>
          <a:lstStyle/>
          <a:p>
            <a:endParaRPr lang="fr-CA" noProof="0" dirty="0"/>
          </a:p>
        </p:txBody>
      </p:sp>
      <p:sp>
        <p:nvSpPr>
          <p:cNvPr id="59" name="object 59"/>
          <p:cNvSpPr/>
          <p:nvPr/>
        </p:nvSpPr>
        <p:spPr>
          <a:xfrm>
            <a:off x="13258056" y="1312804"/>
            <a:ext cx="0" cy="699770"/>
          </a:xfrm>
          <a:custGeom>
            <a:avLst/>
            <a:gdLst/>
            <a:ahLst/>
            <a:cxnLst/>
            <a:rect l="l" t="t" r="r" b="b"/>
            <a:pathLst>
              <a:path h="699769">
                <a:moveTo>
                  <a:pt x="0" y="0"/>
                </a:moveTo>
                <a:lnTo>
                  <a:pt x="0" y="699668"/>
                </a:lnTo>
                <a:lnTo>
                  <a:pt x="0" y="0"/>
                </a:lnTo>
                <a:close/>
              </a:path>
            </a:pathLst>
          </a:custGeom>
          <a:ln w="9448">
            <a:solidFill>
              <a:srgbClr val="71BC68"/>
            </a:solidFill>
          </a:ln>
        </p:spPr>
        <p:txBody>
          <a:bodyPr wrap="square" lIns="0" tIns="0" rIns="0" bIns="0" rtlCol="0"/>
          <a:lstStyle/>
          <a:p>
            <a:endParaRPr lang="fr-CA" noProof="0" dirty="0"/>
          </a:p>
        </p:txBody>
      </p:sp>
      <p:sp>
        <p:nvSpPr>
          <p:cNvPr id="60" name="object 60"/>
          <p:cNvSpPr/>
          <p:nvPr/>
        </p:nvSpPr>
        <p:spPr>
          <a:xfrm>
            <a:off x="12768929" y="1341447"/>
            <a:ext cx="642620" cy="642620"/>
          </a:xfrm>
          <a:custGeom>
            <a:avLst/>
            <a:gdLst/>
            <a:ahLst/>
            <a:cxnLst/>
            <a:rect l="l" t="t" r="r" b="b"/>
            <a:pathLst>
              <a:path w="642619" h="642619">
                <a:moveTo>
                  <a:pt x="0" y="642378"/>
                </a:moveTo>
                <a:lnTo>
                  <a:pt x="642416" y="0"/>
                </a:lnTo>
                <a:lnTo>
                  <a:pt x="0" y="642378"/>
                </a:lnTo>
                <a:close/>
              </a:path>
            </a:pathLst>
          </a:custGeom>
          <a:ln w="9359">
            <a:solidFill>
              <a:srgbClr val="71BC68"/>
            </a:solidFill>
          </a:ln>
        </p:spPr>
        <p:txBody>
          <a:bodyPr wrap="square" lIns="0" tIns="0" rIns="0" bIns="0" rtlCol="0"/>
          <a:lstStyle/>
          <a:p>
            <a:endParaRPr lang="fr-CA" noProof="0" dirty="0"/>
          </a:p>
        </p:txBody>
      </p:sp>
      <p:sp>
        <p:nvSpPr>
          <p:cNvPr id="61" name="object 61"/>
          <p:cNvSpPr/>
          <p:nvPr/>
        </p:nvSpPr>
        <p:spPr>
          <a:xfrm>
            <a:off x="14041291" y="1601364"/>
            <a:ext cx="589280" cy="589280"/>
          </a:xfrm>
          <a:custGeom>
            <a:avLst/>
            <a:gdLst/>
            <a:ahLst/>
            <a:cxnLst/>
            <a:rect l="l" t="t" r="r" b="b"/>
            <a:pathLst>
              <a:path w="589280" h="589280">
                <a:moveTo>
                  <a:pt x="589108" y="589127"/>
                </a:moveTo>
                <a:lnTo>
                  <a:pt x="0" y="0"/>
                </a:lnTo>
                <a:lnTo>
                  <a:pt x="589108" y="589127"/>
                </a:lnTo>
              </a:path>
            </a:pathLst>
          </a:custGeom>
          <a:ln w="9359">
            <a:solidFill>
              <a:srgbClr val="71BC68"/>
            </a:solidFill>
          </a:ln>
        </p:spPr>
        <p:txBody>
          <a:bodyPr wrap="square" lIns="0" tIns="0" rIns="0" bIns="0" rtlCol="0"/>
          <a:lstStyle/>
          <a:p>
            <a:endParaRPr lang="fr-CA" noProof="0" dirty="0"/>
          </a:p>
        </p:txBody>
      </p:sp>
      <p:sp>
        <p:nvSpPr>
          <p:cNvPr id="62" name="object 62"/>
          <p:cNvSpPr/>
          <p:nvPr/>
        </p:nvSpPr>
        <p:spPr>
          <a:xfrm>
            <a:off x="13765402" y="1830561"/>
            <a:ext cx="865505" cy="0"/>
          </a:xfrm>
          <a:custGeom>
            <a:avLst/>
            <a:gdLst/>
            <a:ahLst/>
            <a:cxnLst/>
            <a:rect l="l" t="t" r="r" b="b"/>
            <a:pathLst>
              <a:path w="865505">
                <a:moveTo>
                  <a:pt x="864996" y="0"/>
                </a:moveTo>
                <a:lnTo>
                  <a:pt x="0" y="0"/>
                </a:lnTo>
                <a:lnTo>
                  <a:pt x="864996" y="0"/>
                </a:lnTo>
              </a:path>
            </a:pathLst>
          </a:custGeom>
          <a:ln w="9359">
            <a:solidFill>
              <a:srgbClr val="71BC68"/>
            </a:solidFill>
          </a:ln>
        </p:spPr>
        <p:txBody>
          <a:bodyPr wrap="square" lIns="0" tIns="0" rIns="0" bIns="0" rtlCol="0"/>
          <a:lstStyle/>
          <a:p>
            <a:endParaRPr lang="fr-CA" noProof="0" dirty="0"/>
          </a:p>
        </p:txBody>
      </p:sp>
      <p:sp>
        <p:nvSpPr>
          <p:cNvPr id="63" name="object 63"/>
          <p:cNvSpPr/>
          <p:nvPr/>
        </p:nvSpPr>
        <p:spPr>
          <a:xfrm>
            <a:off x="13163248" y="1830557"/>
            <a:ext cx="528955" cy="0"/>
          </a:xfrm>
          <a:custGeom>
            <a:avLst/>
            <a:gdLst/>
            <a:ahLst/>
            <a:cxnLst/>
            <a:rect l="l" t="t" r="r" b="b"/>
            <a:pathLst>
              <a:path w="528955">
                <a:moveTo>
                  <a:pt x="528726" y="0"/>
                </a:moveTo>
                <a:lnTo>
                  <a:pt x="0" y="0"/>
                </a:lnTo>
                <a:lnTo>
                  <a:pt x="528726" y="0"/>
                </a:lnTo>
                <a:close/>
              </a:path>
            </a:pathLst>
          </a:custGeom>
          <a:ln w="9359">
            <a:solidFill>
              <a:srgbClr val="71BC68"/>
            </a:solidFill>
          </a:ln>
        </p:spPr>
        <p:txBody>
          <a:bodyPr wrap="square" lIns="0" tIns="0" rIns="0" bIns="0" rtlCol="0"/>
          <a:lstStyle/>
          <a:p>
            <a:endParaRPr lang="fr-CA" noProof="0" dirty="0"/>
          </a:p>
        </p:txBody>
      </p:sp>
      <p:sp>
        <p:nvSpPr>
          <p:cNvPr id="64" name="object 64"/>
          <p:cNvSpPr/>
          <p:nvPr/>
        </p:nvSpPr>
        <p:spPr>
          <a:xfrm>
            <a:off x="13597170" y="1624671"/>
            <a:ext cx="0" cy="751205"/>
          </a:xfrm>
          <a:custGeom>
            <a:avLst/>
            <a:gdLst/>
            <a:ahLst/>
            <a:cxnLst/>
            <a:rect l="l" t="t" r="r" b="b"/>
            <a:pathLst>
              <a:path h="751205">
                <a:moveTo>
                  <a:pt x="0" y="750912"/>
                </a:moveTo>
                <a:lnTo>
                  <a:pt x="0" y="0"/>
                </a:lnTo>
                <a:lnTo>
                  <a:pt x="0" y="750912"/>
                </a:lnTo>
                <a:close/>
              </a:path>
            </a:pathLst>
          </a:custGeom>
          <a:ln w="9359">
            <a:solidFill>
              <a:srgbClr val="71BC68"/>
            </a:solidFill>
          </a:ln>
        </p:spPr>
        <p:txBody>
          <a:bodyPr wrap="square" lIns="0" tIns="0" rIns="0" bIns="0" rtlCol="0"/>
          <a:lstStyle/>
          <a:p>
            <a:endParaRPr lang="fr-CA" noProof="0" dirty="0"/>
          </a:p>
        </p:txBody>
      </p:sp>
      <p:sp>
        <p:nvSpPr>
          <p:cNvPr id="65" name="object 65"/>
          <p:cNvSpPr/>
          <p:nvPr/>
        </p:nvSpPr>
        <p:spPr>
          <a:xfrm>
            <a:off x="12324318" y="1571797"/>
            <a:ext cx="857250" cy="857250"/>
          </a:xfrm>
          <a:custGeom>
            <a:avLst/>
            <a:gdLst/>
            <a:ahLst/>
            <a:cxnLst/>
            <a:rect l="l" t="t" r="r" b="b"/>
            <a:pathLst>
              <a:path w="857250" h="857250">
                <a:moveTo>
                  <a:pt x="0" y="856653"/>
                </a:moveTo>
                <a:lnTo>
                  <a:pt x="856691" y="0"/>
                </a:lnTo>
                <a:lnTo>
                  <a:pt x="0" y="856653"/>
                </a:lnTo>
                <a:close/>
              </a:path>
            </a:pathLst>
          </a:custGeom>
          <a:ln w="9448">
            <a:solidFill>
              <a:srgbClr val="71BC68"/>
            </a:solidFill>
          </a:ln>
        </p:spPr>
        <p:txBody>
          <a:bodyPr wrap="square" lIns="0" tIns="0" rIns="0" bIns="0" rtlCol="0"/>
          <a:lstStyle/>
          <a:p>
            <a:endParaRPr lang="fr-CA" noProof="0" dirty="0"/>
          </a:p>
        </p:txBody>
      </p:sp>
      <p:sp>
        <p:nvSpPr>
          <p:cNvPr id="66" name="object 66"/>
          <p:cNvSpPr/>
          <p:nvPr/>
        </p:nvSpPr>
        <p:spPr>
          <a:xfrm>
            <a:off x="12149263" y="1830566"/>
            <a:ext cx="1207135" cy="0"/>
          </a:xfrm>
          <a:custGeom>
            <a:avLst/>
            <a:gdLst/>
            <a:ahLst/>
            <a:cxnLst/>
            <a:rect l="l" t="t" r="r" b="b"/>
            <a:pathLst>
              <a:path w="1207134">
                <a:moveTo>
                  <a:pt x="1206804" y="0"/>
                </a:moveTo>
                <a:lnTo>
                  <a:pt x="0" y="0"/>
                </a:lnTo>
                <a:lnTo>
                  <a:pt x="1206804" y="0"/>
                </a:lnTo>
                <a:close/>
              </a:path>
            </a:pathLst>
          </a:custGeom>
          <a:ln w="9448">
            <a:solidFill>
              <a:srgbClr val="71BC68"/>
            </a:solidFill>
          </a:ln>
        </p:spPr>
        <p:txBody>
          <a:bodyPr wrap="square" lIns="0" tIns="0" rIns="0" bIns="0" rtlCol="0"/>
          <a:lstStyle/>
          <a:p>
            <a:endParaRPr lang="fr-CA" noProof="0" dirty="0"/>
          </a:p>
        </p:txBody>
      </p:sp>
      <p:sp>
        <p:nvSpPr>
          <p:cNvPr id="67" name="object 67"/>
          <p:cNvSpPr/>
          <p:nvPr/>
        </p:nvSpPr>
        <p:spPr>
          <a:xfrm>
            <a:off x="14233525" y="2507155"/>
            <a:ext cx="396875" cy="0"/>
          </a:xfrm>
          <a:custGeom>
            <a:avLst/>
            <a:gdLst/>
            <a:ahLst/>
            <a:cxnLst/>
            <a:rect l="l" t="t" r="r" b="b"/>
            <a:pathLst>
              <a:path w="396875">
                <a:moveTo>
                  <a:pt x="396875" y="0"/>
                </a:moveTo>
                <a:lnTo>
                  <a:pt x="0" y="0"/>
                </a:lnTo>
                <a:lnTo>
                  <a:pt x="396875" y="0"/>
                </a:lnTo>
              </a:path>
            </a:pathLst>
          </a:custGeom>
          <a:ln w="9359">
            <a:solidFill>
              <a:srgbClr val="71BC68"/>
            </a:solidFill>
          </a:ln>
        </p:spPr>
        <p:txBody>
          <a:bodyPr wrap="square" lIns="0" tIns="0" rIns="0" bIns="0" rtlCol="0"/>
          <a:lstStyle/>
          <a:p>
            <a:endParaRPr lang="fr-CA" noProof="0" dirty="0"/>
          </a:p>
        </p:txBody>
      </p:sp>
      <p:sp>
        <p:nvSpPr>
          <p:cNvPr id="68" name="object 68"/>
          <p:cNvSpPr/>
          <p:nvPr/>
        </p:nvSpPr>
        <p:spPr>
          <a:xfrm>
            <a:off x="14607971" y="1916892"/>
            <a:ext cx="0" cy="842010"/>
          </a:xfrm>
          <a:custGeom>
            <a:avLst/>
            <a:gdLst/>
            <a:ahLst/>
            <a:cxnLst/>
            <a:rect l="l" t="t" r="r" b="b"/>
            <a:pathLst>
              <a:path h="842010">
                <a:moveTo>
                  <a:pt x="0" y="0"/>
                </a:moveTo>
                <a:lnTo>
                  <a:pt x="0" y="841387"/>
                </a:lnTo>
                <a:lnTo>
                  <a:pt x="0" y="0"/>
                </a:lnTo>
                <a:close/>
              </a:path>
            </a:pathLst>
          </a:custGeom>
          <a:ln w="9359">
            <a:solidFill>
              <a:srgbClr val="71BC68"/>
            </a:solidFill>
          </a:ln>
        </p:spPr>
        <p:txBody>
          <a:bodyPr wrap="square" lIns="0" tIns="0" rIns="0" bIns="0" rtlCol="0"/>
          <a:lstStyle/>
          <a:p>
            <a:endParaRPr lang="fr-CA" noProof="0" dirty="0"/>
          </a:p>
        </p:txBody>
      </p:sp>
      <p:sp>
        <p:nvSpPr>
          <p:cNvPr id="69" name="object 69"/>
          <p:cNvSpPr/>
          <p:nvPr/>
        </p:nvSpPr>
        <p:spPr>
          <a:xfrm>
            <a:off x="14270495" y="2095855"/>
            <a:ext cx="0" cy="483870"/>
          </a:xfrm>
          <a:custGeom>
            <a:avLst/>
            <a:gdLst/>
            <a:ahLst/>
            <a:cxnLst/>
            <a:rect l="l" t="t" r="r" b="b"/>
            <a:pathLst>
              <a:path h="483869">
                <a:moveTo>
                  <a:pt x="0" y="0"/>
                </a:moveTo>
                <a:lnTo>
                  <a:pt x="0" y="483489"/>
                </a:lnTo>
                <a:lnTo>
                  <a:pt x="0" y="0"/>
                </a:lnTo>
                <a:close/>
              </a:path>
            </a:pathLst>
          </a:custGeom>
          <a:ln w="9448">
            <a:solidFill>
              <a:srgbClr val="71BC68"/>
            </a:solidFill>
          </a:ln>
        </p:spPr>
        <p:txBody>
          <a:bodyPr wrap="square" lIns="0" tIns="0" rIns="0" bIns="0" rtlCol="0"/>
          <a:lstStyle/>
          <a:p>
            <a:endParaRPr lang="fr-CA" noProof="0" dirty="0"/>
          </a:p>
        </p:txBody>
      </p:sp>
      <p:sp>
        <p:nvSpPr>
          <p:cNvPr id="70" name="object 70"/>
          <p:cNvSpPr/>
          <p:nvPr/>
        </p:nvSpPr>
        <p:spPr>
          <a:xfrm>
            <a:off x="14087092" y="2168042"/>
            <a:ext cx="543560" cy="0"/>
          </a:xfrm>
          <a:custGeom>
            <a:avLst/>
            <a:gdLst/>
            <a:ahLst/>
            <a:cxnLst/>
            <a:rect l="l" t="t" r="r" b="b"/>
            <a:pathLst>
              <a:path w="543559">
                <a:moveTo>
                  <a:pt x="543306" y="0"/>
                </a:moveTo>
                <a:lnTo>
                  <a:pt x="0" y="0"/>
                </a:lnTo>
                <a:lnTo>
                  <a:pt x="543306" y="0"/>
                </a:lnTo>
              </a:path>
            </a:pathLst>
          </a:custGeom>
          <a:ln w="9448">
            <a:solidFill>
              <a:srgbClr val="71BC68"/>
            </a:solidFill>
          </a:ln>
        </p:spPr>
        <p:txBody>
          <a:bodyPr wrap="square" lIns="0" tIns="0" rIns="0" bIns="0" rtlCol="0"/>
          <a:lstStyle/>
          <a:p>
            <a:endParaRPr lang="fr-CA" noProof="0" dirty="0"/>
          </a:p>
        </p:txBody>
      </p:sp>
      <p:sp>
        <p:nvSpPr>
          <p:cNvPr id="71" name="object 71"/>
          <p:cNvSpPr/>
          <p:nvPr/>
        </p:nvSpPr>
        <p:spPr>
          <a:xfrm>
            <a:off x="12108666" y="1693558"/>
            <a:ext cx="1288415" cy="1288415"/>
          </a:xfrm>
          <a:custGeom>
            <a:avLst/>
            <a:gdLst/>
            <a:ahLst/>
            <a:cxnLst/>
            <a:rect l="l" t="t" r="r" b="b"/>
            <a:pathLst>
              <a:path w="1288415" h="1288414">
                <a:moveTo>
                  <a:pt x="0" y="0"/>
                </a:moveTo>
                <a:lnTo>
                  <a:pt x="1287995" y="1288059"/>
                </a:lnTo>
                <a:lnTo>
                  <a:pt x="0" y="0"/>
                </a:lnTo>
                <a:close/>
              </a:path>
            </a:pathLst>
          </a:custGeom>
          <a:ln w="9448">
            <a:solidFill>
              <a:srgbClr val="71BC68"/>
            </a:solidFill>
          </a:ln>
        </p:spPr>
        <p:txBody>
          <a:bodyPr wrap="square" lIns="0" tIns="0" rIns="0" bIns="0" rtlCol="0"/>
          <a:lstStyle/>
          <a:p>
            <a:endParaRPr lang="fr-CA" noProof="0" dirty="0"/>
          </a:p>
        </p:txBody>
      </p:sp>
      <p:sp>
        <p:nvSpPr>
          <p:cNvPr id="72" name="object 72"/>
          <p:cNvSpPr/>
          <p:nvPr/>
        </p:nvSpPr>
        <p:spPr>
          <a:xfrm>
            <a:off x="12922220" y="2051486"/>
            <a:ext cx="0" cy="572770"/>
          </a:xfrm>
          <a:custGeom>
            <a:avLst/>
            <a:gdLst/>
            <a:ahLst/>
            <a:cxnLst/>
            <a:rect l="l" t="t" r="r" b="b"/>
            <a:pathLst>
              <a:path h="572769">
                <a:moveTo>
                  <a:pt x="0" y="572211"/>
                </a:moveTo>
                <a:lnTo>
                  <a:pt x="0" y="0"/>
                </a:lnTo>
                <a:lnTo>
                  <a:pt x="0" y="572211"/>
                </a:lnTo>
                <a:close/>
              </a:path>
            </a:pathLst>
          </a:custGeom>
          <a:ln w="9448">
            <a:solidFill>
              <a:srgbClr val="71BC68"/>
            </a:solidFill>
          </a:ln>
        </p:spPr>
        <p:txBody>
          <a:bodyPr wrap="square" lIns="0" tIns="0" rIns="0" bIns="0" rtlCol="0"/>
          <a:lstStyle/>
          <a:p>
            <a:endParaRPr lang="fr-CA" noProof="0" dirty="0"/>
          </a:p>
        </p:txBody>
      </p:sp>
      <p:sp>
        <p:nvSpPr>
          <p:cNvPr id="73" name="object 73"/>
          <p:cNvSpPr/>
          <p:nvPr/>
        </p:nvSpPr>
        <p:spPr>
          <a:xfrm>
            <a:off x="14309710" y="2822193"/>
            <a:ext cx="321310" cy="320675"/>
          </a:xfrm>
          <a:custGeom>
            <a:avLst/>
            <a:gdLst/>
            <a:ahLst/>
            <a:cxnLst/>
            <a:rect l="l" t="t" r="r" b="b"/>
            <a:pathLst>
              <a:path w="321309" h="320675">
                <a:moveTo>
                  <a:pt x="320688" y="0"/>
                </a:moveTo>
                <a:lnTo>
                  <a:pt x="0" y="320680"/>
                </a:lnTo>
                <a:lnTo>
                  <a:pt x="320688" y="0"/>
                </a:lnTo>
              </a:path>
            </a:pathLst>
          </a:custGeom>
          <a:ln w="9359">
            <a:solidFill>
              <a:srgbClr val="71BC68"/>
            </a:solidFill>
          </a:ln>
        </p:spPr>
        <p:txBody>
          <a:bodyPr wrap="square" lIns="0" tIns="0" rIns="0" bIns="0" rtlCol="0"/>
          <a:lstStyle/>
          <a:p>
            <a:endParaRPr lang="fr-CA" noProof="0" dirty="0"/>
          </a:p>
        </p:txBody>
      </p:sp>
      <p:sp>
        <p:nvSpPr>
          <p:cNvPr id="74" name="object 74"/>
          <p:cNvSpPr/>
          <p:nvPr/>
        </p:nvSpPr>
        <p:spPr>
          <a:xfrm>
            <a:off x="13773360" y="2008362"/>
            <a:ext cx="857250" cy="857250"/>
          </a:xfrm>
          <a:custGeom>
            <a:avLst/>
            <a:gdLst/>
            <a:ahLst/>
            <a:cxnLst/>
            <a:rect l="l" t="t" r="r" b="b"/>
            <a:pathLst>
              <a:path w="857250" h="857250">
                <a:moveTo>
                  <a:pt x="857039" y="857063"/>
                </a:moveTo>
                <a:lnTo>
                  <a:pt x="0" y="0"/>
                </a:lnTo>
                <a:lnTo>
                  <a:pt x="857039" y="857063"/>
                </a:lnTo>
              </a:path>
            </a:pathLst>
          </a:custGeom>
          <a:ln w="9448">
            <a:solidFill>
              <a:srgbClr val="71BC68"/>
            </a:solidFill>
          </a:ln>
        </p:spPr>
        <p:txBody>
          <a:bodyPr wrap="square" lIns="0" tIns="0" rIns="0" bIns="0" rtlCol="0"/>
          <a:lstStyle/>
          <a:p>
            <a:endParaRPr lang="fr-CA" noProof="0" dirty="0"/>
          </a:p>
        </p:txBody>
      </p:sp>
      <p:sp>
        <p:nvSpPr>
          <p:cNvPr id="75" name="object 75"/>
          <p:cNvSpPr/>
          <p:nvPr/>
        </p:nvSpPr>
        <p:spPr>
          <a:xfrm>
            <a:off x="13491084" y="2844606"/>
            <a:ext cx="1139825" cy="635"/>
          </a:xfrm>
          <a:custGeom>
            <a:avLst/>
            <a:gdLst/>
            <a:ahLst/>
            <a:cxnLst/>
            <a:rect l="l" t="t" r="r" b="b"/>
            <a:pathLst>
              <a:path w="1139825" h="635">
                <a:moveTo>
                  <a:pt x="1139316" y="23"/>
                </a:moveTo>
                <a:lnTo>
                  <a:pt x="0" y="0"/>
                </a:lnTo>
                <a:lnTo>
                  <a:pt x="1139316" y="23"/>
                </a:lnTo>
              </a:path>
            </a:pathLst>
          </a:custGeom>
          <a:ln w="9448">
            <a:solidFill>
              <a:srgbClr val="71BC68"/>
            </a:solidFill>
          </a:ln>
        </p:spPr>
        <p:txBody>
          <a:bodyPr wrap="square" lIns="0" tIns="0" rIns="0" bIns="0" rtlCol="0"/>
          <a:lstStyle/>
          <a:p>
            <a:endParaRPr lang="fr-CA" noProof="0" dirty="0"/>
          </a:p>
        </p:txBody>
      </p:sp>
      <p:sp>
        <p:nvSpPr>
          <p:cNvPr id="76" name="object 76"/>
          <p:cNvSpPr/>
          <p:nvPr/>
        </p:nvSpPr>
        <p:spPr>
          <a:xfrm>
            <a:off x="13516809" y="2426768"/>
            <a:ext cx="496570" cy="497205"/>
          </a:xfrm>
          <a:custGeom>
            <a:avLst/>
            <a:gdLst/>
            <a:ahLst/>
            <a:cxnLst/>
            <a:rect l="l" t="t" r="r" b="b"/>
            <a:pathLst>
              <a:path w="496569" h="497205">
                <a:moveTo>
                  <a:pt x="496557" y="496608"/>
                </a:moveTo>
                <a:lnTo>
                  <a:pt x="0" y="0"/>
                </a:lnTo>
                <a:lnTo>
                  <a:pt x="496557" y="496608"/>
                </a:lnTo>
                <a:close/>
              </a:path>
            </a:pathLst>
          </a:custGeom>
          <a:ln w="9448">
            <a:solidFill>
              <a:srgbClr val="71BC68"/>
            </a:solidFill>
          </a:ln>
        </p:spPr>
        <p:txBody>
          <a:bodyPr wrap="square" lIns="0" tIns="0" rIns="0" bIns="0" rtlCol="0"/>
          <a:lstStyle/>
          <a:p>
            <a:endParaRPr lang="fr-CA" noProof="0" dirty="0"/>
          </a:p>
        </p:txBody>
      </p:sp>
      <p:sp>
        <p:nvSpPr>
          <p:cNvPr id="77" name="object 77"/>
          <p:cNvSpPr/>
          <p:nvPr/>
        </p:nvSpPr>
        <p:spPr>
          <a:xfrm>
            <a:off x="13551818" y="2844643"/>
            <a:ext cx="426720" cy="0"/>
          </a:xfrm>
          <a:custGeom>
            <a:avLst/>
            <a:gdLst/>
            <a:ahLst/>
            <a:cxnLst/>
            <a:rect l="l" t="t" r="r" b="b"/>
            <a:pathLst>
              <a:path w="426719">
                <a:moveTo>
                  <a:pt x="0" y="0"/>
                </a:moveTo>
                <a:lnTo>
                  <a:pt x="426542" y="0"/>
                </a:lnTo>
                <a:lnTo>
                  <a:pt x="0" y="0"/>
                </a:lnTo>
                <a:close/>
              </a:path>
            </a:pathLst>
          </a:custGeom>
          <a:ln w="9448">
            <a:solidFill>
              <a:srgbClr val="71BC68"/>
            </a:solidFill>
          </a:ln>
        </p:spPr>
        <p:txBody>
          <a:bodyPr wrap="square" lIns="0" tIns="0" rIns="0" bIns="0" rtlCol="0"/>
          <a:lstStyle/>
          <a:p>
            <a:endParaRPr lang="fr-CA" noProof="0" dirty="0"/>
          </a:p>
        </p:txBody>
      </p:sp>
      <p:sp>
        <p:nvSpPr>
          <p:cNvPr id="78" name="object 78"/>
          <p:cNvSpPr/>
          <p:nvPr/>
        </p:nvSpPr>
        <p:spPr>
          <a:xfrm>
            <a:off x="13785976" y="3182086"/>
            <a:ext cx="844550" cy="0"/>
          </a:xfrm>
          <a:custGeom>
            <a:avLst/>
            <a:gdLst/>
            <a:ahLst/>
            <a:cxnLst/>
            <a:rect l="l" t="t" r="r" b="b"/>
            <a:pathLst>
              <a:path w="844550">
                <a:moveTo>
                  <a:pt x="844422" y="0"/>
                </a:moveTo>
                <a:lnTo>
                  <a:pt x="0" y="0"/>
                </a:lnTo>
                <a:lnTo>
                  <a:pt x="844422" y="0"/>
                </a:lnTo>
              </a:path>
            </a:pathLst>
          </a:custGeom>
          <a:ln w="9359">
            <a:solidFill>
              <a:srgbClr val="71BC68"/>
            </a:solidFill>
          </a:ln>
        </p:spPr>
        <p:txBody>
          <a:bodyPr wrap="square" lIns="0" tIns="0" rIns="0" bIns="0" rtlCol="0"/>
          <a:lstStyle/>
          <a:p>
            <a:endParaRPr lang="fr-CA" noProof="0" dirty="0"/>
          </a:p>
        </p:txBody>
      </p:sp>
      <p:sp>
        <p:nvSpPr>
          <p:cNvPr id="79" name="object 79"/>
          <p:cNvSpPr/>
          <p:nvPr/>
        </p:nvSpPr>
        <p:spPr>
          <a:xfrm>
            <a:off x="14270495" y="2620283"/>
            <a:ext cx="0" cy="784860"/>
          </a:xfrm>
          <a:custGeom>
            <a:avLst/>
            <a:gdLst/>
            <a:ahLst/>
            <a:cxnLst/>
            <a:rect l="l" t="t" r="r" b="b"/>
            <a:pathLst>
              <a:path h="784860">
                <a:moveTo>
                  <a:pt x="0" y="0"/>
                </a:moveTo>
                <a:lnTo>
                  <a:pt x="0" y="784517"/>
                </a:lnTo>
                <a:lnTo>
                  <a:pt x="0" y="0"/>
                </a:lnTo>
                <a:close/>
              </a:path>
            </a:pathLst>
          </a:custGeom>
          <a:ln w="9359">
            <a:solidFill>
              <a:srgbClr val="71BC68"/>
            </a:solidFill>
          </a:ln>
        </p:spPr>
        <p:txBody>
          <a:bodyPr wrap="square" lIns="0" tIns="0" rIns="0" bIns="0" rtlCol="0"/>
          <a:lstStyle/>
          <a:p>
            <a:endParaRPr lang="fr-CA" noProof="0" dirty="0"/>
          </a:p>
        </p:txBody>
      </p:sp>
      <p:sp>
        <p:nvSpPr>
          <p:cNvPr id="80" name="object 80"/>
          <p:cNvSpPr/>
          <p:nvPr/>
        </p:nvSpPr>
        <p:spPr>
          <a:xfrm>
            <a:off x="13684705" y="2594721"/>
            <a:ext cx="836294" cy="835660"/>
          </a:xfrm>
          <a:custGeom>
            <a:avLst/>
            <a:gdLst/>
            <a:ahLst/>
            <a:cxnLst/>
            <a:rect l="l" t="t" r="r" b="b"/>
            <a:pathLst>
              <a:path w="836294" h="835660">
                <a:moveTo>
                  <a:pt x="0" y="835634"/>
                </a:moveTo>
                <a:lnTo>
                  <a:pt x="835736" y="0"/>
                </a:lnTo>
                <a:lnTo>
                  <a:pt x="0" y="835634"/>
                </a:lnTo>
                <a:close/>
              </a:path>
            </a:pathLst>
          </a:custGeom>
          <a:ln w="9448">
            <a:solidFill>
              <a:srgbClr val="71BC68"/>
            </a:solidFill>
          </a:ln>
        </p:spPr>
        <p:txBody>
          <a:bodyPr wrap="square" lIns="0" tIns="0" rIns="0" bIns="0" rtlCol="0"/>
          <a:lstStyle/>
          <a:p>
            <a:endParaRPr lang="fr-CA" noProof="0" dirty="0"/>
          </a:p>
        </p:txBody>
      </p:sp>
      <p:sp>
        <p:nvSpPr>
          <p:cNvPr id="81" name="object 81"/>
          <p:cNvSpPr/>
          <p:nvPr/>
        </p:nvSpPr>
        <p:spPr>
          <a:xfrm>
            <a:off x="13933012" y="2373063"/>
            <a:ext cx="0" cy="1279525"/>
          </a:xfrm>
          <a:custGeom>
            <a:avLst/>
            <a:gdLst/>
            <a:ahLst/>
            <a:cxnLst/>
            <a:rect l="l" t="t" r="r" b="b"/>
            <a:pathLst>
              <a:path h="1279525">
                <a:moveTo>
                  <a:pt x="0" y="0"/>
                </a:moveTo>
                <a:lnTo>
                  <a:pt x="0" y="1278953"/>
                </a:lnTo>
                <a:lnTo>
                  <a:pt x="0" y="0"/>
                </a:lnTo>
                <a:close/>
              </a:path>
            </a:pathLst>
          </a:custGeom>
          <a:ln w="9448">
            <a:solidFill>
              <a:srgbClr val="71BC68"/>
            </a:solidFill>
          </a:ln>
        </p:spPr>
        <p:txBody>
          <a:bodyPr wrap="square" lIns="0" tIns="0" rIns="0" bIns="0" rtlCol="0"/>
          <a:lstStyle/>
          <a:p>
            <a:endParaRPr lang="fr-CA" noProof="0" dirty="0"/>
          </a:p>
        </p:txBody>
      </p:sp>
      <p:sp>
        <p:nvSpPr>
          <p:cNvPr id="82" name="object 82"/>
          <p:cNvSpPr/>
          <p:nvPr/>
        </p:nvSpPr>
        <p:spPr>
          <a:xfrm>
            <a:off x="13779614" y="2843000"/>
            <a:ext cx="646430" cy="0"/>
          </a:xfrm>
          <a:custGeom>
            <a:avLst/>
            <a:gdLst/>
            <a:ahLst/>
            <a:cxnLst/>
            <a:rect l="l" t="t" r="r" b="b"/>
            <a:pathLst>
              <a:path w="646430">
                <a:moveTo>
                  <a:pt x="645921" y="0"/>
                </a:moveTo>
                <a:lnTo>
                  <a:pt x="0" y="0"/>
                </a:lnTo>
                <a:lnTo>
                  <a:pt x="645921" y="0"/>
                </a:lnTo>
                <a:close/>
              </a:path>
            </a:pathLst>
          </a:custGeom>
          <a:ln w="9448">
            <a:solidFill>
              <a:srgbClr val="71BC68"/>
            </a:solidFill>
          </a:ln>
        </p:spPr>
        <p:txBody>
          <a:bodyPr wrap="square" lIns="0" tIns="0" rIns="0" bIns="0" rtlCol="0"/>
          <a:lstStyle/>
          <a:p>
            <a:endParaRPr lang="fr-CA" noProof="0" dirty="0"/>
          </a:p>
        </p:txBody>
      </p:sp>
      <p:sp>
        <p:nvSpPr>
          <p:cNvPr id="83" name="object 83"/>
          <p:cNvSpPr/>
          <p:nvPr/>
        </p:nvSpPr>
        <p:spPr>
          <a:xfrm>
            <a:off x="14047986" y="3159661"/>
            <a:ext cx="582930" cy="582930"/>
          </a:xfrm>
          <a:custGeom>
            <a:avLst/>
            <a:gdLst/>
            <a:ahLst/>
            <a:cxnLst/>
            <a:rect l="l" t="t" r="r" b="b"/>
            <a:pathLst>
              <a:path w="582930" h="582929">
                <a:moveTo>
                  <a:pt x="582413" y="0"/>
                </a:moveTo>
                <a:lnTo>
                  <a:pt x="0" y="582413"/>
                </a:lnTo>
                <a:lnTo>
                  <a:pt x="582413" y="0"/>
                </a:lnTo>
              </a:path>
            </a:pathLst>
          </a:custGeom>
          <a:ln w="9448">
            <a:solidFill>
              <a:srgbClr val="71BC68"/>
            </a:solidFill>
          </a:ln>
        </p:spPr>
        <p:txBody>
          <a:bodyPr wrap="square" lIns="0" tIns="0" rIns="0" bIns="0" rtlCol="0"/>
          <a:lstStyle/>
          <a:p>
            <a:endParaRPr lang="fr-CA" noProof="0" dirty="0"/>
          </a:p>
        </p:txBody>
      </p:sp>
      <p:sp>
        <p:nvSpPr>
          <p:cNvPr id="84" name="object 84"/>
          <p:cNvSpPr/>
          <p:nvPr/>
        </p:nvSpPr>
        <p:spPr>
          <a:xfrm>
            <a:off x="14609603" y="3083753"/>
            <a:ext cx="0" cy="532765"/>
          </a:xfrm>
          <a:custGeom>
            <a:avLst/>
            <a:gdLst/>
            <a:ahLst/>
            <a:cxnLst/>
            <a:rect l="l" t="t" r="r" b="b"/>
            <a:pathLst>
              <a:path h="532764">
                <a:moveTo>
                  <a:pt x="0" y="532536"/>
                </a:moveTo>
                <a:lnTo>
                  <a:pt x="0" y="0"/>
                </a:lnTo>
                <a:lnTo>
                  <a:pt x="0" y="532536"/>
                </a:lnTo>
                <a:close/>
              </a:path>
            </a:pathLst>
          </a:custGeom>
          <a:ln w="9448">
            <a:solidFill>
              <a:srgbClr val="71BC68"/>
            </a:solidFill>
          </a:ln>
        </p:spPr>
        <p:txBody>
          <a:bodyPr wrap="square" lIns="0" tIns="0" rIns="0" bIns="0" rtlCol="0"/>
          <a:lstStyle/>
          <a:p>
            <a:endParaRPr lang="fr-CA" noProof="0" dirty="0"/>
          </a:p>
        </p:txBody>
      </p:sp>
      <p:sp>
        <p:nvSpPr>
          <p:cNvPr id="85" name="object 85"/>
          <p:cNvSpPr/>
          <p:nvPr/>
        </p:nvSpPr>
        <p:spPr>
          <a:xfrm>
            <a:off x="13444232" y="2822183"/>
            <a:ext cx="1186180" cy="1186180"/>
          </a:xfrm>
          <a:custGeom>
            <a:avLst/>
            <a:gdLst/>
            <a:ahLst/>
            <a:cxnLst/>
            <a:rect l="l" t="t" r="r" b="b"/>
            <a:pathLst>
              <a:path w="1186180" h="1186179">
                <a:moveTo>
                  <a:pt x="1186166" y="0"/>
                </a:moveTo>
                <a:lnTo>
                  <a:pt x="0" y="1186177"/>
                </a:lnTo>
                <a:lnTo>
                  <a:pt x="1186166" y="0"/>
                </a:lnTo>
              </a:path>
            </a:pathLst>
          </a:custGeom>
          <a:ln w="9359">
            <a:solidFill>
              <a:srgbClr val="71BC68"/>
            </a:solidFill>
          </a:ln>
        </p:spPr>
        <p:txBody>
          <a:bodyPr wrap="square" lIns="0" tIns="0" rIns="0" bIns="0" rtlCol="0"/>
          <a:lstStyle/>
          <a:p>
            <a:endParaRPr lang="fr-CA" noProof="0" dirty="0"/>
          </a:p>
        </p:txBody>
      </p:sp>
      <p:sp>
        <p:nvSpPr>
          <p:cNvPr id="86" name="object 86"/>
          <p:cNvSpPr/>
          <p:nvPr/>
        </p:nvSpPr>
        <p:spPr>
          <a:xfrm>
            <a:off x="14272129" y="2797614"/>
            <a:ext cx="0" cy="1104900"/>
          </a:xfrm>
          <a:custGeom>
            <a:avLst/>
            <a:gdLst/>
            <a:ahLst/>
            <a:cxnLst/>
            <a:rect l="l" t="t" r="r" b="b"/>
            <a:pathLst>
              <a:path h="1104900">
                <a:moveTo>
                  <a:pt x="0" y="1104811"/>
                </a:moveTo>
                <a:lnTo>
                  <a:pt x="0" y="0"/>
                </a:lnTo>
                <a:lnTo>
                  <a:pt x="0" y="1104811"/>
                </a:lnTo>
                <a:close/>
              </a:path>
            </a:pathLst>
          </a:custGeom>
          <a:ln w="9359">
            <a:solidFill>
              <a:srgbClr val="71BC68"/>
            </a:solidFill>
          </a:ln>
        </p:spPr>
        <p:txBody>
          <a:bodyPr wrap="square" lIns="0" tIns="0" rIns="0" bIns="0" rtlCol="0"/>
          <a:lstStyle/>
          <a:p>
            <a:endParaRPr lang="fr-CA" noProof="0" dirty="0"/>
          </a:p>
        </p:txBody>
      </p:sp>
      <p:sp>
        <p:nvSpPr>
          <p:cNvPr id="87" name="object 87"/>
          <p:cNvSpPr/>
          <p:nvPr/>
        </p:nvSpPr>
        <p:spPr>
          <a:xfrm>
            <a:off x="13822552" y="3857054"/>
            <a:ext cx="808355" cy="0"/>
          </a:xfrm>
          <a:custGeom>
            <a:avLst/>
            <a:gdLst/>
            <a:ahLst/>
            <a:cxnLst/>
            <a:rect l="l" t="t" r="r" b="b"/>
            <a:pathLst>
              <a:path w="808355">
                <a:moveTo>
                  <a:pt x="807846" y="0"/>
                </a:moveTo>
                <a:lnTo>
                  <a:pt x="0" y="0"/>
                </a:lnTo>
                <a:lnTo>
                  <a:pt x="807846" y="0"/>
                </a:lnTo>
              </a:path>
            </a:pathLst>
          </a:custGeom>
          <a:ln w="9448">
            <a:solidFill>
              <a:srgbClr val="71BC68"/>
            </a:solidFill>
          </a:ln>
        </p:spPr>
        <p:txBody>
          <a:bodyPr wrap="square" lIns="0" tIns="0" rIns="0" bIns="0" rtlCol="0"/>
          <a:lstStyle/>
          <a:p>
            <a:endParaRPr lang="fr-CA" noProof="0" dirty="0"/>
          </a:p>
        </p:txBody>
      </p:sp>
      <p:sp>
        <p:nvSpPr>
          <p:cNvPr id="88" name="object 88"/>
          <p:cNvSpPr/>
          <p:nvPr/>
        </p:nvSpPr>
        <p:spPr>
          <a:xfrm>
            <a:off x="14270486" y="3475469"/>
            <a:ext cx="0" cy="424180"/>
          </a:xfrm>
          <a:custGeom>
            <a:avLst/>
            <a:gdLst/>
            <a:ahLst/>
            <a:cxnLst/>
            <a:rect l="l" t="t" r="r" b="b"/>
            <a:pathLst>
              <a:path h="424179">
                <a:moveTo>
                  <a:pt x="0" y="0"/>
                </a:moveTo>
                <a:lnTo>
                  <a:pt x="0" y="424053"/>
                </a:lnTo>
                <a:lnTo>
                  <a:pt x="0" y="0"/>
                </a:lnTo>
                <a:close/>
              </a:path>
            </a:pathLst>
          </a:custGeom>
          <a:ln w="9448">
            <a:solidFill>
              <a:srgbClr val="71BC68"/>
            </a:solidFill>
          </a:ln>
        </p:spPr>
        <p:txBody>
          <a:bodyPr wrap="square" lIns="0" tIns="0" rIns="0" bIns="0" rtlCol="0"/>
          <a:lstStyle/>
          <a:p>
            <a:endParaRPr lang="fr-CA" noProof="0" dirty="0"/>
          </a:p>
        </p:txBody>
      </p:sp>
      <p:sp>
        <p:nvSpPr>
          <p:cNvPr id="89" name="object 89"/>
          <p:cNvSpPr/>
          <p:nvPr/>
        </p:nvSpPr>
        <p:spPr>
          <a:xfrm>
            <a:off x="13793837" y="3378773"/>
            <a:ext cx="617855" cy="617855"/>
          </a:xfrm>
          <a:custGeom>
            <a:avLst/>
            <a:gdLst/>
            <a:ahLst/>
            <a:cxnLst/>
            <a:rect l="l" t="t" r="r" b="b"/>
            <a:pathLst>
              <a:path w="617855" h="617854">
                <a:moveTo>
                  <a:pt x="0" y="0"/>
                </a:moveTo>
                <a:lnTo>
                  <a:pt x="617461" y="617448"/>
                </a:lnTo>
                <a:lnTo>
                  <a:pt x="0" y="0"/>
                </a:lnTo>
                <a:close/>
              </a:path>
            </a:pathLst>
          </a:custGeom>
          <a:ln w="9448">
            <a:solidFill>
              <a:srgbClr val="71BC68"/>
            </a:solidFill>
          </a:ln>
        </p:spPr>
        <p:txBody>
          <a:bodyPr wrap="square" lIns="0" tIns="0" rIns="0" bIns="0" rtlCol="0"/>
          <a:lstStyle/>
          <a:p>
            <a:endParaRPr lang="fr-CA" noProof="0" dirty="0"/>
          </a:p>
        </p:txBody>
      </p:sp>
      <p:sp>
        <p:nvSpPr>
          <p:cNvPr id="90" name="object 90"/>
          <p:cNvSpPr/>
          <p:nvPr/>
        </p:nvSpPr>
        <p:spPr>
          <a:xfrm>
            <a:off x="13678544" y="3517940"/>
            <a:ext cx="848360" cy="0"/>
          </a:xfrm>
          <a:custGeom>
            <a:avLst/>
            <a:gdLst/>
            <a:ahLst/>
            <a:cxnLst/>
            <a:rect l="l" t="t" r="r" b="b"/>
            <a:pathLst>
              <a:path w="848359">
                <a:moveTo>
                  <a:pt x="848055" y="0"/>
                </a:moveTo>
                <a:lnTo>
                  <a:pt x="0" y="0"/>
                </a:lnTo>
                <a:lnTo>
                  <a:pt x="848055" y="0"/>
                </a:lnTo>
                <a:close/>
              </a:path>
            </a:pathLst>
          </a:custGeom>
          <a:ln w="9448">
            <a:solidFill>
              <a:srgbClr val="71BC68"/>
            </a:solidFill>
          </a:ln>
        </p:spPr>
        <p:txBody>
          <a:bodyPr wrap="square" lIns="0" tIns="0" rIns="0" bIns="0" rtlCol="0"/>
          <a:lstStyle/>
          <a:p>
            <a:endParaRPr lang="fr-CA" noProof="0" dirty="0"/>
          </a:p>
        </p:txBody>
      </p:sp>
      <p:sp>
        <p:nvSpPr>
          <p:cNvPr id="91" name="object 91"/>
          <p:cNvSpPr/>
          <p:nvPr/>
        </p:nvSpPr>
        <p:spPr>
          <a:xfrm>
            <a:off x="14272129" y="3468209"/>
            <a:ext cx="0" cy="438784"/>
          </a:xfrm>
          <a:custGeom>
            <a:avLst/>
            <a:gdLst/>
            <a:ahLst/>
            <a:cxnLst/>
            <a:rect l="l" t="t" r="r" b="b"/>
            <a:pathLst>
              <a:path h="438785">
                <a:moveTo>
                  <a:pt x="0" y="438581"/>
                </a:moveTo>
                <a:lnTo>
                  <a:pt x="0" y="0"/>
                </a:lnTo>
                <a:lnTo>
                  <a:pt x="0" y="438581"/>
                </a:lnTo>
                <a:close/>
              </a:path>
            </a:pathLst>
          </a:custGeom>
          <a:ln w="9448">
            <a:solidFill>
              <a:srgbClr val="71BC68"/>
            </a:solidFill>
          </a:ln>
        </p:spPr>
        <p:txBody>
          <a:bodyPr wrap="square" lIns="0" tIns="0" rIns="0" bIns="0" rtlCol="0"/>
          <a:lstStyle/>
          <a:p>
            <a:endParaRPr lang="fr-CA" noProof="0" dirty="0"/>
          </a:p>
        </p:txBody>
      </p:sp>
      <p:sp>
        <p:nvSpPr>
          <p:cNvPr id="92" name="object 92"/>
          <p:cNvSpPr/>
          <p:nvPr/>
        </p:nvSpPr>
        <p:spPr>
          <a:xfrm>
            <a:off x="12225617" y="125424"/>
            <a:ext cx="2404110" cy="3414395"/>
          </a:xfrm>
          <a:custGeom>
            <a:avLst/>
            <a:gdLst/>
            <a:ahLst/>
            <a:cxnLst/>
            <a:rect l="l" t="t" r="r" b="b"/>
            <a:pathLst>
              <a:path w="2404109" h="3414395">
                <a:moveTo>
                  <a:pt x="40005" y="356870"/>
                </a:moveTo>
                <a:lnTo>
                  <a:pt x="38430" y="349084"/>
                </a:lnTo>
                <a:lnTo>
                  <a:pt x="34137" y="342722"/>
                </a:lnTo>
                <a:lnTo>
                  <a:pt x="27787" y="338442"/>
                </a:lnTo>
                <a:lnTo>
                  <a:pt x="20002" y="336867"/>
                </a:lnTo>
                <a:lnTo>
                  <a:pt x="12217" y="338442"/>
                </a:lnTo>
                <a:lnTo>
                  <a:pt x="5867" y="342722"/>
                </a:lnTo>
                <a:lnTo>
                  <a:pt x="1574" y="349084"/>
                </a:lnTo>
                <a:lnTo>
                  <a:pt x="0" y="356870"/>
                </a:lnTo>
                <a:lnTo>
                  <a:pt x="1574" y="364655"/>
                </a:lnTo>
                <a:lnTo>
                  <a:pt x="5867" y="371005"/>
                </a:lnTo>
                <a:lnTo>
                  <a:pt x="12217" y="375297"/>
                </a:lnTo>
                <a:lnTo>
                  <a:pt x="20002" y="376859"/>
                </a:lnTo>
                <a:lnTo>
                  <a:pt x="27787" y="375297"/>
                </a:lnTo>
                <a:lnTo>
                  <a:pt x="34137" y="371005"/>
                </a:lnTo>
                <a:lnTo>
                  <a:pt x="38430" y="364655"/>
                </a:lnTo>
                <a:lnTo>
                  <a:pt x="40005" y="356870"/>
                </a:lnTo>
                <a:close/>
              </a:path>
              <a:path w="2404109" h="3414395">
                <a:moveTo>
                  <a:pt x="373634" y="346303"/>
                </a:moveTo>
                <a:lnTo>
                  <a:pt x="366407" y="339077"/>
                </a:lnTo>
                <a:lnTo>
                  <a:pt x="348551" y="339077"/>
                </a:lnTo>
                <a:lnTo>
                  <a:pt x="341325" y="346303"/>
                </a:lnTo>
                <a:lnTo>
                  <a:pt x="341325" y="364159"/>
                </a:lnTo>
                <a:lnTo>
                  <a:pt x="348551" y="371386"/>
                </a:lnTo>
                <a:lnTo>
                  <a:pt x="357479" y="371386"/>
                </a:lnTo>
                <a:lnTo>
                  <a:pt x="366407" y="371386"/>
                </a:lnTo>
                <a:lnTo>
                  <a:pt x="373634" y="364159"/>
                </a:lnTo>
                <a:lnTo>
                  <a:pt x="373634" y="346303"/>
                </a:lnTo>
                <a:close/>
              </a:path>
              <a:path w="2404109" h="3414395">
                <a:moveTo>
                  <a:pt x="374573" y="683260"/>
                </a:moveTo>
                <a:lnTo>
                  <a:pt x="366928" y="675614"/>
                </a:lnTo>
                <a:lnTo>
                  <a:pt x="348030" y="675614"/>
                </a:lnTo>
                <a:lnTo>
                  <a:pt x="340385" y="683260"/>
                </a:lnTo>
                <a:lnTo>
                  <a:pt x="340385" y="702157"/>
                </a:lnTo>
                <a:lnTo>
                  <a:pt x="348030" y="709803"/>
                </a:lnTo>
                <a:lnTo>
                  <a:pt x="357479" y="709803"/>
                </a:lnTo>
                <a:lnTo>
                  <a:pt x="366928" y="709803"/>
                </a:lnTo>
                <a:lnTo>
                  <a:pt x="374573" y="702157"/>
                </a:lnTo>
                <a:lnTo>
                  <a:pt x="374573" y="683260"/>
                </a:lnTo>
                <a:close/>
              </a:path>
              <a:path w="2404109" h="3414395">
                <a:moveTo>
                  <a:pt x="375069" y="2032889"/>
                </a:moveTo>
                <a:lnTo>
                  <a:pt x="367195" y="2025002"/>
                </a:lnTo>
                <a:lnTo>
                  <a:pt x="357479" y="2025002"/>
                </a:lnTo>
                <a:lnTo>
                  <a:pt x="347764" y="2025002"/>
                </a:lnTo>
                <a:lnTo>
                  <a:pt x="339890" y="2032889"/>
                </a:lnTo>
                <a:lnTo>
                  <a:pt x="339890" y="2044014"/>
                </a:lnTo>
                <a:lnTo>
                  <a:pt x="340080" y="2045347"/>
                </a:lnTo>
                <a:lnTo>
                  <a:pt x="340398" y="2046655"/>
                </a:lnTo>
                <a:lnTo>
                  <a:pt x="341566" y="2055075"/>
                </a:lnTo>
                <a:lnTo>
                  <a:pt x="348742" y="2061578"/>
                </a:lnTo>
                <a:lnTo>
                  <a:pt x="366179" y="2061578"/>
                </a:lnTo>
                <a:lnTo>
                  <a:pt x="373316" y="2055126"/>
                </a:lnTo>
                <a:lnTo>
                  <a:pt x="374535" y="2046744"/>
                </a:lnTo>
                <a:lnTo>
                  <a:pt x="374853" y="2045411"/>
                </a:lnTo>
                <a:lnTo>
                  <a:pt x="375069" y="2044039"/>
                </a:lnTo>
                <a:lnTo>
                  <a:pt x="375069" y="2032889"/>
                </a:lnTo>
                <a:close/>
              </a:path>
              <a:path w="2404109" h="3414395">
                <a:moveTo>
                  <a:pt x="712825" y="2033638"/>
                </a:moveTo>
                <a:lnTo>
                  <a:pt x="705561" y="2026373"/>
                </a:lnTo>
                <a:lnTo>
                  <a:pt x="687628" y="2026373"/>
                </a:lnTo>
                <a:lnTo>
                  <a:pt x="680364" y="2033638"/>
                </a:lnTo>
                <a:lnTo>
                  <a:pt x="680364" y="2051570"/>
                </a:lnTo>
                <a:lnTo>
                  <a:pt x="687628" y="2058835"/>
                </a:lnTo>
                <a:lnTo>
                  <a:pt x="696595" y="2058835"/>
                </a:lnTo>
                <a:lnTo>
                  <a:pt x="705561" y="2058835"/>
                </a:lnTo>
                <a:lnTo>
                  <a:pt x="712825" y="2051570"/>
                </a:lnTo>
                <a:lnTo>
                  <a:pt x="712825" y="2033638"/>
                </a:lnTo>
                <a:close/>
              </a:path>
              <a:path w="2404109" h="3414395">
                <a:moveTo>
                  <a:pt x="713066" y="2372626"/>
                </a:moveTo>
                <a:lnTo>
                  <a:pt x="705700" y="2365248"/>
                </a:lnTo>
                <a:lnTo>
                  <a:pt x="696595" y="2365248"/>
                </a:lnTo>
                <a:lnTo>
                  <a:pt x="687489" y="2365248"/>
                </a:lnTo>
                <a:lnTo>
                  <a:pt x="680123" y="2372626"/>
                </a:lnTo>
                <a:lnTo>
                  <a:pt x="680123" y="2390838"/>
                </a:lnTo>
                <a:lnTo>
                  <a:pt x="687489" y="2398217"/>
                </a:lnTo>
                <a:lnTo>
                  <a:pt x="705700" y="2398217"/>
                </a:lnTo>
                <a:lnTo>
                  <a:pt x="713066" y="2390838"/>
                </a:lnTo>
                <a:lnTo>
                  <a:pt x="713066" y="2372626"/>
                </a:lnTo>
                <a:close/>
              </a:path>
              <a:path w="2404109" h="3414395">
                <a:moveTo>
                  <a:pt x="713181" y="683539"/>
                </a:moveTo>
                <a:lnTo>
                  <a:pt x="705751" y="676122"/>
                </a:lnTo>
                <a:lnTo>
                  <a:pt x="696595" y="676122"/>
                </a:lnTo>
                <a:lnTo>
                  <a:pt x="687438" y="676122"/>
                </a:lnTo>
                <a:lnTo>
                  <a:pt x="680021" y="683539"/>
                </a:lnTo>
                <a:lnTo>
                  <a:pt x="680021" y="697509"/>
                </a:lnTo>
                <a:lnTo>
                  <a:pt x="682091" y="701789"/>
                </a:lnTo>
                <a:lnTo>
                  <a:pt x="685342" y="704811"/>
                </a:lnTo>
                <a:lnTo>
                  <a:pt x="688149" y="707834"/>
                </a:lnTo>
                <a:lnTo>
                  <a:pt x="692137" y="709764"/>
                </a:lnTo>
                <a:lnTo>
                  <a:pt x="701052" y="709764"/>
                </a:lnTo>
                <a:lnTo>
                  <a:pt x="705040" y="707834"/>
                </a:lnTo>
                <a:lnTo>
                  <a:pt x="707847" y="704811"/>
                </a:lnTo>
                <a:lnTo>
                  <a:pt x="711111" y="701789"/>
                </a:lnTo>
                <a:lnTo>
                  <a:pt x="713181" y="697509"/>
                </a:lnTo>
                <a:lnTo>
                  <a:pt x="713181" y="683539"/>
                </a:lnTo>
                <a:close/>
              </a:path>
              <a:path w="2404109" h="3414395">
                <a:moveTo>
                  <a:pt x="713447" y="10083"/>
                </a:moveTo>
                <a:lnTo>
                  <a:pt x="705904" y="2552"/>
                </a:lnTo>
                <a:lnTo>
                  <a:pt x="687311" y="2552"/>
                </a:lnTo>
                <a:lnTo>
                  <a:pt x="679767" y="10083"/>
                </a:lnTo>
                <a:lnTo>
                  <a:pt x="679767" y="28702"/>
                </a:lnTo>
                <a:lnTo>
                  <a:pt x="687311" y="36245"/>
                </a:lnTo>
                <a:lnTo>
                  <a:pt x="696607" y="36245"/>
                </a:lnTo>
                <a:lnTo>
                  <a:pt x="705904" y="36245"/>
                </a:lnTo>
                <a:lnTo>
                  <a:pt x="713447" y="28702"/>
                </a:lnTo>
                <a:lnTo>
                  <a:pt x="713447" y="10083"/>
                </a:lnTo>
                <a:close/>
              </a:path>
              <a:path w="2404109" h="3414395">
                <a:moveTo>
                  <a:pt x="714197" y="1695437"/>
                </a:moveTo>
                <a:lnTo>
                  <a:pt x="706310" y="1687563"/>
                </a:lnTo>
                <a:lnTo>
                  <a:pt x="696607" y="1687563"/>
                </a:lnTo>
                <a:lnTo>
                  <a:pt x="686904" y="1687563"/>
                </a:lnTo>
                <a:lnTo>
                  <a:pt x="679018" y="1695437"/>
                </a:lnTo>
                <a:lnTo>
                  <a:pt x="679018" y="1714868"/>
                </a:lnTo>
                <a:lnTo>
                  <a:pt x="686904" y="1722755"/>
                </a:lnTo>
                <a:lnTo>
                  <a:pt x="706310" y="1722755"/>
                </a:lnTo>
                <a:lnTo>
                  <a:pt x="714197" y="1714868"/>
                </a:lnTo>
                <a:lnTo>
                  <a:pt x="714197" y="1695437"/>
                </a:lnTo>
                <a:close/>
              </a:path>
              <a:path w="2404109" h="3414395">
                <a:moveTo>
                  <a:pt x="715695" y="1031836"/>
                </a:moveTo>
                <a:lnTo>
                  <a:pt x="714197" y="1024407"/>
                </a:lnTo>
                <a:lnTo>
                  <a:pt x="710107" y="1018336"/>
                </a:lnTo>
                <a:lnTo>
                  <a:pt x="704037" y="1014234"/>
                </a:lnTo>
                <a:lnTo>
                  <a:pt x="696595" y="1012736"/>
                </a:lnTo>
                <a:lnTo>
                  <a:pt x="689165" y="1014234"/>
                </a:lnTo>
                <a:lnTo>
                  <a:pt x="683094" y="1018336"/>
                </a:lnTo>
                <a:lnTo>
                  <a:pt x="678992" y="1024407"/>
                </a:lnTo>
                <a:lnTo>
                  <a:pt x="677494" y="1031836"/>
                </a:lnTo>
                <a:lnTo>
                  <a:pt x="678992" y="1039279"/>
                </a:lnTo>
                <a:lnTo>
                  <a:pt x="683094" y="1045349"/>
                </a:lnTo>
                <a:lnTo>
                  <a:pt x="689165" y="1049439"/>
                </a:lnTo>
                <a:lnTo>
                  <a:pt x="696595" y="1050937"/>
                </a:lnTo>
                <a:lnTo>
                  <a:pt x="704037" y="1049439"/>
                </a:lnTo>
                <a:lnTo>
                  <a:pt x="710107" y="1045349"/>
                </a:lnTo>
                <a:lnTo>
                  <a:pt x="714197" y="1039279"/>
                </a:lnTo>
                <a:lnTo>
                  <a:pt x="715695" y="1031836"/>
                </a:lnTo>
                <a:close/>
              </a:path>
              <a:path w="2404109" h="3414395">
                <a:moveTo>
                  <a:pt x="1047737" y="2036724"/>
                </a:moveTo>
                <a:lnTo>
                  <a:pt x="1041615" y="2030615"/>
                </a:lnTo>
                <a:lnTo>
                  <a:pt x="1034084" y="2030615"/>
                </a:lnTo>
                <a:lnTo>
                  <a:pt x="1026553" y="2030615"/>
                </a:lnTo>
                <a:lnTo>
                  <a:pt x="1020432" y="2036724"/>
                </a:lnTo>
                <a:lnTo>
                  <a:pt x="1020432" y="2051812"/>
                </a:lnTo>
                <a:lnTo>
                  <a:pt x="1026553" y="2057920"/>
                </a:lnTo>
                <a:lnTo>
                  <a:pt x="1041615" y="2057920"/>
                </a:lnTo>
                <a:lnTo>
                  <a:pt x="1047737" y="2051812"/>
                </a:lnTo>
                <a:lnTo>
                  <a:pt x="1047737" y="2036724"/>
                </a:lnTo>
                <a:close/>
              </a:path>
              <a:path w="2404109" h="3414395">
                <a:moveTo>
                  <a:pt x="1048600" y="1359649"/>
                </a:moveTo>
                <a:lnTo>
                  <a:pt x="1042098" y="1353146"/>
                </a:lnTo>
                <a:lnTo>
                  <a:pt x="1034084" y="1353146"/>
                </a:lnTo>
                <a:lnTo>
                  <a:pt x="1030732" y="1353146"/>
                </a:lnTo>
                <a:lnTo>
                  <a:pt x="1027671" y="1354328"/>
                </a:lnTo>
                <a:lnTo>
                  <a:pt x="1025220" y="1356245"/>
                </a:lnTo>
                <a:lnTo>
                  <a:pt x="1021435" y="1358646"/>
                </a:lnTo>
                <a:lnTo>
                  <a:pt x="1018908" y="1362849"/>
                </a:lnTo>
                <a:lnTo>
                  <a:pt x="1018908" y="1372450"/>
                </a:lnTo>
                <a:lnTo>
                  <a:pt x="1021397" y="1376629"/>
                </a:lnTo>
                <a:lnTo>
                  <a:pt x="1025156" y="1379029"/>
                </a:lnTo>
                <a:lnTo>
                  <a:pt x="1027620" y="1380972"/>
                </a:lnTo>
                <a:lnTo>
                  <a:pt x="1030706" y="1382179"/>
                </a:lnTo>
                <a:lnTo>
                  <a:pt x="1042098" y="1382179"/>
                </a:lnTo>
                <a:lnTo>
                  <a:pt x="1048600" y="1375676"/>
                </a:lnTo>
                <a:lnTo>
                  <a:pt x="1048600" y="1359649"/>
                </a:lnTo>
                <a:close/>
              </a:path>
              <a:path w="2404109" h="3414395">
                <a:moveTo>
                  <a:pt x="1054658" y="1705140"/>
                </a:moveTo>
                <a:lnTo>
                  <a:pt x="1053045" y="1697139"/>
                </a:lnTo>
                <a:lnTo>
                  <a:pt x="1048626" y="1690598"/>
                </a:lnTo>
                <a:lnTo>
                  <a:pt x="1042098" y="1686191"/>
                </a:lnTo>
                <a:lnTo>
                  <a:pt x="1034084" y="1684566"/>
                </a:lnTo>
                <a:lnTo>
                  <a:pt x="1026071" y="1686191"/>
                </a:lnTo>
                <a:lnTo>
                  <a:pt x="1019530" y="1690598"/>
                </a:lnTo>
                <a:lnTo>
                  <a:pt x="1015123" y="1697139"/>
                </a:lnTo>
                <a:lnTo>
                  <a:pt x="1013510" y="1705140"/>
                </a:lnTo>
                <a:lnTo>
                  <a:pt x="1015123" y="1713153"/>
                </a:lnTo>
                <a:lnTo>
                  <a:pt x="1019530" y="1719707"/>
                </a:lnTo>
                <a:lnTo>
                  <a:pt x="1026071" y="1724113"/>
                </a:lnTo>
                <a:lnTo>
                  <a:pt x="1034084" y="1725726"/>
                </a:lnTo>
                <a:lnTo>
                  <a:pt x="1042098" y="1724113"/>
                </a:lnTo>
                <a:lnTo>
                  <a:pt x="1048626" y="1719707"/>
                </a:lnTo>
                <a:lnTo>
                  <a:pt x="1053045" y="1713153"/>
                </a:lnTo>
                <a:lnTo>
                  <a:pt x="1054658" y="1705140"/>
                </a:lnTo>
                <a:close/>
              </a:path>
              <a:path w="2404109" h="3414395">
                <a:moveTo>
                  <a:pt x="1384858" y="349529"/>
                </a:moveTo>
                <a:lnTo>
                  <a:pt x="1378902" y="343573"/>
                </a:lnTo>
                <a:lnTo>
                  <a:pt x="1371561" y="343573"/>
                </a:lnTo>
                <a:lnTo>
                  <a:pt x="1364221" y="343573"/>
                </a:lnTo>
                <a:lnTo>
                  <a:pt x="1358277" y="349529"/>
                </a:lnTo>
                <a:lnTo>
                  <a:pt x="1358277" y="364210"/>
                </a:lnTo>
                <a:lnTo>
                  <a:pt x="1364221" y="370166"/>
                </a:lnTo>
                <a:lnTo>
                  <a:pt x="1378902" y="370166"/>
                </a:lnTo>
                <a:lnTo>
                  <a:pt x="1384858" y="364210"/>
                </a:lnTo>
                <a:lnTo>
                  <a:pt x="1384858" y="349529"/>
                </a:lnTo>
                <a:close/>
              </a:path>
              <a:path w="2404109" h="3414395">
                <a:moveTo>
                  <a:pt x="1386852" y="9296"/>
                </a:moveTo>
                <a:lnTo>
                  <a:pt x="1380007" y="2451"/>
                </a:lnTo>
                <a:lnTo>
                  <a:pt x="1366253" y="2451"/>
                </a:lnTo>
                <a:lnTo>
                  <a:pt x="1361579" y="5156"/>
                </a:lnTo>
                <a:lnTo>
                  <a:pt x="1358836" y="9245"/>
                </a:lnTo>
                <a:lnTo>
                  <a:pt x="1356385" y="11938"/>
                </a:lnTo>
                <a:lnTo>
                  <a:pt x="1354848" y="15468"/>
                </a:lnTo>
                <a:lnTo>
                  <a:pt x="1354848" y="27698"/>
                </a:lnTo>
                <a:lnTo>
                  <a:pt x="1361592" y="34442"/>
                </a:lnTo>
                <a:lnTo>
                  <a:pt x="1369898" y="34442"/>
                </a:lnTo>
                <a:lnTo>
                  <a:pt x="1373111" y="34442"/>
                </a:lnTo>
                <a:lnTo>
                  <a:pt x="1376070" y="33426"/>
                </a:lnTo>
                <a:lnTo>
                  <a:pt x="1378521" y="31699"/>
                </a:lnTo>
                <a:lnTo>
                  <a:pt x="1379893" y="30911"/>
                </a:lnTo>
                <a:lnTo>
                  <a:pt x="1381125" y="29921"/>
                </a:lnTo>
                <a:lnTo>
                  <a:pt x="1382166" y="28727"/>
                </a:lnTo>
                <a:lnTo>
                  <a:pt x="1385049" y="25958"/>
                </a:lnTo>
                <a:lnTo>
                  <a:pt x="1386852" y="22072"/>
                </a:lnTo>
                <a:lnTo>
                  <a:pt x="1386852" y="9296"/>
                </a:lnTo>
                <a:close/>
              </a:path>
              <a:path w="2404109" h="3414395">
                <a:moveTo>
                  <a:pt x="1387627" y="2032812"/>
                </a:moveTo>
                <a:lnTo>
                  <a:pt x="1379689" y="2024888"/>
                </a:lnTo>
                <a:lnTo>
                  <a:pt x="1369910" y="2024888"/>
                </a:lnTo>
                <a:lnTo>
                  <a:pt x="1360131" y="2024888"/>
                </a:lnTo>
                <a:lnTo>
                  <a:pt x="1352194" y="2032812"/>
                </a:lnTo>
                <a:lnTo>
                  <a:pt x="1352194" y="2052383"/>
                </a:lnTo>
                <a:lnTo>
                  <a:pt x="1360131" y="2060321"/>
                </a:lnTo>
                <a:lnTo>
                  <a:pt x="1379689" y="2060321"/>
                </a:lnTo>
                <a:lnTo>
                  <a:pt x="1387627" y="2052383"/>
                </a:lnTo>
                <a:lnTo>
                  <a:pt x="1387627" y="2032812"/>
                </a:lnTo>
                <a:close/>
              </a:path>
              <a:path w="2404109" h="3414395">
                <a:moveTo>
                  <a:pt x="1387665" y="684555"/>
                </a:moveTo>
                <a:lnTo>
                  <a:pt x="1379715" y="676605"/>
                </a:lnTo>
                <a:lnTo>
                  <a:pt x="1360106" y="676605"/>
                </a:lnTo>
                <a:lnTo>
                  <a:pt x="1352156" y="684555"/>
                </a:lnTo>
                <a:lnTo>
                  <a:pt x="1352156" y="704164"/>
                </a:lnTo>
                <a:lnTo>
                  <a:pt x="1360106" y="712114"/>
                </a:lnTo>
                <a:lnTo>
                  <a:pt x="1369910" y="712114"/>
                </a:lnTo>
                <a:lnTo>
                  <a:pt x="1379715" y="712114"/>
                </a:lnTo>
                <a:lnTo>
                  <a:pt x="1387665" y="704164"/>
                </a:lnTo>
                <a:lnTo>
                  <a:pt x="1387665" y="684555"/>
                </a:lnTo>
                <a:close/>
              </a:path>
              <a:path w="2404109" h="3414395">
                <a:moveTo>
                  <a:pt x="1388402" y="1359992"/>
                </a:moveTo>
                <a:lnTo>
                  <a:pt x="1380845" y="1352448"/>
                </a:lnTo>
                <a:lnTo>
                  <a:pt x="1371549" y="1352448"/>
                </a:lnTo>
                <a:lnTo>
                  <a:pt x="1362252" y="1352448"/>
                </a:lnTo>
                <a:lnTo>
                  <a:pt x="1354696" y="1359992"/>
                </a:lnTo>
                <a:lnTo>
                  <a:pt x="1354696" y="1378610"/>
                </a:lnTo>
                <a:lnTo>
                  <a:pt x="1362252" y="1386141"/>
                </a:lnTo>
                <a:lnTo>
                  <a:pt x="1380845" y="1386141"/>
                </a:lnTo>
                <a:lnTo>
                  <a:pt x="1388402" y="1378610"/>
                </a:lnTo>
                <a:lnTo>
                  <a:pt x="1388402" y="1359992"/>
                </a:lnTo>
                <a:close/>
              </a:path>
              <a:path w="2404109" h="3414395">
                <a:moveTo>
                  <a:pt x="1389049" y="1020521"/>
                </a:moveTo>
                <a:lnTo>
                  <a:pt x="1381213" y="1012685"/>
                </a:lnTo>
                <a:lnTo>
                  <a:pt x="1371549" y="1012685"/>
                </a:lnTo>
                <a:lnTo>
                  <a:pt x="1361884" y="1012685"/>
                </a:lnTo>
                <a:lnTo>
                  <a:pt x="1354048" y="1020521"/>
                </a:lnTo>
                <a:lnTo>
                  <a:pt x="1354048" y="1039863"/>
                </a:lnTo>
                <a:lnTo>
                  <a:pt x="1361884" y="1047711"/>
                </a:lnTo>
                <a:lnTo>
                  <a:pt x="1381213" y="1047711"/>
                </a:lnTo>
                <a:lnTo>
                  <a:pt x="1389049" y="1039863"/>
                </a:lnTo>
                <a:lnTo>
                  <a:pt x="1389049" y="1020521"/>
                </a:lnTo>
                <a:close/>
              </a:path>
              <a:path w="2404109" h="3414395">
                <a:moveTo>
                  <a:pt x="1723123" y="2373934"/>
                </a:moveTo>
                <a:lnTo>
                  <a:pt x="1716811" y="2367635"/>
                </a:lnTo>
                <a:lnTo>
                  <a:pt x="1709026" y="2367635"/>
                </a:lnTo>
                <a:lnTo>
                  <a:pt x="1701241" y="2367635"/>
                </a:lnTo>
                <a:lnTo>
                  <a:pt x="1694929" y="2373934"/>
                </a:lnTo>
                <a:lnTo>
                  <a:pt x="1694929" y="2389517"/>
                </a:lnTo>
                <a:lnTo>
                  <a:pt x="1701241" y="2395829"/>
                </a:lnTo>
                <a:lnTo>
                  <a:pt x="1716811" y="2395829"/>
                </a:lnTo>
                <a:lnTo>
                  <a:pt x="1723123" y="2389517"/>
                </a:lnTo>
                <a:lnTo>
                  <a:pt x="1723123" y="2373934"/>
                </a:lnTo>
                <a:close/>
              </a:path>
              <a:path w="2404109" h="3414395">
                <a:moveTo>
                  <a:pt x="1723555" y="2718219"/>
                </a:moveTo>
                <a:lnTo>
                  <a:pt x="1723453" y="2717228"/>
                </a:lnTo>
                <a:lnTo>
                  <a:pt x="1721878" y="2708745"/>
                </a:lnTo>
                <a:lnTo>
                  <a:pt x="1715312" y="2703030"/>
                </a:lnTo>
                <a:lnTo>
                  <a:pt x="1698459" y="2703030"/>
                </a:lnTo>
                <a:lnTo>
                  <a:pt x="1691220" y="2710269"/>
                </a:lnTo>
                <a:lnTo>
                  <a:pt x="1691220" y="2728137"/>
                </a:lnTo>
                <a:lnTo>
                  <a:pt x="1698459" y="2735364"/>
                </a:lnTo>
                <a:lnTo>
                  <a:pt x="1707388" y="2735364"/>
                </a:lnTo>
                <a:lnTo>
                  <a:pt x="1715274" y="2735364"/>
                </a:lnTo>
                <a:lnTo>
                  <a:pt x="1721827" y="2729700"/>
                </a:lnTo>
                <a:lnTo>
                  <a:pt x="1723453" y="2721254"/>
                </a:lnTo>
                <a:lnTo>
                  <a:pt x="1723555" y="2720251"/>
                </a:lnTo>
                <a:lnTo>
                  <a:pt x="1723555" y="2718219"/>
                </a:lnTo>
                <a:close/>
              </a:path>
              <a:path w="2404109" h="3414395">
                <a:moveTo>
                  <a:pt x="1723618" y="2034527"/>
                </a:moveTo>
                <a:lnTo>
                  <a:pt x="1717090" y="2027999"/>
                </a:lnTo>
                <a:lnTo>
                  <a:pt x="1709026" y="2027999"/>
                </a:lnTo>
                <a:lnTo>
                  <a:pt x="1700961" y="2027999"/>
                </a:lnTo>
                <a:lnTo>
                  <a:pt x="1694434" y="2034527"/>
                </a:lnTo>
                <a:lnTo>
                  <a:pt x="1694434" y="2050669"/>
                </a:lnTo>
                <a:lnTo>
                  <a:pt x="1700961" y="2057209"/>
                </a:lnTo>
                <a:lnTo>
                  <a:pt x="1717090" y="2057209"/>
                </a:lnTo>
                <a:lnTo>
                  <a:pt x="1723618" y="2050669"/>
                </a:lnTo>
                <a:lnTo>
                  <a:pt x="1723618" y="2034527"/>
                </a:lnTo>
                <a:close/>
              </a:path>
              <a:path w="2404109" h="3414395">
                <a:moveTo>
                  <a:pt x="1723999" y="3047479"/>
                </a:moveTo>
                <a:lnTo>
                  <a:pt x="1716570" y="3040037"/>
                </a:lnTo>
                <a:lnTo>
                  <a:pt x="1698205" y="3040037"/>
                </a:lnTo>
                <a:lnTo>
                  <a:pt x="1690763" y="3047479"/>
                </a:lnTo>
                <a:lnTo>
                  <a:pt x="1690763" y="3065830"/>
                </a:lnTo>
                <a:lnTo>
                  <a:pt x="1698205" y="3073273"/>
                </a:lnTo>
                <a:lnTo>
                  <a:pt x="1707388" y="3073273"/>
                </a:lnTo>
                <a:lnTo>
                  <a:pt x="1716570" y="3073273"/>
                </a:lnTo>
                <a:lnTo>
                  <a:pt x="1723999" y="3065830"/>
                </a:lnTo>
                <a:lnTo>
                  <a:pt x="1723999" y="3047479"/>
                </a:lnTo>
                <a:close/>
              </a:path>
              <a:path w="2404109" h="3414395">
                <a:moveTo>
                  <a:pt x="1727365" y="3394151"/>
                </a:moveTo>
                <a:lnTo>
                  <a:pt x="1725803" y="3386378"/>
                </a:lnTo>
                <a:lnTo>
                  <a:pt x="1721510" y="3380028"/>
                </a:lnTo>
                <a:lnTo>
                  <a:pt x="1715160" y="3375749"/>
                </a:lnTo>
                <a:lnTo>
                  <a:pt x="1707388" y="3374174"/>
                </a:lnTo>
                <a:lnTo>
                  <a:pt x="1699615" y="3375749"/>
                </a:lnTo>
                <a:lnTo>
                  <a:pt x="1693265" y="3380028"/>
                </a:lnTo>
                <a:lnTo>
                  <a:pt x="1688985" y="3386378"/>
                </a:lnTo>
                <a:lnTo>
                  <a:pt x="1687410" y="3394151"/>
                </a:lnTo>
                <a:lnTo>
                  <a:pt x="1688985" y="3401949"/>
                </a:lnTo>
                <a:lnTo>
                  <a:pt x="1693265" y="3408299"/>
                </a:lnTo>
                <a:lnTo>
                  <a:pt x="1699615" y="3412591"/>
                </a:lnTo>
                <a:lnTo>
                  <a:pt x="1707388" y="3414153"/>
                </a:lnTo>
                <a:lnTo>
                  <a:pt x="1715160" y="3412591"/>
                </a:lnTo>
                <a:lnTo>
                  <a:pt x="1721510" y="3408299"/>
                </a:lnTo>
                <a:lnTo>
                  <a:pt x="1725803" y="3401949"/>
                </a:lnTo>
                <a:lnTo>
                  <a:pt x="1727365" y="3394151"/>
                </a:lnTo>
                <a:close/>
              </a:path>
              <a:path w="2404109" h="3414395">
                <a:moveTo>
                  <a:pt x="1728419" y="19392"/>
                </a:moveTo>
                <a:lnTo>
                  <a:pt x="1726895" y="11836"/>
                </a:lnTo>
                <a:lnTo>
                  <a:pt x="1722742" y="5676"/>
                </a:lnTo>
                <a:lnTo>
                  <a:pt x="1716582" y="1524"/>
                </a:lnTo>
                <a:lnTo>
                  <a:pt x="1709026" y="0"/>
                </a:lnTo>
                <a:lnTo>
                  <a:pt x="1701482" y="1524"/>
                </a:lnTo>
                <a:lnTo>
                  <a:pt x="1695323" y="5676"/>
                </a:lnTo>
                <a:lnTo>
                  <a:pt x="1691157" y="11836"/>
                </a:lnTo>
                <a:lnTo>
                  <a:pt x="1689633" y="19392"/>
                </a:lnTo>
                <a:lnTo>
                  <a:pt x="1691157" y="26936"/>
                </a:lnTo>
                <a:lnTo>
                  <a:pt x="1695323" y="33108"/>
                </a:lnTo>
                <a:lnTo>
                  <a:pt x="1701482" y="37274"/>
                </a:lnTo>
                <a:lnTo>
                  <a:pt x="1709026" y="38798"/>
                </a:lnTo>
                <a:lnTo>
                  <a:pt x="1716582" y="37274"/>
                </a:lnTo>
                <a:lnTo>
                  <a:pt x="1722742" y="33108"/>
                </a:lnTo>
                <a:lnTo>
                  <a:pt x="1726895" y="26936"/>
                </a:lnTo>
                <a:lnTo>
                  <a:pt x="1728419" y="19392"/>
                </a:lnTo>
                <a:close/>
              </a:path>
              <a:path w="2404109" h="3414395">
                <a:moveTo>
                  <a:pt x="2060346" y="3047390"/>
                </a:moveTo>
                <a:lnTo>
                  <a:pt x="2054148" y="3041192"/>
                </a:lnTo>
                <a:lnTo>
                  <a:pt x="2046503" y="3041192"/>
                </a:lnTo>
                <a:lnTo>
                  <a:pt x="2038858" y="3041192"/>
                </a:lnTo>
                <a:lnTo>
                  <a:pt x="2032660" y="3047390"/>
                </a:lnTo>
                <a:lnTo>
                  <a:pt x="2032660" y="3062694"/>
                </a:lnTo>
                <a:lnTo>
                  <a:pt x="2038858" y="3068891"/>
                </a:lnTo>
                <a:lnTo>
                  <a:pt x="2054148" y="3068891"/>
                </a:lnTo>
                <a:lnTo>
                  <a:pt x="2060346" y="3062694"/>
                </a:lnTo>
                <a:lnTo>
                  <a:pt x="2060346" y="3047390"/>
                </a:lnTo>
                <a:close/>
              </a:path>
              <a:path w="2404109" h="3414395">
                <a:moveTo>
                  <a:pt x="2060816" y="1696326"/>
                </a:moveTo>
                <a:lnTo>
                  <a:pt x="2053678" y="1689188"/>
                </a:lnTo>
                <a:lnTo>
                  <a:pt x="2036051" y="1689188"/>
                </a:lnTo>
                <a:lnTo>
                  <a:pt x="2028913" y="1696326"/>
                </a:lnTo>
                <a:lnTo>
                  <a:pt x="2028913" y="1713953"/>
                </a:lnTo>
                <a:lnTo>
                  <a:pt x="2036051" y="1721091"/>
                </a:lnTo>
                <a:lnTo>
                  <a:pt x="2044865" y="1721091"/>
                </a:lnTo>
                <a:lnTo>
                  <a:pt x="2053678" y="1721091"/>
                </a:lnTo>
                <a:lnTo>
                  <a:pt x="2060816" y="1713953"/>
                </a:lnTo>
                <a:lnTo>
                  <a:pt x="2060816" y="1696326"/>
                </a:lnTo>
                <a:close/>
              </a:path>
              <a:path w="2404109" h="3414395">
                <a:moveTo>
                  <a:pt x="2061438" y="2033460"/>
                </a:moveTo>
                <a:lnTo>
                  <a:pt x="2054021" y="2026043"/>
                </a:lnTo>
                <a:lnTo>
                  <a:pt x="2035721" y="2026043"/>
                </a:lnTo>
                <a:lnTo>
                  <a:pt x="2028317" y="2033460"/>
                </a:lnTo>
                <a:lnTo>
                  <a:pt x="2028317" y="2051773"/>
                </a:lnTo>
                <a:lnTo>
                  <a:pt x="2035721" y="2059190"/>
                </a:lnTo>
                <a:lnTo>
                  <a:pt x="2044877" y="2059190"/>
                </a:lnTo>
                <a:lnTo>
                  <a:pt x="2054021" y="2059190"/>
                </a:lnTo>
                <a:lnTo>
                  <a:pt x="2061438" y="2051773"/>
                </a:lnTo>
                <a:lnTo>
                  <a:pt x="2061438" y="2033460"/>
                </a:lnTo>
                <a:close/>
              </a:path>
              <a:path w="2404109" h="3414395">
                <a:moveTo>
                  <a:pt x="2061641" y="685088"/>
                </a:moveTo>
                <a:lnTo>
                  <a:pt x="2054123" y="677583"/>
                </a:lnTo>
                <a:lnTo>
                  <a:pt x="2035606" y="677583"/>
                </a:lnTo>
                <a:lnTo>
                  <a:pt x="2028088" y="685088"/>
                </a:lnTo>
                <a:lnTo>
                  <a:pt x="2028088" y="703618"/>
                </a:lnTo>
                <a:lnTo>
                  <a:pt x="2035606" y="711136"/>
                </a:lnTo>
                <a:lnTo>
                  <a:pt x="2044865" y="711136"/>
                </a:lnTo>
                <a:lnTo>
                  <a:pt x="2054123" y="711136"/>
                </a:lnTo>
                <a:lnTo>
                  <a:pt x="2061641" y="703618"/>
                </a:lnTo>
                <a:lnTo>
                  <a:pt x="2061641" y="685088"/>
                </a:lnTo>
                <a:close/>
              </a:path>
              <a:path w="2404109" h="3414395">
                <a:moveTo>
                  <a:pt x="2062619" y="1022019"/>
                </a:moveTo>
                <a:lnTo>
                  <a:pt x="2054682" y="1014056"/>
                </a:lnTo>
                <a:lnTo>
                  <a:pt x="2035048" y="1014056"/>
                </a:lnTo>
                <a:lnTo>
                  <a:pt x="2027097" y="1022019"/>
                </a:lnTo>
                <a:lnTo>
                  <a:pt x="2027097" y="1041641"/>
                </a:lnTo>
                <a:lnTo>
                  <a:pt x="2035048" y="1049591"/>
                </a:lnTo>
                <a:lnTo>
                  <a:pt x="2044865" y="1049591"/>
                </a:lnTo>
                <a:lnTo>
                  <a:pt x="2054682" y="1049591"/>
                </a:lnTo>
                <a:lnTo>
                  <a:pt x="2062619" y="1041641"/>
                </a:lnTo>
                <a:lnTo>
                  <a:pt x="2062619" y="1022019"/>
                </a:lnTo>
                <a:close/>
              </a:path>
              <a:path w="2404109" h="3414395">
                <a:moveTo>
                  <a:pt x="2062861" y="347840"/>
                </a:moveTo>
                <a:lnTo>
                  <a:pt x="2055533" y="340525"/>
                </a:lnTo>
                <a:lnTo>
                  <a:pt x="2037461" y="340525"/>
                </a:lnTo>
                <a:lnTo>
                  <a:pt x="2030145" y="347840"/>
                </a:lnTo>
                <a:lnTo>
                  <a:pt x="2030145" y="365925"/>
                </a:lnTo>
                <a:lnTo>
                  <a:pt x="2037461" y="373240"/>
                </a:lnTo>
                <a:lnTo>
                  <a:pt x="2046503" y="373240"/>
                </a:lnTo>
                <a:lnTo>
                  <a:pt x="2055533" y="373240"/>
                </a:lnTo>
                <a:lnTo>
                  <a:pt x="2062861" y="365925"/>
                </a:lnTo>
                <a:lnTo>
                  <a:pt x="2062861" y="347840"/>
                </a:lnTo>
                <a:close/>
              </a:path>
              <a:path w="2404109" h="3414395">
                <a:moveTo>
                  <a:pt x="2062873" y="2371077"/>
                </a:moveTo>
                <a:lnTo>
                  <a:pt x="2055545" y="2363736"/>
                </a:lnTo>
                <a:lnTo>
                  <a:pt x="2037461" y="2363736"/>
                </a:lnTo>
                <a:lnTo>
                  <a:pt x="2030133" y="2371077"/>
                </a:lnTo>
                <a:lnTo>
                  <a:pt x="2030133" y="2389162"/>
                </a:lnTo>
                <a:lnTo>
                  <a:pt x="2037461" y="2396490"/>
                </a:lnTo>
                <a:lnTo>
                  <a:pt x="2046503" y="2396490"/>
                </a:lnTo>
                <a:lnTo>
                  <a:pt x="2055545" y="2396490"/>
                </a:lnTo>
                <a:lnTo>
                  <a:pt x="2062873" y="2389162"/>
                </a:lnTo>
                <a:lnTo>
                  <a:pt x="2062873" y="2371077"/>
                </a:lnTo>
                <a:close/>
              </a:path>
              <a:path w="2404109" h="3414395">
                <a:moveTo>
                  <a:pt x="2063267" y="2717571"/>
                </a:moveTo>
                <a:lnTo>
                  <a:pt x="2061819" y="2710421"/>
                </a:lnTo>
                <a:lnTo>
                  <a:pt x="2057882" y="2704566"/>
                </a:lnTo>
                <a:lnTo>
                  <a:pt x="2052027" y="2700617"/>
                </a:lnTo>
                <a:lnTo>
                  <a:pt x="2044877" y="2699169"/>
                </a:lnTo>
                <a:lnTo>
                  <a:pt x="2037715" y="2700617"/>
                </a:lnTo>
                <a:lnTo>
                  <a:pt x="2031873" y="2704566"/>
                </a:lnTo>
                <a:lnTo>
                  <a:pt x="2027923" y="2710421"/>
                </a:lnTo>
                <a:lnTo>
                  <a:pt x="2026488" y="2717571"/>
                </a:lnTo>
                <a:lnTo>
                  <a:pt x="2027923" y="2724734"/>
                </a:lnTo>
                <a:lnTo>
                  <a:pt x="2031873" y="2730589"/>
                </a:lnTo>
                <a:lnTo>
                  <a:pt x="2037715" y="2734538"/>
                </a:lnTo>
                <a:lnTo>
                  <a:pt x="2044877" y="2735973"/>
                </a:lnTo>
                <a:lnTo>
                  <a:pt x="2052027" y="2734538"/>
                </a:lnTo>
                <a:lnTo>
                  <a:pt x="2057882" y="2730589"/>
                </a:lnTo>
                <a:lnTo>
                  <a:pt x="2061819" y="2724734"/>
                </a:lnTo>
                <a:lnTo>
                  <a:pt x="2063267" y="2717571"/>
                </a:lnTo>
                <a:close/>
              </a:path>
              <a:path w="2404109" h="3414395">
                <a:moveTo>
                  <a:pt x="2398230" y="2372969"/>
                </a:moveTo>
                <a:lnTo>
                  <a:pt x="2391118" y="2365857"/>
                </a:lnTo>
                <a:lnTo>
                  <a:pt x="2373592" y="2365857"/>
                </a:lnTo>
                <a:lnTo>
                  <a:pt x="2366492" y="2372969"/>
                </a:lnTo>
                <a:lnTo>
                  <a:pt x="2366492" y="2390495"/>
                </a:lnTo>
                <a:lnTo>
                  <a:pt x="2373592" y="2397607"/>
                </a:lnTo>
                <a:lnTo>
                  <a:pt x="2382355" y="2397607"/>
                </a:lnTo>
                <a:lnTo>
                  <a:pt x="2391118" y="2397607"/>
                </a:lnTo>
                <a:lnTo>
                  <a:pt x="2398230" y="2390495"/>
                </a:lnTo>
                <a:lnTo>
                  <a:pt x="2398230" y="2372969"/>
                </a:lnTo>
                <a:close/>
              </a:path>
              <a:path w="2404109" h="3414395">
                <a:moveTo>
                  <a:pt x="2399538" y="1696554"/>
                </a:moveTo>
                <a:lnTo>
                  <a:pt x="2392578" y="1689595"/>
                </a:lnTo>
                <a:lnTo>
                  <a:pt x="2375382" y="1689595"/>
                </a:lnTo>
                <a:lnTo>
                  <a:pt x="2368423" y="1696554"/>
                </a:lnTo>
                <a:lnTo>
                  <a:pt x="2368423" y="1713738"/>
                </a:lnTo>
                <a:lnTo>
                  <a:pt x="2375382" y="1720710"/>
                </a:lnTo>
                <a:lnTo>
                  <a:pt x="2383980" y="1720710"/>
                </a:lnTo>
                <a:lnTo>
                  <a:pt x="2392578" y="1720710"/>
                </a:lnTo>
                <a:lnTo>
                  <a:pt x="2399538" y="1713738"/>
                </a:lnTo>
                <a:lnTo>
                  <a:pt x="2399538" y="1696554"/>
                </a:lnTo>
                <a:close/>
              </a:path>
              <a:path w="2404109" h="3414395">
                <a:moveTo>
                  <a:pt x="2400109" y="347065"/>
                </a:moveTo>
                <a:lnTo>
                  <a:pt x="2392146" y="339115"/>
                </a:lnTo>
                <a:lnTo>
                  <a:pt x="2372525" y="339115"/>
                </a:lnTo>
                <a:lnTo>
                  <a:pt x="2364575" y="347065"/>
                </a:lnTo>
                <a:lnTo>
                  <a:pt x="2364575" y="366687"/>
                </a:lnTo>
                <a:lnTo>
                  <a:pt x="2372525" y="374637"/>
                </a:lnTo>
                <a:lnTo>
                  <a:pt x="2382342" y="374637"/>
                </a:lnTo>
                <a:lnTo>
                  <a:pt x="2392146" y="374637"/>
                </a:lnTo>
                <a:lnTo>
                  <a:pt x="2400109" y="366687"/>
                </a:lnTo>
                <a:lnTo>
                  <a:pt x="2400109" y="347065"/>
                </a:lnTo>
                <a:close/>
              </a:path>
              <a:path w="2404109" h="3414395">
                <a:moveTo>
                  <a:pt x="2400389" y="3045980"/>
                </a:moveTo>
                <a:lnTo>
                  <a:pt x="2393035" y="3038627"/>
                </a:lnTo>
                <a:lnTo>
                  <a:pt x="2383980" y="3038627"/>
                </a:lnTo>
                <a:lnTo>
                  <a:pt x="2374925" y="3038627"/>
                </a:lnTo>
                <a:lnTo>
                  <a:pt x="2367572" y="3045980"/>
                </a:lnTo>
                <a:lnTo>
                  <a:pt x="2367572" y="3064091"/>
                </a:lnTo>
                <a:lnTo>
                  <a:pt x="2374925" y="3071457"/>
                </a:lnTo>
                <a:lnTo>
                  <a:pt x="2393035" y="3071457"/>
                </a:lnTo>
                <a:lnTo>
                  <a:pt x="2400389" y="3064091"/>
                </a:lnTo>
                <a:lnTo>
                  <a:pt x="2400389" y="3045980"/>
                </a:lnTo>
                <a:close/>
              </a:path>
              <a:path w="2404109" h="3414395">
                <a:moveTo>
                  <a:pt x="2401138" y="2033155"/>
                </a:moveTo>
                <a:lnTo>
                  <a:pt x="2393454" y="2025459"/>
                </a:lnTo>
                <a:lnTo>
                  <a:pt x="2374506" y="2025459"/>
                </a:lnTo>
                <a:lnTo>
                  <a:pt x="2366835" y="2033155"/>
                </a:lnTo>
                <a:lnTo>
                  <a:pt x="2366835" y="2052116"/>
                </a:lnTo>
                <a:lnTo>
                  <a:pt x="2374506" y="2059787"/>
                </a:lnTo>
                <a:lnTo>
                  <a:pt x="2383980" y="2059787"/>
                </a:lnTo>
                <a:lnTo>
                  <a:pt x="2393454" y="2059787"/>
                </a:lnTo>
                <a:lnTo>
                  <a:pt x="2401138" y="2052116"/>
                </a:lnTo>
                <a:lnTo>
                  <a:pt x="2401138" y="2033155"/>
                </a:lnTo>
                <a:close/>
              </a:path>
              <a:path w="2404109" h="3414395">
                <a:moveTo>
                  <a:pt x="2401506" y="9728"/>
                </a:moveTo>
                <a:lnTo>
                  <a:pt x="2393645" y="1879"/>
                </a:lnTo>
                <a:lnTo>
                  <a:pt x="2381377" y="1879"/>
                </a:lnTo>
                <a:lnTo>
                  <a:pt x="2378913" y="2489"/>
                </a:lnTo>
                <a:lnTo>
                  <a:pt x="2376690" y="3517"/>
                </a:lnTo>
                <a:lnTo>
                  <a:pt x="2372779" y="5067"/>
                </a:lnTo>
                <a:lnTo>
                  <a:pt x="2369667" y="8166"/>
                </a:lnTo>
                <a:lnTo>
                  <a:pt x="2368105" y="12077"/>
                </a:lnTo>
                <a:lnTo>
                  <a:pt x="2367076" y="14312"/>
                </a:lnTo>
                <a:lnTo>
                  <a:pt x="2366467" y="16776"/>
                </a:lnTo>
                <a:lnTo>
                  <a:pt x="2366467" y="29070"/>
                </a:lnTo>
                <a:lnTo>
                  <a:pt x="2374315" y="36918"/>
                </a:lnTo>
                <a:lnTo>
                  <a:pt x="2383980" y="36918"/>
                </a:lnTo>
                <a:lnTo>
                  <a:pt x="2393645" y="36918"/>
                </a:lnTo>
                <a:lnTo>
                  <a:pt x="2401506" y="29070"/>
                </a:lnTo>
                <a:lnTo>
                  <a:pt x="2401506" y="9728"/>
                </a:lnTo>
                <a:close/>
              </a:path>
              <a:path w="2404109" h="3414395">
                <a:moveTo>
                  <a:pt x="2402370" y="2717558"/>
                </a:moveTo>
                <a:lnTo>
                  <a:pt x="2400782" y="2709773"/>
                </a:lnTo>
                <a:lnTo>
                  <a:pt x="2396490" y="2703423"/>
                </a:lnTo>
                <a:lnTo>
                  <a:pt x="2390127" y="2699131"/>
                </a:lnTo>
                <a:lnTo>
                  <a:pt x="2382355" y="2697556"/>
                </a:lnTo>
                <a:lnTo>
                  <a:pt x="2374569" y="2699131"/>
                </a:lnTo>
                <a:lnTo>
                  <a:pt x="2368207" y="2703423"/>
                </a:lnTo>
                <a:lnTo>
                  <a:pt x="2363914" y="2709773"/>
                </a:lnTo>
                <a:lnTo>
                  <a:pt x="2362339" y="2717558"/>
                </a:lnTo>
                <a:lnTo>
                  <a:pt x="2363914" y="2725343"/>
                </a:lnTo>
                <a:lnTo>
                  <a:pt x="2368207" y="2731706"/>
                </a:lnTo>
                <a:lnTo>
                  <a:pt x="2374569" y="2735999"/>
                </a:lnTo>
                <a:lnTo>
                  <a:pt x="2382355" y="2737561"/>
                </a:lnTo>
                <a:lnTo>
                  <a:pt x="2390127" y="2735999"/>
                </a:lnTo>
                <a:lnTo>
                  <a:pt x="2396490" y="2731706"/>
                </a:lnTo>
                <a:lnTo>
                  <a:pt x="2400782" y="2725343"/>
                </a:lnTo>
                <a:lnTo>
                  <a:pt x="2402370" y="2717558"/>
                </a:lnTo>
                <a:close/>
              </a:path>
              <a:path w="2404109" h="3414395">
                <a:moveTo>
                  <a:pt x="2403030" y="1031824"/>
                </a:moveTo>
                <a:lnTo>
                  <a:pt x="2401532" y="1024420"/>
                </a:lnTo>
                <a:lnTo>
                  <a:pt x="2397442" y="1018362"/>
                </a:lnTo>
                <a:lnTo>
                  <a:pt x="2391384" y="1014285"/>
                </a:lnTo>
                <a:lnTo>
                  <a:pt x="2383980" y="1012786"/>
                </a:lnTo>
                <a:lnTo>
                  <a:pt x="2376563" y="1014285"/>
                </a:lnTo>
                <a:lnTo>
                  <a:pt x="2370518" y="1018362"/>
                </a:lnTo>
                <a:lnTo>
                  <a:pt x="2366429" y="1024420"/>
                </a:lnTo>
                <a:lnTo>
                  <a:pt x="2364943" y="1031824"/>
                </a:lnTo>
                <a:lnTo>
                  <a:pt x="2366429" y="1039241"/>
                </a:lnTo>
                <a:lnTo>
                  <a:pt x="2370518" y="1045286"/>
                </a:lnTo>
                <a:lnTo>
                  <a:pt x="2376563" y="1049375"/>
                </a:lnTo>
                <a:lnTo>
                  <a:pt x="2383980" y="1050861"/>
                </a:lnTo>
                <a:lnTo>
                  <a:pt x="2391384" y="1049375"/>
                </a:lnTo>
                <a:lnTo>
                  <a:pt x="2397442" y="1045286"/>
                </a:lnTo>
                <a:lnTo>
                  <a:pt x="2401532" y="1039241"/>
                </a:lnTo>
                <a:lnTo>
                  <a:pt x="2403030" y="1031824"/>
                </a:lnTo>
                <a:close/>
              </a:path>
              <a:path w="2404109" h="3414395">
                <a:moveTo>
                  <a:pt x="2403678" y="692721"/>
                </a:moveTo>
                <a:lnTo>
                  <a:pt x="2402001" y="684403"/>
                </a:lnTo>
                <a:lnTo>
                  <a:pt x="2397429" y="677621"/>
                </a:lnTo>
                <a:lnTo>
                  <a:pt x="2390648" y="673049"/>
                </a:lnTo>
                <a:lnTo>
                  <a:pt x="2382342" y="671372"/>
                </a:lnTo>
                <a:lnTo>
                  <a:pt x="2374036" y="673049"/>
                </a:lnTo>
                <a:lnTo>
                  <a:pt x="2367242" y="677621"/>
                </a:lnTo>
                <a:lnTo>
                  <a:pt x="2362670" y="684403"/>
                </a:lnTo>
                <a:lnTo>
                  <a:pt x="2360993" y="692721"/>
                </a:lnTo>
                <a:lnTo>
                  <a:pt x="2362670" y="701027"/>
                </a:lnTo>
                <a:lnTo>
                  <a:pt x="2367242" y="707809"/>
                </a:lnTo>
                <a:lnTo>
                  <a:pt x="2374036" y="712381"/>
                </a:lnTo>
                <a:lnTo>
                  <a:pt x="2382342" y="714057"/>
                </a:lnTo>
                <a:lnTo>
                  <a:pt x="2390648" y="712381"/>
                </a:lnTo>
                <a:lnTo>
                  <a:pt x="2397429" y="707809"/>
                </a:lnTo>
                <a:lnTo>
                  <a:pt x="2402001" y="701027"/>
                </a:lnTo>
                <a:lnTo>
                  <a:pt x="2403678" y="692721"/>
                </a:lnTo>
                <a:close/>
              </a:path>
            </a:pathLst>
          </a:custGeom>
          <a:solidFill>
            <a:srgbClr val="71BC68">
              <a:alpha val="17999"/>
            </a:srgbClr>
          </a:solidFill>
        </p:spPr>
        <p:txBody>
          <a:bodyPr wrap="square" lIns="0" tIns="0" rIns="0" bIns="0" rtlCol="0"/>
          <a:lstStyle/>
          <a:p>
            <a:endParaRPr lang="fr-CA" noProof="0" dirty="0"/>
          </a:p>
        </p:txBody>
      </p:sp>
      <p:sp>
        <p:nvSpPr>
          <p:cNvPr id="93" name="object 93"/>
          <p:cNvSpPr/>
          <p:nvPr/>
        </p:nvSpPr>
        <p:spPr>
          <a:xfrm>
            <a:off x="1253025" y="6027776"/>
            <a:ext cx="1121410" cy="1121410"/>
          </a:xfrm>
          <a:custGeom>
            <a:avLst/>
            <a:gdLst/>
            <a:ahLst/>
            <a:cxnLst/>
            <a:rect l="l" t="t" r="r" b="b"/>
            <a:pathLst>
              <a:path w="1121410" h="1121409">
                <a:moveTo>
                  <a:pt x="1121219" y="0"/>
                </a:moveTo>
                <a:lnTo>
                  <a:pt x="0" y="1121181"/>
                </a:lnTo>
                <a:lnTo>
                  <a:pt x="1121219" y="0"/>
                </a:lnTo>
                <a:close/>
              </a:path>
            </a:pathLst>
          </a:custGeom>
          <a:ln w="9448">
            <a:solidFill>
              <a:srgbClr val="71BC68"/>
            </a:solidFill>
          </a:ln>
        </p:spPr>
        <p:txBody>
          <a:bodyPr wrap="square" lIns="0" tIns="0" rIns="0" bIns="0" rtlCol="0"/>
          <a:lstStyle/>
          <a:p>
            <a:endParaRPr lang="fr-CA" noProof="0" dirty="0"/>
          </a:p>
        </p:txBody>
      </p:sp>
      <p:sp>
        <p:nvSpPr>
          <p:cNvPr id="94" name="object 94"/>
          <p:cNvSpPr/>
          <p:nvPr/>
        </p:nvSpPr>
        <p:spPr>
          <a:xfrm>
            <a:off x="1983197" y="5916374"/>
            <a:ext cx="0" cy="1344295"/>
          </a:xfrm>
          <a:custGeom>
            <a:avLst/>
            <a:gdLst/>
            <a:ahLst/>
            <a:cxnLst/>
            <a:rect l="l" t="t" r="r" b="b"/>
            <a:pathLst>
              <a:path h="1344295">
                <a:moveTo>
                  <a:pt x="0" y="1343990"/>
                </a:moveTo>
                <a:lnTo>
                  <a:pt x="0" y="0"/>
                </a:lnTo>
                <a:lnTo>
                  <a:pt x="0" y="1343990"/>
                </a:lnTo>
                <a:close/>
              </a:path>
            </a:pathLst>
          </a:custGeom>
          <a:ln w="9448">
            <a:solidFill>
              <a:srgbClr val="71BC68"/>
            </a:solidFill>
          </a:ln>
        </p:spPr>
        <p:txBody>
          <a:bodyPr wrap="square" lIns="0" tIns="0" rIns="0" bIns="0" rtlCol="0"/>
          <a:lstStyle/>
          <a:p>
            <a:endParaRPr lang="fr-CA" noProof="0" dirty="0"/>
          </a:p>
        </p:txBody>
      </p:sp>
      <p:sp>
        <p:nvSpPr>
          <p:cNvPr id="95" name="object 95"/>
          <p:cNvSpPr/>
          <p:nvPr/>
        </p:nvSpPr>
        <p:spPr>
          <a:xfrm>
            <a:off x="1399099" y="6757929"/>
            <a:ext cx="829310" cy="0"/>
          </a:xfrm>
          <a:custGeom>
            <a:avLst/>
            <a:gdLst/>
            <a:ahLst/>
            <a:cxnLst/>
            <a:rect l="l" t="t" r="r" b="b"/>
            <a:pathLst>
              <a:path w="829310">
                <a:moveTo>
                  <a:pt x="0" y="0"/>
                </a:moveTo>
                <a:lnTo>
                  <a:pt x="829056" y="0"/>
                </a:lnTo>
                <a:lnTo>
                  <a:pt x="0" y="0"/>
                </a:lnTo>
                <a:close/>
              </a:path>
            </a:pathLst>
          </a:custGeom>
          <a:ln w="9448">
            <a:solidFill>
              <a:srgbClr val="71BC68"/>
            </a:solidFill>
          </a:ln>
        </p:spPr>
        <p:txBody>
          <a:bodyPr wrap="square" lIns="0" tIns="0" rIns="0" bIns="0" rtlCol="0"/>
          <a:lstStyle/>
          <a:p>
            <a:endParaRPr lang="fr-CA" noProof="0" dirty="0"/>
          </a:p>
        </p:txBody>
      </p:sp>
      <p:sp>
        <p:nvSpPr>
          <p:cNvPr id="96" name="object 96"/>
          <p:cNvSpPr/>
          <p:nvPr/>
        </p:nvSpPr>
        <p:spPr>
          <a:xfrm>
            <a:off x="1253054" y="6365270"/>
            <a:ext cx="446405" cy="446405"/>
          </a:xfrm>
          <a:custGeom>
            <a:avLst/>
            <a:gdLst/>
            <a:ahLst/>
            <a:cxnLst/>
            <a:rect l="l" t="t" r="r" b="b"/>
            <a:pathLst>
              <a:path w="446405" h="446404">
                <a:moveTo>
                  <a:pt x="0" y="0"/>
                </a:moveTo>
                <a:lnTo>
                  <a:pt x="446189" y="446201"/>
                </a:lnTo>
                <a:lnTo>
                  <a:pt x="0" y="0"/>
                </a:lnTo>
                <a:close/>
              </a:path>
            </a:pathLst>
          </a:custGeom>
          <a:ln w="9448">
            <a:solidFill>
              <a:srgbClr val="71BC68"/>
            </a:solidFill>
          </a:ln>
        </p:spPr>
        <p:txBody>
          <a:bodyPr wrap="square" lIns="0" tIns="0" rIns="0" bIns="0" rtlCol="0"/>
          <a:lstStyle/>
          <a:p>
            <a:endParaRPr lang="fr-CA" noProof="0" dirty="0"/>
          </a:p>
        </p:txBody>
      </p:sp>
      <p:sp>
        <p:nvSpPr>
          <p:cNvPr id="97" name="object 97"/>
          <p:cNvSpPr/>
          <p:nvPr/>
        </p:nvSpPr>
        <p:spPr>
          <a:xfrm>
            <a:off x="928430" y="6418811"/>
            <a:ext cx="1096010" cy="0"/>
          </a:xfrm>
          <a:custGeom>
            <a:avLst/>
            <a:gdLst/>
            <a:ahLst/>
            <a:cxnLst/>
            <a:rect l="l" t="t" r="r" b="b"/>
            <a:pathLst>
              <a:path w="1096010">
                <a:moveTo>
                  <a:pt x="1095438" y="0"/>
                </a:moveTo>
                <a:lnTo>
                  <a:pt x="0" y="0"/>
                </a:lnTo>
                <a:lnTo>
                  <a:pt x="1095438" y="0"/>
                </a:lnTo>
                <a:close/>
              </a:path>
            </a:pathLst>
          </a:custGeom>
          <a:ln w="9448">
            <a:solidFill>
              <a:srgbClr val="71BC68"/>
            </a:solidFill>
          </a:ln>
        </p:spPr>
        <p:txBody>
          <a:bodyPr wrap="square" lIns="0" tIns="0" rIns="0" bIns="0" rtlCol="0"/>
          <a:lstStyle/>
          <a:p>
            <a:endParaRPr lang="fr-CA" noProof="0" dirty="0"/>
          </a:p>
        </p:txBody>
      </p:sp>
      <p:sp>
        <p:nvSpPr>
          <p:cNvPr id="98" name="object 98"/>
          <p:cNvSpPr/>
          <p:nvPr/>
        </p:nvSpPr>
        <p:spPr>
          <a:xfrm>
            <a:off x="676701" y="6126370"/>
            <a:ext cx="924560" cy="924560"/>
          </a:xfrm>
          <a:custGeom>
            <a:avLst/>
            <a:gdLst/>
            <a:ahLst/>
            <a:cxnLst/>
            <a:rect l="l" t="t" r="r" b="b"/>
            <a:pathLst>
              <a:path w="924560" h="924559">
                <a:moveTo>
                  <a:pt x="0" y="0"/>
                </a:moveTo>
                <a:lnTo>
                  <a:pt x="923963" y="924001"/>
                </a:lnTo>
                <a:lnTo>
                  <a:pt x="0" y="0"/>
                </a:lnTo>
                <a:close/>
              </a:path>
            </a:pathLst>
          </a:custGeom>
          <a:ln w="9448">
            <a:solidFill>
              <a:srgbClr val="71BC68"/>
            </a:solidFill>
          </a:ln>
        </p:spPr>
        <p:txBody>
          <a:bodyPr wrap="square" lIns="0" tIns="0" rIns="0" bIns="0" rtlCol="0"/>
          <a:lstStyle/>
          <a:p>
            <a:endParaRPr lang="fr-CA" noProof="0" dirty="0"/>
          </a:p>
        </p:txBody>
      </p:sp>
      <p:sp>
        <p:nvSpPr>
          <p:cNvPr id="99" name="object 99"/>
          <p:cNvSpPr/>
          <p:nvPr/>
        </p:nvSpPr>
        <p:spPr>
          <a:xfrm>
            <a:off x="849106" y="6418806"/>
            <a:ext cx="579755" cy="0"/>
          </a:xfrm>
          <a:custGeom>
            <a:avLst/>
            <a:gdLst/>
            <a:ahLst/>
            <a:cxnLst/>
            <a:rect l="l" t="t" r="r" b="b"/>
            <a:pathLst>
              <a:path w="579755">
                <a:moveTo>
                  <a:pt x="579145" y="0"/>
                </a:moveTo>
                <a:lnTo>
                  <a:pt x="0" y="0"/>
                </a:lnTo>
                <a:lnTo>
                  <a:pt x="579145" y="0"/>
                </a:lnTo>
                <a:close/>
              </a:path>
            </a:pathLst>
          </a:custGeom>
          <a:ln w="9448">
            <a:solidFill>
              <a:srgbClr val="71BC68"/>
            </a:solidFill>
          </a:ln>
        </p:spPr>
        <p:txBody>
          <a:bodyPr wrap="square" lIns="0" tIns="0" rIns="0" bIns="0" rtlCol="0"/>
          <a:lstStyle/>
          <a:p>
            <a:endParaRPr lang="fr-CA" noProof="0" dirty="0"/>
          </a:p>
        </p:txBody>
      </p:sp>
      <p:sp>
        <p:nvSpPr>
          <p:cNvPr id="100" name="object 100"/>
          <p:cNvSpPr/>
          <p:nvPr/>
        </p:nvSpPr>
        <p:spPr>
          <a:xfrm>
            <a:off x="1308238" y="6360741"/>
            <a:ext cx="0" cy="455295"/>
          </a:xfrm>
          <a:custGeom>
            <a:avLst/>
            <a:gdLst/>
            <a:ahLst/>
            <a:cxnLst/>
            <a:rect l="l" t="t" r="r" b="b"/>
            <a:pathLst>
              <a:path h="455295">
                <a:moveTo>
                  <a:pt x="0" y="455256"/>
                </a:moveTo>
                <a:lnTo>
                  <a:pt x="0" y="0"/>
                </a:lnTo>
                <a:lnTo>
                  <a:pt x="0" y="455256"/>
                </a:lnTo>
                <a:close/>
              </a:path>
            </a:pathLst>
          </a:custGeom>
          <a:ln w="9448">
            <a:solidFill>
              <a:srgbClr val="71BC68"/>
            </a:solidFill>
          </a:ln>
        </p:spPr>
        <p:txBody>
          <a:bodyPr wrap="square" lIns="0" tIns="0" rIns="0" bIns="0" rtlCol="0"/>
          <a:lstStyle/>
          <a:p>
            <a:endParaRPr lang="fr-CA" noProof="0" dirty="0"/>
          </a:p>
        </p:txBody>
      </p:sp>
      <p:sp>
        <p:nvSpPr>
          <p:cNvPr id="101" name="object 101"/>
          <p:cNvSpPr/>
          <p:nvPr/>
        </p:nvSpPr>
        <p:spPr>
          <a:xfrm>
            <a:off x="425880" y="6213054"/>
            <a:ext cx="751205" cy="751205"/>
          </a:xfrm>
          <a:custGeom>
            <a:avLst/>
            <a:gdLst/>
            <a:ahLst/>
            <a:cxnLst/>
            <a:rect l="l" t="t" r="r" b="b"/>
            <a:pathLst>
              <a:path w="751205" h="751204">
                <a:moveTo>
                  <a:pt x="750620" y="0"/>
                </a:moveTo>
                <a:lnTo>
                  <a:pt x="0" y="750633"/>
                </a:lnTo>
                <a:lnTo>
                  <a:pt x="750620" y="0"/>
                </a:lnTo>
                <a:close/>
              </a:path>
            </a:pathLst>
          </a:custGeom>
          <a:ln w="9448">
            <a:solidFill>
              <a:srgbClr val="71BC68"/>
            </a:solidFill>
          </a:ln>
        </p:spPr>
        <p:txBody>
          <a:bodyPr wrap="square" lIns="0" tIns="0" rIns="0" bIns="0" rtlCol="0"/>
          <a:lstStyle/>
          <a:p>
            <a:endParaRPr lang="fr-CA" noProof="0" dirty="0"/>
          </a:p>
        </p:txBody>
      </p:sp>
      <p:sp>
        <p:nvSpPr>
          <p:cNvPr id="102" name="object 102"/>
          <p:cNvSpPr/>
          <p:nvPr/>
        </p:nvSpPr>
        <p:spPr>
          <a:xfrm>
            <a:off x="970749" y="6307738"/>
            <a:ext cx="0" cy="561340"/>
          </a:xfrm>
          <a:custGeom>
            <a:avLst/>
            <a:gdLst/>
            <a:ahLst/>
            <a:cxnLst/>
            <a:rect l="l" t="t" r="r" b="b"/>
            <a:pathLst>
              <a:path h="561340">
                <a:moveTo>
                  <a:pt x="0" y="561263"/>
                </a:moveTo>
                <a:lnTo>
                  <a:pt x="0" y="0"/>
                </a:lnTo>
                <a:lnTo>
                  <a:pt x="0" y="561263"/>
                </a:lnTo>
                <a:close/>
              </a:path>
            </a:pathLst>
          </a:custGeom>
          <a:ln w="9448">
            <a:solidFill>
              <a:srgbClr val="71BC68"/>
            </a:solidFill>
          </a:ln>
        </p:spPr>
        <p:txBody>
          <a:bodyPr wrap="square" lIns="0" tIns="0" rIns="0" bIns="0" rtlCol="0"/>
          <a:lstStyle/>
          <a:p>
            <a:endParaRPr lang="fr-CA" noProof="0" dirty="0"/>
          </a:p>
        </p:txBody>
      </p:sp>
      <p:sp>
        <p:nvSpPr>
          <p:cNvPr id="103" name="object 103"/>
          <p:cNvSpPr/>
          <p:nvPr/>
        </p:nvSpPr>
        <p:spPr>
          <a:xfrm>
            <a:off x="393048" y="6757929"/>
            <a:ext cx="816610" cy="0"/>
          </a:xfrm>
          <a:custGeom>
            <a:avLst/>
            <a:gdLst/>
            <a:ahLst/>
            <a:cxnLst/>
            <a:rect l="l" t="t" r="r" b="b"/>
            <a:pathLst>
              <a:path w="816610">
                <a:moveTo>
                  <a:pt x="0" y="0"/>
                </a:moveTo>
                <a:lnTo>
                  <a:pt x="816279" y="0"/>
                </a:lnTo>
                <a:lnTo>
                  <a:pt x="0" y="0"/>
                </a:lnTo>
                <a:close/>
              </a:path>
            </a:pathLst>
          </a:custGeom>
          <a:ln w="9448">
            <a:solidFill>
              <a:srgbClr val="71BC68"/>
            </a:solidFill>
          </a:ln>
        </p:spPr>
        <p:txBody>
          <a:bodyPr wrap="square" lIns="0" tIns="0" rIns="0" bIns="0" rtlCol="0"/>
          <a:lstStyle/>
          <a:p>
            <a:endParaRPr lang="fr-CA" noProof="0" dirty="0"/>
          </a:p>
        </p:txBody>
      </p:sp>
      <p:sp>
        <p:nvSpPr>
          <p:cNvPr id="104" name="object 104"/>
          <p:cNvSpPr/>
          <p:nvPr/>
        </p:nvSpPr>
        <p:spPr>
          <a:xfrm>
            <a:off x="0" y="6124631"/>
            <a:ext cx="1006475" cy="1007110"/>
          </a:xfrm>
          <a:custGeom>
            <a:avLst/>
            <a:gdLst/>
            <a:ahLst/>
            <a:cxnLst/>
            <a:rect l="l" t="t" r="r" b="b"/>
            <a:pathLst>
              <a:path w="1006475" h="1007109">
                <a:moveTo>
                  <a:pt x="0" y="0"/>
                </a:moveTo>
                <a:lnTo>
                  <a:pt x="1006477" y="1006512"/>
                </a:lnTo>
                <a:lnTo>
                  <a:pt x="0" y="0"/>
                </a:lnTo>
              </a:path>
            </a:pathLst>
          </a:custGeom>
          <a:ln w="9448">
            <a:solidFill>
              <a:srgbClr val="71BC68"/>
            </a:solidFill>
          </a:ln>
        </p:spPr>
        <p:txBody>
          <a:bodyPr wrap="square" lIns="0" tIns="0" rIns="0" bIns="0" rtlCol="0"/>
          <a:lstStyle/>
          <a:p>
            <a:endParaRPr lang="fr-CA" noProof="0" dirty="0"/>
          </a:p>
        </p:txBody>
      </p:sp>
      <p:sp>
        <p:nvSpPr>
          <p:cNvPr id="105" name="object 105"/>
          <p:cNvSpPr/>
          <p:nvPr/>
        </p:nvSpPr>
        <p:spPr>
          <a:xfrm>
            <a:off x="86878" y="6418806"/>
            <a:ext cx="753745" cy="0"/>
          </a:xfrm>
          <a:custGeom>
            <a:avLst/>
            <a:gdLst/>
            <a:ahLst/>
            <a:cxnLst/>
            <a:rect l="l" t="t" r="r" b="b"/>
            <a:pathLst>
              <a:path w="753744">
                <a:moveTo>
                  <a:pt x="753694" y="0"/>
                </a:moveTo>
                <a:lnTo>
                  <a:pt x="0" y="0"/>
                </a:lnTo>
                <a:lnTo>
                  <a:pt x="753694" y="0"/>
                </a:lnTo>
                <a:close/>
              </a:path>
            </a:pathLst>
          </a:custGeom>
          <a:ln w="9448">
            <a:solidFill>
              <a:srgbClr val="71BC68"/>
            </a:solidFill>
          </a:ln>
        </p:spPr>
        <p:txBody>
          <a:bodyPr wrap="square" lIns="0" tIns="0" rIns="0" bIns="0" rtlCol="0"/>
          <a:lstStyle/>
          <a:p>
            <a:endParaRPr lang="fr-CA" noProof="0" dirty="0"/>
          </a:p>
        </p:txBody>
      </p:sp>
      <p:sp>
        <p:nvSpPr>
          <p:cNvPr id="106" name="object 106"/>
          <p:cNvSpPr/>
          <p:nvPr/>
        </p:nvSpPr>
        <p:spPr>
          <a:xfrm>
            <a:off x="0" y="6757933"/>
            <a:ext cx="718185" cy="0"/>
          </a:xfrm>
          <a:custGeom>
            <a:avLst/>
            <a:gdLst/>
            <a:ahLst/>
            <a:cxnLst/>
            <a:rect l="l" t="t" r="r" b="b"/>
            <a:pathLst>
              <a:path w="718185">
                <a:moveTo>
                  <a:pt x="0" y="0"/>
                </a:moveTo>
                <a:lnTo>
                  <a:pt x="717881" y="0"/>
                </a:lnTo>
                <a:lnTo>
                  <a:pt x="0" y="0"/>
                </a:lnTo>
              </a:path>
            </a:pathLst>
          </a:custGeom>
          <a:ln w="9448">
            <a:solidFill>
              <a:srgbClr val="71BC68"/>
            </a:solidFill>
          </a:ln>
        </p:spPr>
        <p:txBody>
          <a:bodyPr wrap="square" lIns="0" tIns="0" rIns="0" bIns="0" rtlCol="0"/>
          <a:lstStyle/>
          <a:p>
            <a:endParaRPr lang="fr-CA" noProof="0" dirty="0"/>
          </a:p>
        </p:txBody>
      </p:sp>
      <p:sp>
        <p:nvSpPr>
          <p:cNvPr id="107" name="object 107"/>
          <p:cNvSpPr/>
          <p:nvPr/>
        </p:nvSpPr>
        <p:spPr>
          <a:xfrm>
            <a:off x="1521222" y="6756286"/>
            <a:ext cx="584835" cy="0"/>
          </a:xfrm>
          <a:custGeom>
            <a:avLst/>
            <a:gdLst/>
            <a:ahLst/>
            <a:cxnLst/>
            <a:rect l="l" t="t" r="r" b="b"/>
            <a:pathLst>
              <a:path w="584835">
                <a:moveTo>
                  <a:pt x="584822" y="0"/>
                </a:moveTo>
                <a:lnTo>
                  <a:pt x="0" y="0"/>
                </a:lnTo>
                <a:lnTo>
                  <a:pt x="584822" y="0"/>
                </a:lnTo>
                <a:close/>
              </a:path>
            </a:pathLst>
          </a:custGeom>
          <a:ln w="9448">
            <a:solidFill>
              <a:srgbClr val="71BC68"/>
            </a:solidFill>
          </a:ln>
        </p:spPr>
        <p:txBody>
          <a:bodyPr wrap="square" lIns="0" tIns="0" rIns="0" bIns="0" rtlCol="0"/>
          <a:lstStyle/>
          <a:p>
            <a:endParaRPr lang="fr-CA" noProof="0" dirty="0"/>
          </a:p>
        </p:txBody>
      </p:sp>
      <p:sp>
        <p:nvSpPr>
          <p:cNvPr id="108" name="object 108"/>
          <p:cNvSpPr/>
          <p:nvPr/>
        </p:nvSpPr>
        <p:spPr>
          <a:xfrm>
            <a:off x="1645709" y="6600938"/>
            <a:ext cx="0" cy="650240"/>
          </a:xfrm>
          <a:custGeom>
            <a:avLst/>
            <a:gdLst/>
            <a:ahLst/>
            <a:cxnLst/>
            <a:rect l="l" t="t" r="r" b="b"/>
            <a:pathLst>
              <a:path h="650240">
                <a:moveTo>
                  <a:pt x="0" y="649808"/>
                </a:moveTo>
                <a:lnTo>
                  <a:pt x="0" y="0"/>
                </a:lnTo>
                <a:lnTo>
                  <a:pt x="0" y="649808"/>
                </a:lnTo>
                <a:close/>
              </a:path>
            </a:pathLst>
          </a:custGeom>
          <a:ln w="9448">
            <a:solidFill>
              <a:srgbClr val="71BC68"/>
            </a:solidFill>
          </a:ln>
        </p:spPr>
        <p:txBody>
          <a:bodyPr wrap="square" lIns="0" tIns="0" rIns="0" bIns="0" rtlCol="0"/>
          <a:lstStyle/>
          <a:p>
            <a:endParaRPr lang="fr-CA" noProof="0" dirty="0"/>
          </a:p>
        </p:txBody>
      </p:sp>
      <p:sp>
        <p:nvSpPr>
          <p:cNvPr id="109" name="object 109"/>
          <p:cNvSpPr/>
          <p:nvPr/>
        </p:nvSpPr>
        <p:spPr>
          <a:xfrm>
            <a:off x="1224890" y="7095400"/>
            <a:ext cx="502920" cy="0"/>
          </a:xfrm>
          <a:custGeom>
            <a:avLst/>
            <a:gdLst/>
            <a:ahLst/>
            <a:cxnLst/>
            <a:rect l="l" t="t" r="r" b="b"/>
            <a:pathLst>
              <a:path w="502919">
                <a:moveTo>
                  <a:pt x="0" y="0"/>
                </a:moveTo>
                <a:lnTo>
                  <a:pt x="502526" y="0"/>
                </a:lnTo>
                <a:lnTo>
                  <a:pt x="0" y="0"/>
                </a:lnTo>
                <a:close/>
              </a:path>
            </a:pathLst>
          </a:custGeom>
          <a:ln w="9448">
            <a:solidFill>
              <a:srgbClr val="71BC68"/>
            </a:solidFill>
          </a:ln>
        </p:spPr>
        <p:txBody>
          <a:bodyPr wrap="square" lIns="0" tIns="0" rIns="0" bIns="0" rtlCol="0"/>
          <a:lstStyle/>
          <a:p>
            <a:endParaRPr lang="fr-CA" noProof="0" dirty="0"/>
          </a:p>
        </p:txBody>
      </p:sp>
      <p:sp>
        <p:nvSpPr>
          <p:cNvPr id="110" name="object 110"/>
          <p:cNvSpPr/>
          <p:nvPr/>
        </p:nvSpPr>
        <p:spPr>
          <a:xfrm>
            <a:off x="635330" y="6422476"/>
            <a:ext cx="1007110" cy="1007110"/>
          </a:xfrm>
          <a:custGeom>
            <a:avLst/>
            <a:gdLst/>
            <a:ahLst/>
            <a:cxnLst/>
            <a:rect l="l" t="t" r="r" b="b"/>
            <a:pathLst>
              <a:path w="1007110" h="1007109">
                <a:moveTo>
                  <a:pt x="1006703" y="1006729"/>
                </a:moveTo>
                <a:lnTo>
                  <a:pt x="0" y="0"/>
                </a:lnTo>
                <a:lnTo>
                  <a:pt x="1006703" y="1006729"/>
                </a:lnTo>
                <a:close/>
              </a:path>
            </a:pathLst>
          </a:custGeom>
          <a:ln w="9448">
            <a:solidFill>
              <a:srgbClr val="71BC68"/>
            </a:solidFill>
          </a:ln>
        </p:spPr>
        <p:txBody>
          <a:bodyPr wrap="square" lIns="0" tIns="0" rIns="0" bIns="0" rtlCol="0"/>
          <a:lstStyle/>
          <a:p>
            <a:endParaRPr lang="fr-CA" noProof="0" dirty="0"/>
          </a:p>
        </p:txBody>
      </p:sp>
      <p:sp>
        <p:nvSpPr>
          <p:cNvPr id="111" name="object 111"/>
          <p:cNvSpPr/>
          <p:nvPr/>
        </p:nvSpPr>
        <p:spPr>
          <a:xfrm>
            <a:off x="969125" y="6611593"/>
            <a:ext cx="0" cy="628650"/>
          </a:xfrm>
          <a:custGeom>
            <a:avLst/>
            <a:gdLst/>
            <a:ahLst/>
            <a:cxnLst/>
            <a:rect l="l" t="t" r="r" b="b"/>
            <a:pathLst>
              <a:path h="628650">
                <a:moveTo>
                  <a:pt x="0" y="0"/>
                </a:moveTo>
                <a:lnTo>
                  <a:pt x="0" y="628497"/>
                </a:lnTo>
                <a:lnTo>
                  <a:pt x="0" y="0"/>
                </a:lnTo>
                <a:close/>
              </a:path>
            </a:pathLst>
          </a:custGeom>
          <a:ln w="9448">
            <a:solidFill>
              <a:srgbClr val="71BC68"/>
            </a:solidFill>
          </a:ln>
        </p:spPr>
        <p:txBody>
          <a:bodyPr wrap="square" lIns="0" tIns="0" rIns="0" bIns="0" rtlCol="0"/>
          <a:lstStyle/>
          <a:p>
            <a:endParaRPr lang="fr-CA" noProof="0" dirty="0"/>
          </a:p>
        </p:txBody>
      </p:sp>
      <p:sp>
        <p:nvSpPr>
          <p:cNvPr id="112" name="object 112"/>
          <p:cNvSpPr/>
          <p:nvPr/>
        </p:nvSpPr>
        <p:spPr>
          <a:xfrm>
            <a:off x="426383" y="6551017"/>
            <a:ext cx="749935" cy="749935"/>
          </a:xfrm>
          <a:custGeom>
            <a:avLst/>
            <a:gdLst/>
            <a:ahLst/>
            <a:cxnLst/>
            <a:rect l="l" t="t" r="r" b="b"/>
            <a:pathLst>
              <a:path w="749935" h="749934">
                <a:moveTo>
                  <a:pt x="0" y="0"/>
                </a:moveTo>
                <a:lnTo>
                  <a:pt x="749617" y="749655"/>
                </a:lnTo>
                <a:lnTo>
                  <a:pt x="0" y="0"/>
                </a:lnTo>
                <a:close/>
              </a:path>
            </a:pathLst>
          </a:custGeom>
          <a:ln w="9359">
            <a:solidFill>
              <a:srgbClr val="71BC68"/>
            </a:solidFill>
          </a:ln>
        </p:spPr>
        <p:txBody>
          <a:bodyPr wrap="square" lIns="0" tIns="0" rIns="0" bIns="0" rtlCol="0"/>
          <a:lstStyle/>
          <a:p>
            <a:endParaRPr lang="fr-CA" noProof="0" dirty="0"/>
          </a:p>
        </p:txBody>
      </p:sp>
      <p:sp>
        <p:nvSpPr>
          <p:cNvPr id="113" name="object 113"/>
          <p:cNvSpPr/>
          <p:nvPr/>
        </p:nvSpPr>
        <p:spPr>
          <a:xfrm>
            <a:off x="123098" y="6756282"/>
            <a:ext cx="1356360" cy="0"/>
          </a:xfrm>
          <a:custGeom>
            <a:avLst/>
            <a:gdLst/>
            <a:ahLst/>
            <a:cxnLst/>
            <a:rect l="l" t="t" r="r" b="b"/>
            <a:pathLst>
              <a:path w="1356360">
                <a:moveTo>
                  <a:pt x="1356182" y="0"/>
                </a:moveTo>
                <a:lnTo>
                  <a:pt x="0" y="0"/>
                </a:lnTo>
                <a:lnTo>
                  <a:pt x="1356182" y="0"/>
                </a:lnTo>
                <a:close/>
              </a:path>
            </a:pathLst>
          </a:custGeom>
          <a:ln w="9359">
            <a:solidFill>
              <a:srgbClr val="71BC68"/>
            </a:solidFill>
          </a:ln>
        </p:spPr>
        <p:txBody>
          <a:bodyPr wrap="square" lIns="0" tIns="0" rIns="0" bIns="0" rtlCol="0"/>
          <a:lstStyle/>
          <a:p>
            <a:endParaRPr lang="fr-CA" noProof="0" dirty="0"/>
          </a:p>
        </p:txBody>
      </p:sp>
      <p:sp>
        <p:nvSpPr>
          <p:cNvPr id="114" name="object 114"/>
          <p:cNvSpPr/>
          <p:nvPr/>
        </p:nvSpPr>
        <p:spPr>
          <a:xfrm>
            <a:off x="0" y="6353086"/>
            <a:ext cx="1036955" cy="1036955"/>
          </a:xfrm>
          <a:custGeom>
            <a:avLst/>
            <a:gdLst/>
            <a:ahLst/>
            <a:cxnLst/>
            <a:rect l="l" t="t" r="r" b="b"/>
            <a:pathLst>
              <a:path w="1036955" h="1036954">
                <a:moveTo>
                  <a:pt x="0" y="1036476"/>
                </a:moveTo>
                <a:lnTo>
                  <a:pt x="1036487" y="0"/>
                </a:lnTo>
                <a:lnTo>
                  <a:pt x="0" y="1036476"/>
                </a:lnTo>
              </a:path>
            </a:pathLst>
          </a:custGeom>
          <a:ln w="9448">
            <a:solidFill>
              <a:srgbClr val="71BC68"/>
            </a:solidFill>
          </a:ln>
        </p:spPr>
        <p:txBody>
          <a:bodyPr wrap="square" lIns="0" tIns="0" rIns="0" bIns="0" rtlCol="0"/>
          <a:lstStyle/>
          <a:p>
            <a:endParaRPr lang="fr-CA" noProof="0" dirty="0"/>
          </a:p>
        </p:txBody>
      </p:sp>
      <p:sp>
        <p:nvSpPr>
          <p:cNvPr id="115" name="object 115"/>
          <p:cNvSpPr/>
          <p:nvPr/>
        </p:nvSpPr>
        <p:spPr>
          <a:xfrm>
            <a:off x="0" y="6615595"/>
            <a:ext cx="436880" cy="436880"/>
          </a:xfrm>
          <a:custGeom>
            <a:avLst/>
            <a:gdLst/>
            <a:ahLst/>
            <a:cxnLst/>
            <a:rect l="l" t="t" r="r" b="b"/>
            <a:pathLst>
              <a:path w="436880" h="436879">
                <a:moveTo>
                  <a:pt x="0" y="436481"/>
                </a:moveTo>
                <a:lnTo>
                  <a:pt x="436499" y="0"/>
                </a:lnTo>
                <a:lnTo>
                  <a:pt x="0" y="436481"/>
                </a:lnTo>
              </a:path>
            </a:pathLst>
          </a:custGeom>
          <a:ln w="9448">
            <a:solidFill>
              <a:srgbClr val="71BC68"/>
            </a:solidFill>
          </a:ln>
        </p:spPr>
        <p:txBody>
          <a:bodyPr wrap="square" lIns="0" tIns="0" rIns="0" bIns="0" rtlCol="0"/>
          <a:lstStyle/>
          <a:p>
            <a:endParaRPr lang="fr-CA" noProof="0" dirty="0"/>
          </a:p>
        </p:txBody>
      </p:sp>
      <p:sp>
        <p:nvSpPr>
          <p:cNvPr id="116" name="object 116"/>
          <p:cNvSpPr/>
          <p:nvPr/>
        </p:nvSpPr>
        <p:spPr>
          <a:xfrm>
            <a:off x="1377812" y="6827518"/>
            <a:ext cx="871855" cy="871855"/>
          </a:xfrm>
          <a:custGeom>
            <a:avLst/>
            <a:gdLst/>
            <a:ahLst/>
            <a:cxnLst/>
            <a:rect l="l" t="t" r="r" b="b"/>
            <a:pathLst>
              <a:path w="871855" h="871854">
                <a:moveTo>
                  <a:pt x="0" y="0"/>
                </a:moveTo>
                <a:lnTo>
                  <a:pt x="871639" y="871600"/>
                </a:lnTo>
                <a:lnTo>
                  <a:pt x="0" y="0"/>
                </a:lnTo>
                <a:close/>
              </a:path>
            </a:pathLst>
          </a:custGeom>
          <a:ln w="9359">
            <a:solidFill>
              <a:srgbClr val="71BC68"/>
            </a:solidFill>
          </a:ln>
        </p:spPr>
        <p:txBody>
          <a:bodyPr wrap="square" lIns="0" tIns="0" rIns="0" bIns="0" rtlCol="0"/>
          <a:lstStyle/>
          <a:p>
            <a:endParaRPr lang="fr-CA" noProof="0" dirty="0"/>
          </a:p>
        </p:txBody>
      </p:sp>
      <p:sp>
        <p:nvSpPr>
          <p:cNvPr id="117" name="object 117"/>
          <p:cNvSpPr/>
          <p:nvPr/>
        </p:nvSpPr>
        <p:spPr>
          <a:xfrm>
            <a:off x="1170892" y="7093757"/>
            <a:ext cx="1285875" cy="0"/>
          </a:xfrm>
          <a:custGeom>
            <a:avLst/>
            <a:gdLst/>
            <a:ahLst/>
            <a:cxnLst/>
            <a:rect l="l" t="t" r="r" b="b"/>
            <a:pathLst>
              <a:path w="1285875">
                <a:moveTo>
                  <a:pt x="1285481" y="0"/>
                </a:moveTo>
                <a:lnTo>
                  <a:pt x="0" y="0"/>
                </a:lnTo>
                <a:lnTo>
                  <a:pt x="1285481" y="0"/>
                </a:lnTo>
                <a:close/>
              </a:path>
            </a:pathLst>
          </a:custGeom>
          <a:ln w="9359">
            <a:solidFill>
              <a:srgbClr val="71BC68"/>
            </a:solidFill>
          </a:ln>
        </p:spPr>
        <p:txBody>
          <a:bodyPr wrap="square" lIns="0" tIns="0" rIns="0" bIns="0" rtlCol="0"/>
          <a:lstStyle/>
          <a:p>
            <a:endParaRPr lang="fr-CA" noProof="0" dirty="0"/>
          </a:p>
        </p:txBody>
      </p:sp>
      <p:sp>
        <p:nvSpPr>
          <p:cNvPr id="118" name="object 118"/>
          <p:cNvSpPr/>
          <p:nvPr/>
        </p:nvSpPr>
        <p:spPr>
          <a:xfrm>
            <a:off x="1983197" y="7034755"/>
            <a:ext cx="0" cy="457200"/>
          </a:xfrm>
          <a:custGeom>
            <a:avLst/>
            <a:gdLst/>
            <a:ahLst/>
            <a:cxnLst/>
            <a:rect l="l" t="t" r="r" b="b"/>
            <a:pathLst>
              <a:path h="457200">
                <a:moveTo>
                  <a:pt x="0" y="457123"/>
                </a:moveTo>
                <a:lnTo>
                  <a:pt x="0" y="0"/>
                </a:lnTo>
                <a:lnTo>
                  <a:pt x="0" y="457123"/>
                </a:lnTo>
                <a:close/>
              </a:path>
            </a:pathLst>
          </a:custGeom>
          <a:ln w="9359">
            <a:solidFill>
              <a:srgbClr val="71BC68"/>
            </a:solidFill>
          </a:ln>
        </p:spPr>
        <p:txBody>
          <a:bodyPr wrap="square" lIns="0" tIns="0" rIns="0" bIns="0" rtlCol="0"/>
          <a:lstStyle/>
          <a:p>
            <a:endParaRPr lang="fr-CA" noProof="0" dirty="0"/>
          </a:p>
        </p:txBody>
      </p:sp>
      <p:sp>
        <p:nvSpPr>
          <p:cNvPr id="119" name="object 119"/>
          <p:cNvSpPr/>
          <p:nvPr/>
        </p:nvSpPr>
        <p:spPr>
          <a:xfrm>
            <a:off x="1229379" y="7016537"/>
            <a:ext cx="494030" cy="494030"/>
          </a:xfrm>
          <a:custGeom>
            <a:avLst/>
            <a:gdLst/>
            <a:ahLst/>
            <a:cxnLst/>
            <a:rect l="l" t="t" r="r" b="b"/>
            <a:pathLst>
              <a:path w="494030" h="494029">
                <a:moveTo>
                  <a:pt x="493547" y="0"/>
                </a:moveTo>
                <a:lnTo>
                  <a:pt x="0" y="493547"/>
                </a:lnTo>
                <a:lnTo>
                  <a:pt x="493547" y="0"/>
                </a:lnTo>
                <a:close/>
              </a:path>
            </a:pathLst>
          </a:custGeom>
          <a:ln w="9448">
            <a:solidFill>
              <a:srgbClr val="71BC68"/>
            </a:solidFill>
          </a:ln>
        </p:spPr>
        <p:txBody>
          <a:bodyPr wrap="square" lIns="0" tIns="0" rIns="0" bIns="0" rtlCol="0"/>
          <a:lstStyle/>
          <a:p>
            <a:endParaRPr lang="fr-CA" noProof="0" dirty="0"/>
          </a:p>
        </p:txBody>
      </p:sp>
      <p:sp>
        <p:nvSpPr>
          <p:cNvPr id="120" name="object 120"/>
          <p:cNvSpPr/>
          <p:nvPr/>
        </p:nvSpPr>
        <p:spPr>
          <a:xfrm>
            <a:off x="1645709" y="6639321"/>
            <a:ext cx="0" cy="1248410"/>
          </a:xfrm>
          <a:custGeom>
            <a:avLst/>
            <a:gdLst/>
            <a:ahLst/>
            <a:cxnLst/>
            <a:rect l="l" t="t" r="r" b="b"/>
            <a:pathLst>
              <a:path h="1248409">
                <a:moveTo>
                  <a:pt x="0" y="1247990"/>
                </a:moveTo>
                <a:lnTo>
                  <a:pt x="0" y="0"/>
                </a:lnTo>
                <a:lnTo>
                  <a:pt x="0" y="1247990"/>
                </a:lnTo>
                <a:close/>
              </a:path>
            </a:pathLst>
          </a:custGeom>
          <a:ln w="9448">
            <a:solidFill>
              <a:srgbClr val="71BC68"/>
            </a:solidFill>
          </a:ln>
        </p:spPr>
        <p:txBody>
          <a:bodyPr wrap="square" lIns="0" tIns="0" rIns="0" bIns="0" rtlCol="0"/>
          <a:lstStyle/>
          <a:p>
            <a:endParaRPr lang="fr-CA" noProof="0" dirty="0"/>
          </a:p>
        </p:txBody>
      </p:sp>
      <p:sp>
        <p:nvSpPr>
          <p:cNvPr id="121" name="object 121"/>
          <p:cNvSpPr/>
          <p:nvPr/>
        </p:nvSpPr>
        <p:spPr>
          <a:xfrm>
            <a:off x="832236" y="6956862"/>
            <a:ext cx="613410" cy="613410"/>
          </a:xfrm>
          <a:custGeom>
            <a:avLst/>
            <a:gdLst/>
            <a:ahLst/>
            <a:cxnLst/>
            <a:rect l="l" t="t" r="r" b="b"/>
            <a:pathLst>
              <a:path w="613410" h="613409">
                <a:moveTo>
                  <a:pt x="612889" y="612914"/>
                </a:moveTo>
                <a:lnTo>
                  <a:pt x="0" y="0"/>
                </a:lnTo>
                <a:lnTo>
                  <a:pt x="612889" y="612914"/>
                </a:lnTo>
                <a:close/>
              </a:path>
            </a:pathLst>
          </a:custGeom>
          <a:ln w="9448">
            <a:solidFill>
              <a:srgbClr val="71BC68"/>
            </a:solidFill>
          </a:ln>
        </p:spPr>
        <p:txBody>
          <a:bodyPr wrap="square" lIns="0" tIns="0" rIns="0" bIns="0" rtlCol="0"/>
          <a:lstStyle/>
          <a:p>
            <a:endParaRPr lang="fr-CA" noProof="0" dirty="0"/>
          </a:p>
        </p:txBody>
      </p:sp>
      <p:sp>
        <p:nvSpPr>
          <p:cNvPr id="122" name="object 122"/>
          <p:cNvSpPr/>
          <p:nvPr/>
        </p:nvSpPr>
        <p:spPr>
          <a:xfrm>
            <a:off x="969125" y="6703110"/>
            <a:ext cx="0" cy="1120775"/>
          </a:xfrm>
          <a:custGeom>
            <a:avLst/>
            <a:gdLst/>
            <a:ahLst/>
            <a:cxnLst/>
            <a:rect l="l" t="t" r="r" b="b"/>
            <a:pathLst>
              <a:path h="1120775">
                <a:moveTo>
                  <a:pt x="0" y="0"/>
                </a:moveTo>
                <a:lnTo>
                  <a:pt x="0" y="1120406"/>
                </a:lnTo>
                <a:lnTo>
                  <a:pt x="0" y="0"/>
                </a:lnTo>
                <a:close/>
              </a:path>
            </a:pathLst>
          </a:custGeom>
          <a:ln w="9448">
            <a:solidFill>
              <a:srgbClr val="71BC68"/>
            </a:solidFill>
          </a:ln>
        </p:spPr>
        <p:txBody>
          <a:bodyPr wrap="square" lIns="0" tIns="0" rIns="0" bIns="0" rtlCol="0"/>
          <a:lstStyle/>
          <a:p>
            <a:endParaRPr lang="fr-CA" noProof="0" dirty="0"/>
          </a:p>
        </p:txBody>
      </p:sp>
      <p:sp>
        <p:nvSpPr>
          <p:cNvPr id="123" name="object 123"/>
          <p:cNvSpPr/>
          <p:nvPr/>
        </p:nvSpPr>
        <p:spPr>
          <a:xfrm>
            <a:off x="0" y="6599401"/>
            <a:ext cx="1127760" cy="1127760"/>
          </a:xfrm>
          <a:custGeom>
            <a:avLst/>
            <a:gdLst/>
            <a:ahLst/>
            <a:cxnLst/>
            <a:rect l="l" t="t" r="r" b="b"/>
            <a:pathLst>
              <a:path w="1127760" h="1127759">
                <a:moveTo>
                  <a:pt x="0" y="1127648"/>
                </a:moveTo>
                <a:lnTo>
                  <a:pt x="1127648" y="0"/>
                </a:lnTo>
                <a:lnTo>
                  <a:pt x="0" y="1127648"/>
                </a:lnTo>
              </a:path>
            </a:pathLst>
          </a:custGeom>
          <a:ln w="9448">
            <a:solidFill>
              <a:srgbClr val="71BC68"/>
            </a:solidFill>
          </a:ln>
        </p:spPr>
        <p:txBody>
          <a:bodyPr wrap="square" lIns="0" tIns="0" rIns="0" bIns="0" rtlCol="0"/>
          <a:lstStyle/>
          <a:p>
            <a:endParaRPr lang="fr-CA" noProof="0" dirty="0"/>
          </a:p>
        </p:txBody>
      </p:sp>
      <p:sp>
        <p:nvSpPr>
          <p:cNvPr id="124" name="object 124"/>
          <p:cNvSpPr/>
          <p:nvPr/>
        </p:nvSpPr>
        <p:spPr>
          <a:xfrm>
            <a:off x="0" y="7093752"/>
            <a:ext cx="779145" cy="0"/>
          </a:xfrm>
          <a:custGeom>
            <a:avLst/>
            <a:gdLst/>
            <a:ahLst/>
            <a:cxnLst/>
            <a:rect l="l" t="t" r="r" b="b"/>
            <a:pathLst>
              <a:path w="779145">
                <a:moveTo>
                  <a:pt x="0" y="0"/>
                </a:moveTo>
                <a:lnTo>
                  <a:pt x="778680" y="0"/>
                </a:lnTo>
                <a:lnTo>
                  <a:pt x="0" y="0"/>
                </a:lnTo>
              </a:path>
            </a:pathLst>
          </a:custGeom>
          <a:ln w="9448">
            <a:solidFill>
              <a:srgbClr val="71BC68"/>
            </a:solidFill>
          </a:ln>
        </p:spPr>
        <p:txBody>
          <a:bodyPr wrap="square" lIns="0" tIns="0" rIns="0" bIns="0" rtlCol="0"/>
          <a:lstStyle/>
          <a:p>
            <a:endParaRPr lang="fr-CA" noProof="0" dirty="0"/>
          </a:p>
        </p:txBody>
      </p:sp>
      <p:sp>
        <p:nvSpPr>
          <p:cNvPr id="125" name="object 125"/>
          <p:cNvSpPr/>
          <p:nvPr/>
        </p:nvSpPr>
        <p:spPr>
          <a:xfrm>
            <a:off x="295809" y="7030559"/>
            <a:ext cx="0" cy="466090"/>
          </a:xfrm>
          <a:custGeom>
            <a:avLst/>
            <a:gdLst/>
            <a:ahLst/>
            <a:cxnLst/>
            <a:rect l="l" t="t" r="r" b="b"/>
            <a:pathLst>
              <a:path h="466090">
                <a:moveTo>
                  <a:pt x="0" y="465505"/>
                </a:moveTo>
                <a:lnTo>
                  <a:pt x="0" y="0"/>
                </a:lnTo>
                <a:lnTo>
                  <a:pt x="0" y="465505"/>
                </a:lnTo>
                <a:close/>
              </a:path>
            </a:pathLst>
          </a:custGeom>
          <a:ln w="9448">
            <a:solidFill>
              <a:srgbClr val="71BC68"/>
            </a:solidFill>
          </a:ln>
        </p:spPr>
        <p:txBody>
          <a:bodyPr wrap="square" lIns="0" tIns="0" rIns="0" bIns="0" rtlCol="0"/>
          <a:lstStyle/>
          <a:p>
            <a:endParaRPr lang="fr-CA" noProof="0" dirty="0"/>
          </a:p>
        </p:txBody>
      </p:sp>
      <p:sp>
        <p:nvSpPr>
          <p:cNvPr id="126" name="object 126"/>
          <p:cNvSpPr/>
          <p:nvPr/>
        </p:nvSpPr>
        <p:spPr>
          <a:xfrm>
            <a:off x="1553328" y="7340499"/>
            <a:ext cx="520700" cy="520700"/>
          </a:xfrm>
          <a:custGeom>
            <a:avLst/>
            <a:gdLst/>
            <a:ahLst/>
            <a:cxnLst/>
            <a:rect l="l" t="t" r="r" b="b"/>
            <a:pathLst>
              <a:path w="520700" h="520700">
                <a:moveTo>
                  <a:pt x="520611" y="0"/>
                </a:moveTo>
                <a:lnTo>
                  <a:pt x="0" y="520598"/>
                </a:lnTo>
                <a:lnTo>
                  <a:pt x="520611" y="0"/>
                </a:lnTo>
                <a:close/>
              </a:path>
            </a:pathLst>
          </a:custGeom>
          <a:ln w="9448">
            <a:solidFill>
              <a:srgbClr val="71BC68"/>
            </a:solidFill>
          </a:ln>
        </p:spPr>
        <p:txBody>
          <a:bodyPr wrap="square" lIns="0" tIns="0" rIns="0" bIns="0" rtlCol="0"/>
          <a:lstStyle/>
          <a:p>
            <a:endParaRPr lang="fr-CA" noProof="0" dirty="0"/>
          </a:p>
        </p:txBody>
      </p:sp>
      <p:sp>
        <p:nvSpPr>
          <p:cNvPr id="127" name="object 127"/>
          <p:cNvSpPr/>
          <p:nvPr/>
        </p:nvSpPr>
        <p:spPr>
          <a:xfrm>
            <a:off x="1983197" y="7253673"/>
            <a:ext cx="0" cy="694690"/>
          </a:xfrm>
          <a:custGeom>
            <a:avLst/>
            <a:gdLst/>
            <a:ahLst/>
            <a:cxnLst/>
            <a:rect l="l" t="t" r="r" b="b"/>
            <a:pathLst>
              <a:path h="694690">
                <a:moveTo>
                  <a:pt x="0" y="694245"/>
                </a:moveTo>
                <a:lnTo>
                  <a:pt x="0" y="0"/>
                </a:lnTo>
                <a:lnTo>
                  <a:pt x="0" y="694245"/>
                </a:lnTo>
                <a:close/>
              </a:path>
            </a:pathLst>
          </a:custGeom>
          <a:ln w="9448">
            <a:solidFill>
              <a:srgbClr val="71BC68"/>
            </a:solidFill>
          </a:ln>
        </p:spPr>
        <p:txBody>
          <a:bodyPr wrap="square" lIns="0" tIns="0" rIns="0" bIns="0" rtlCol="0"/>
          <a:lstStyle/>
          <a:p>
            <a:endParaRPr lang="fr-CA" noProof="0" dirty="0"/>
          </a:p>
        </p:txBody>
      </p:sp>
      <p:sp>
        <p:nvSpPr>
          <p:cNvPr id="128" name="object 128"/>
          <p:cNvSpPr/>
          <p:nvPr/>
        </p:nvSpPr>
        <p:spPr>
          <a:xfrm>
            <a:off x="692139" y="7431230"/>
            <a:ext cx="893444" cy="0"/>
          </a:xfrm>
          <a:custGeom>
            <a:avLst/>
            <a:gdLst/>
            <a:ahLst/>
            <a:cxnLst/>
            <a:rect l="l" t="t" r="r" b="b"/>
            <a:pathLst>
              <a:path w="893444">
                <a:moveTo>
                  <a:pt x="893076" y="0"/>
                </a:moveTo>
                <a:lnTo>
                  <a:pt x="0" y="0"/>
                </a:lnTo>
                <a:lnTo>
                  <a:pt x="893076" y="0"/>
                </a:lnTo>
                <a:close/>
              </a:path>
            </a:pathLst>
          </a:custGeom>
          <a:ln w="9359">
            <a:solidFill>
              <a:srgbClr val="71BC68"/>
            </a:solidFill>
          </a:ln>
        </p:spPr>
        <p:txBody>
          <a:bodyPr wrap="square" lIns="0" tIns="0" rIns="0" bIns="0" rtlCol="0"/>
          <a:lstStyle/>
          <a:p>
            <a:endParaRPr lang="fr-CA" noProof="0" dirty="0"/>
          </a:p>
        </p:txBody>
      </p:sp>
      <p:sp>
        <p:nvSpPr>
          <p:cNvPr id="129" name="object 129"/>
          <p:cNvSpPr/>
          <p:nvPr/>
        </p:nvSpPr>
        <p:spPr>
          <a:xfrm>
            <a:off x="1308238" y="7261899"/>
            <a:ext cx="0" cy="678180"/>
          </a:xfrm>
          <a:custGeom>
            <a:avLst/>
            <a:gdLst/>
            <a:ahLst/>
            <a:cxnLst/>
            <a:rect l="l" t="t" r="r" b="b"/>
            <a:pathLst>
              <a:path h="678179">
                <a:moveTo>
                  <a:pt x="0" y="677786"/>
                </a:moveTo>
                <a:lnTo>
                  <a:pt x="0" y="0"/>
                </a:lnTo>
                <a:lnTo>
                  <a:pt x="0" y="677786"/>
                </a:lnTo>
                <a:close/>
              </a:path>
            </a:pathLst>
          </a:custGeom>
          <a:ln w="9359">
            <a:solidFill>
              <a:srgbClr val="71BC68"/>
            </a:solidFill>
          </a:ln>
        </p:spPr>
        <p:txBody>
          <a:bodyPr wrap="square" lIns="0" tIns="0" rIns="0" bIns="0" rtlCol="0"/>
          <a:lstStyle/>
          <a:p>
            <a:endParaRPr lang="fr-CA" noProof="0" dirty="0"/>
          </a:p>
        </p:txBody>
      </p:sp>
      <p:sp>
        <p:nvSpPr>
          <p:cNvPr id="130" name="object 130"/>
          <p:cNvSpPr/>
          <p:nvPr/>
        </p:nvSpPr>
        <p:spPr>
          <a:xfrm>
            <a:off x="438142" y="7237728"/>
            <a:ext cx="726440" cy="726440"/>
          </a:xfrm>
          <a:custGeom>
            <a:avLst/>
            <a:gdLst/>
            <a:ahLst/>
            <a:cxnLst/>
            <a:rect l="l" t="t" r="r" b="b"/>
            <a:pathLst>
              <a:path w="726440" h="726440">
                <a:moveTo>
                  <a:pt x="726109" y="0"/>
                </a:moveTo>
                <a:lnTo>
                  <a:pt x="0" y="726135"/>
                </a:lnTo>
                <a:lnTo>
                  <a:pt x="726109" y="0"/>
                </a:lnTo>
                <a:close/>
              </a:path>
            </a:pathLst>
          </a:custGeom>
          <a:ln w="9448">
            <a:solidFill>
              <a:srgbClr val="71BC68"/>
            </a:solidFill>
          </a:ln>
        </p:spPr>
        <p:txBody>
          <a:bodyPr wrap="square" lIns="0" tIns="0" rIns="0" bIns="0" rtlCol="0"/>
          <a:lstStyle/>
          <a:p>
            <a:endParaRPr lang="fr-CA" noProof="0" dirty="0"/>
          </a:p>
        </p:txBody>
      </p:sp>
      <p:sp>
        <p:nvSpPr>
          <p:cNvPr id="131" name="object 131"/>
          <p:cNvSpPr/>
          <p:nvPr/>
        </p:nvSpPr>
        <p:spPr>
          <a:xfrm>
            <a:off x="259327" y="7770354"/>
            <a:ext cx="1083945" cy="0"/>
          </a:xfrm>
          <a:custGeom>
            <a:avLst/>
            <a:gdLst/>
            <a:ahLst/>
            <a:cxnLst/>
            <a:rect l="l" t="t" r="r" b="b"/>
            <a:pathLst>
              <a:path w="1083945">
                <a:moveTo>
                  <a:pt x="0" y="0"/>
                </a:moveTo>
                <a:lnTo>
                  <a:pt x="1083729" y="0"/>
                </a:lnTo>
                <a:lnTo>
                  <a:pt x="0" y="0"/>
                </a:lnTo>
                <a:close/>
              </a:path>
            </a:pathLst>
          </a:custGeom>
          <a:ln w="9448">
            <a:solidFill>
              <a:srgbClr val="71BC68"/>
            </a:solidFill>
          </a:ln>
        </p:spPr>
        <p:txBody>
          <a:bodyPr wrap="square" lIns="0" tIns="0" rIns="0" bIns="0" rtlCol="0"/>
          <a:lstStyle/>
          <a:p>
            <a:endParaRPr lang="fr-CA" noProof="0" dirty="0"/>
          </a:p>
        </p:txBody>
      </p:sp>
      <p:sp>
        <p:nvSpPr>
          <p:cNvPr id="132" name="object 132"/>
          <p:cNvSpPr/>
          <p:nvPr/>
        </p:nvSpPr>
        <p:spPr>
          <a:xfrm>
            <a:off x="0" y="7094721"/>
            <a:ext cx="970280" cy="970280"/>
          </a:xfrm>
          <a:custGeom>
            <a:avLst/>
            <a:gdLst/>
            <a:ahLst/>
            <a:cxnLst/>
            <a:rect l="l" t="t" r="r" b="b"/>
            <a:pathLst>
              <a:path w="970280" h="970279">
                <a:moveTo>
                  <a:pt x="0" y="969814"/>
                </a:moveTo>
                <a:lnTo>
                  <a:pt x="969789" y="0"/>
                </a:lnTo>
                <a:lnTo>
                  <a:pt x="0" y="969814"/>
                </a:lnTo>
              </a:path>
            </a:pathLst>
          </a:custGeom>
          <a:ln w="9359">
            <a:solidFill>
              <a:srgbClr val="71BC68"/>
            </a:solidFill>
          </a:ln>
        </p:spPr>
        <p:txBody>
          <a:bodyPr wrap="square" lIns="0" tIns="0" rIns="0" bIns="0" rtlCol="0"/>
          <a:lstStyle/>
          <a:p>
            <a:endParaRPr lang="fr-CA" noProof="0" dirty="0"/>
          </a:p>
        </p:txBody>
      </p:sp>
      <p:sp>
        <p:nvSpPr>
          <p:cNvPr id="133" name="object 133"/>
          <p:cNvSpPr/>
          <p:nvPr/>
        </p:nvSpPr>
        <p:spPr>
          <a:xfrm>
            <a:off x="0" y="7770359"/>
            <a:ext cx="238125" cy="0"/>
          </a:xfrm>
          <a:custGeom>
            <a:avLst/>
            <a:gdLst/>
            <a:ahLst/>
            <a:cxnLst/>
            <a:rect l="l" t="t" r="r" b="b"/>
            <a:pathLst>
              <a:path w="238125">
                <a:moveTo>
                  <a:pt x="0" y="0"/>
                </a:moveTo>
                <a:lnTo>
                  <a:pt x="237705" y="0"/>
                </a:lnTo>
                <a:lnTo>
                  <a:pt x="0" y="0"/>
                </a:lnTo>
              </a:path>
            </a:pathLst>
          </a:custGeom>
          <a:ln w="9448">
            <a:solidFill>
              <a:srgbClr val="71BC68"/>
            </a:solidFill>
          </a:ln>
        </p:spPr>
        <p:txBody>
          <a:bodyPr wrap="square" lIns="0" tIns="0" rIns="0" bIns="0" rtlCol="0"/>
          <a:lstStyle/>
          <a:p>
            <a:endParaRPr lang="fr-CA" noProof="0" dirty="0"/>
          </a:p>
        </p:txBody>
      </p:sp>
      <p:sp>
        <p:nvSpPr>
          <p:cNvPr id="134" name="object 134"/>
          <p:cNvSpPr/>
          <p:nvPr/>
        </p:nvSpPr>
        <p:spPr>
          <a:xfrm>
            <a:off x="808415" y="7608007"/>
            <a:ext cx="621665" cy="621665"/>
          </a:xfrm>
          <a:custGeom>
            <a:avLst/>
            <a:gdLst/>
            <a:ahLst/>
            <a:cxnLst/>
            <a:rect l="l" t="t" r="r" b="b"/>
            <a:pathLst>
              <a:path w="621665" h="621665">
                <a:moveTo>
                  <a:pt x="621580" y="621592"/>
                </a:moveTo>
                <a:lnTo>
                  <a:pt x="0" y="0"/>
                </a:lnTo>
                <a:lnTo>
                  <a:pt x="621580" y="621592"/>
                </a:lnTo>
              </a:path>
            </a:pathLst>
          </a:custGeom>
          <a:ln w="9448">
            <a:solidFill>
              <a:srgbClr val="71BC68"/>
            </a:solidFill>
          </a:ln>
        </p:spPr>
        <p:txBody>
          <a:bodyPr wrap="square" lIns="0" tIns="0" rIns="0" bIns="0" rtlCol="0"/>
          <a:lstStyle/>
          <a:p>
            <a:endParaRPr lang="fr-CA" noProof="0" dirty="0"/>
          </a:p>
        </p:txBody>
      </p:sp>
      <p:sp>
        <p:nvSpPr>
          <p:cNvPr id="135" name="object 135"/>
          <p:cNvSpPr/>
          <p:nvPr/>
        </p:nvSpPr>
        <p:spPr>
          <a:xfrm>
            <a:off x="570997" y="8107837"/>
            <a:ext cx="1135380" cy="0"/>
          </a:xfrm>
          <a:custGeom>
            <a:avLst/>
            <a:gdLst/>
            <a:ahLst/>
            <a:cxnLst/>
            <a:rect l="l" t="t" r="r" b="b"/>
            <a:pathLst>
              <a:path w="1135380">
                <a:moveTo>
                  <a:pt x="0" y="0"/>
                </a:moveTo>
                <a:lnTo>
                  <a:pt x="1135367" y="0"/>
                </a:lnTo>
                <a:lnTo>
                  <a:pt x="0" y="0"/>
                </a:lnTo>
                <a:close/>
              </a:path>
            </a:pathLst>
          </a:custGeom>
          <a:ln w="9448">
            <a:solidFill>
              <a:srgbClr val="71BC68"/>
            </a:solidFill>
          </a:ln>
        </p:spPr>
        <p:txBody>
          <a:bodyPr wrap="square" lIns="0" tIns="0" rIns="0" bIns="0" rtlCol="0"/>
          <a:lstStyle/>
          <a:p>
            <a:endParaRPr lang="fr-CA" noProof="0" dirty="0"/>
          </a:p>
        </p:txBody>
      </p:sp>
      <p:sp>
        <p:nvSpPr>
          <p:cNvPr id="136" name="object 136"/>
          <p:cNvSpPr/>
          <p:nvPr/>
        </p:nvSpPr>
        <p:spPr>
          <a:xfrm>
            <a:off x="969125" y="7460378"/>
            <a:ext cx="0" cy="769620"/>
          </a:xfrm>
          <a:custGeom>
            <a:avLst/>
            <a:gdLst/>
            <a:ahLst/>
            <a:cxnLst/>
            <a:rect l="l" t="t" r="r" b="b"/>
            <a:pathLst>
              <a:path h="769620">
                <a:moveTo>
                  <a:pt x="0" y="769221"/>
                </a:moveTo>
                <a:lnTo>
                  <a:pt x="0" y="0"/>
                </a:lnTo>
                <a:lnTo>
                  <a:pt x="0" y="769221"/>
                </a:lnTo>
              </a:path>
            </a:pathLst>
          </a:custGeom>
          <a:ln w="9448">
            <a:solidFill>
              <a:srgbClr val="71BC68"/>
            </a:solidFill>
          </a:ln>
        </p:spPr>
        <p:txBody>
          <a:bodyPr wrap="square" lIns="0" tIns="0" rIns="0" bIns="0" rtlCol="0"/>
          <a:lstStyle/>
          <a:p>
            <a:endParaRPr lang="fr-CA" noProof="0" dirty="0"/>
          </a:p>
        </p:txBody>
      </p:sp>
      <p:sp>
        <p:nvSpPr>
          <p:cNvPr id="137" name="object 137"/>
          <p:cNvSpPr/>
          <p:nvPr/>
        </p:nvSpPr>
        <p:spPr>
          <a:xfrm>
            <a:off x="295809" y="7441473"/>
            <a:ext cx="0" cy="788670"/>
          </a:xfrm>
          <a:custGeom>
            <a:avLst/>
            <a:gdLst/>
            <a:ahLst/>
            <a:cxnLst/>
            <a:rect l="l" t="t" r="r" b="b"/>
            <a:pathLst>
              <a:path h="788670">
                <a:moveTo>
                  <a:pt x="0" y="788126"/>
                </a:moveTo>
                <a:lnTo>
                  <a:pt x="0" y="0"/>
                </a:lnTo>
                <a:lnTo>
                  <a:pt x="0" y="788126"/>
                </a:lnTo>
              </a:path>
            </a:pathLst>
          </a:custGeom>
          <a:ln w="9359">
            <a:solidFill>
              <a:srgbClr val="71BC68"/>
            </a:solidFill>
          </a:ln>
        </p:spPr>
        <p:txBody>
          <a:bodyPr wrap="square" lIns="0" tIns="0" rIns="0" bIns="0" rtlCol="0"/>
          <a:lstStyle/>
          <a:p>
            <a:endParaRPr lang="fr-CA" noProof="0" dirty="0"/>
          </a:p>
        </p:txBody>
      </p:sp>
      <p:sp>
        <p:nvSpPr>
          <p:cNvPr id="138" name="object 138"/>
          <p:cNvSpPr/>
          <p:nvPr/>
        </p:nvSpPr>
        <p:spPr>
          <a:xfrm>
            <a:off x="0" y="8107833"/>
            <a:ext cx="626110" cy="0"/>
          </a:xfrm>
          <a:custGeom>
            <a:avLst/>
            <a:gdLst/>
            <a:ahLst/>
            <a:cxnLst/>
            <a:rect l="l" t="t" r="r" b="b"/>
            <a:pathLst>
              <a:path w="626110">
                <a:moveTo>
                  <a:pt x="0" y="0"/>
                </a:moveTo>
                <a:lnTo>
                  <a:pt x="626049" y="0"/>
                </a:lnTo>
                <a:lnTo>
                  <a:pt x="0" y="0"/>
                </a:lnTo>
              </a:path>
            </a:pathLst>
          </a:custGeom>
          <a:ln w="9359">
            <a:solidFill>
              <a:srgbClr val="71BC68"/>
            </a:solidFill>
          </a:ln>
        </p:spPr>
        <p:txBody>
          <a:bodyPr wrap="square" lIns="0" tIns="0" rIns="0" bIns="0" rtlCol="0"/>
          <a:lstStyle/>
          <a:p>
            <a:endParaRPr lang="fr-CA" noProof="0" dirty="0"/>
          </a:p>
        </p:txBody>
      </p:sp>
      <p:sp>
        <p:nvSpPr>
          <p:cNvPr id="139" name="object 139"/>
          <p:cNvSpPr/>
          <p:nvPr/>
        </p:nvSpPr>
        <p:spPr>
          <a:xfrm>
            <a:off x="0" y="8107833"/>
            <a:ext cx="97790" cy="0"/>
          </a:xfrm>
          <a:custGeom>
            <a:avLst/>
            <a:gdLst/>
            <a:ahLst/>
            <a:cxnLst/>
            <a:rect l="l" t="t" r="r" b="b"/>
            <a:pathLst>
              <a:path w="97790">
                <a:moveTo>
                  <a:pt x="0" y="0"/>
                </a:moveTo>
                <a:lnTo>
                  <a:pt x="97778" y="0"/>
                </a:lnTo>
                <a:lnTo>
                  <a:pt x="0" y="0"/>
                </a:lnTo>
              </a:path>
            </a:pathLst>
          </a:custGeom>
          <a:ln w="9448">
            <a:solidFill>
              <a:srgbClr val="71BC68"/>
            </a:solidFill>
          </a:ln>
        </p:spPr>
        <p:txBody>
          <a:bodyPr wrap="square" lIns="0" tIns="0" rIns="0" bIns="0" rtlCol="0"/>
          <a:lstStyle/>
          <a:p>
            <a:endParaRPr lang="fr-CA" noProof="0" dirty="0"/>
          </a:p>
        </p:txBody>
      </p:sp>
      <p:sp>
        <p:nvSpPr>
          <p:cNvPr id="140" name="object 140"/>
          <p:cNvSpPr/>
          <p:nvPr/>
        </p:nvSpPr>
        <p:spPr>
          <a:xfrm>
            <a:off x="1201351" y="8000958"/>
            <a:ext cx="229235" cy="229235"/>
          </a:xfrm>
          <a:custGeom>
            <a:avLst/>
            <a:gdLst/>
            <a:ahLst/>
            <a:cxnLst/>
            <a:rect l="l" t="t" r="r" b="b"/>
            <a:pathLst>
              <a:path w="229234" h="229234">
                <a:moveTo>
                  <a:pt x="228647" y="228641"/>
                </a:moveTo>
                <a:lnTo>
                  <a:pt x="0" y="0"/>
                </a:lnTo>
                <a:lnTo>
                  <a:pt x="228647" y="228641"/>
                </a:lnTo>
              </a:path>
            </a:pathLst>
          </a:custGeom>
          <a:ln w="9359">
            <a:solidFill>
              <a:srgbClr val="71BC68"/>
            </a:solidFill>
          </a:ln>
        </p:spPr>
        <p:txBody>
          <a:bodyPr wrap="square" lIns="0" tIns="0" rIns="0" bIns="0" rtlCol="0"/>
          <a:lstStyle/>
          <a:p>
            <a:endParaRPr lang="fr-CA" noProof="0" dirty="0"/>
          </a:p>
        </p:txBody>
      </p:sp>
      <p:sp>
        <p:nvSpPr>
          <p:cNvPr id="141" name="object 141"/>
          <p:cNvSpPr/>
          <p:nvPr/>
        </p:nvSpPr>
        <p:spPr>
          <a:xfrm>
            <a:off x="970749" y="8094706"/>
            <a:ext cx="0" cy="135255"/>
          </a:xfrm>
          <a:custGeom>
            <a:avLst/>
            <a:gdLst/>
            <a:ahLst/>
            <a:cxnLst/>
            <a:rect l="l" t="t" r="r" b="b"/>
            <a:pathLst>
              <a:path h="135254">
                <a:moveTo>
                  <a:pt x="0" y="134893"/>
                </a:moveTo>
                <a:lnTo>
                  <a:pt x="0" y="0"/>
                </a:lnTo>
                <a:lnTo>
                  <a:pt x="0" y="134893"/>
                </a:lnTo>
              </a:path>
            </a:pathLst>
          </a:custGeom>
          <a:ln w="9448">
            <a:solidFill>
              <a:srgbClr val="71BC68"/>
            </a:solidFill>
          </a:ln>
        </p:spPr>
        <p:txBody>
          <a:bodyPr wrap="square" lIns="0" tIns="0" rIns="0" bIns="0" rtlCol="0"/>
          <a:lstStyle/>
          <a:p>
            <a:endParaRPr lang="fr-CA" noProof="0" dirty="0"/>
          </a:p>
        </p:txBody>
      </p:sp>
      <p:sp>
        <p:nvSpPr>
          <p:cNvPr id="142" name="object 142"/>
          <p:cNvSpPr/>
          <p:nvPr/>
        </p:nvSpPr>
        <p:spPr>
          <a:xfrm>
            <a:off x="0" y="8106195"/>
            <a:ext cx="1024890" cy="0"/>
          </a:xfrm>
          <a:custGeom>
            <a:avLst/>
            <a:gdLst/>
            <a:ahLst/>
            <a:cxnLst/>
            <a:rect l="l" t="t" r="r" b="b"/>
            <a:pathLst>
              <a:path w="1024890">
                <a:moveTo>
                  <a:pt x="0" y="0"/>
                </a:moveTo>
                <a:lnTo>
                  <a:pt x="1024742" y="0"/>
                </a:lnTo>
                <a:lnTo>
                  <a:pt x="0" y="0"/>
                </a:lnTo>
              </a:path>
            </a:pathLst>
          </a:custGeom>
          <a:ln w="9359">
            <a:solidFill>
              <a:srgbClr val="71BC68"/>
            </a:solidFill>
          </a:ln>
        </p:spPr>
        <p:txBody>
          <a:bodyPr wrap="square" lIns="0" tIns="0" rIns="0" bIns="0" rtlCol="0"/>
          <a:lstStyle/>
          <a:p>
            <a:endParaRPr lang="fr-CA" noProof="0" dirty="0"/>
          </a:p>
        </p:txBody>
      </p:sp>
      <p:sp>
        <p:nvSpPr>
          <p:cNvPr id="143" name="object 143"/>
          <p:cNvSpPr/>
          <p:nvPr/>
        </p:nvSpPr>
        <p:spPr>
          <a:xfrm>
            <a:off x="0" y="8149516"/>
            <a:ext cx="80645" cy="80645"/>
          </a:xfrm>
          <a:custGeom>
            <a:avLst/>
            <a:gdLst/>
            <a:ahLst/>
            <a:cxnLst/>
            <a:rect l="l" t="t" r="r" b="b"/>
            <a:pathLst>
              <a:path w="80645" h="80645">
                <a:moveTo>
                  <a:pt x="0" y="0"/>
                </a:moveTo>
                <a:lnTo>
                  <a:pt x="80085" y="80083"/>
                </a:lnTo>
              </a:path>
              <a:path w="80645" h="80645">
                <a:moveTo>
                  <a:pt x="80085" y="80083"/>
                </a:moveTo>
                <a:lnTo>
                  <a:pt x="0" y="0"/>
                </a:lnTo>
              </a:path>
            </a:pathLst>
          </a:custGeom>
          <a:ln w="9448">
            <a:solidFill>
              <a:srgbClr val="71BC68"/>
            </a:solidFill>
          </a:ln>
        </p:spPr>
        <p:txBody>
          <a:bodyPr wrap="square" lIns="0" tIns="0" rIns="0" bIns="0" rtlCol="0"/>
          <a:lstStyle/>
          <a:p>
            <a:endParaRPr lang="fr-CA" noProof="0" dirty="0"/>
          </a:p>
        </p:txBody>
      </p:sp>
      <p:sp>
        <p:nvSpPr>
          <p:cNvPr id="144" name="object 144"/>
          <p:cNvSpPr/>
          <p:nvPr/>
        </p:nvSpPr>
        <p:spPr>
          <a:xfrm>
            <a:off x="295809" y="7638542"/>
            <a:ext cx="0" cy="591185"/>
          </a:xfrm>
          <a:custGeom>
            <a:avLst/>
            <a:gdLst/>
            <a:ahLst/>
            <a:cxnLst/>
            <a:rect l="l" t="t" r="r" b="b"/>
            <a:pathLst>
              <a:path h="591184">
                <a:moveTo>
                  <a:pt x="0" y="591058"/>
                </a:moveTo>
                <a:lnTo>
                  <a:pt x="0" y="0"/>
                </a:lnTo>
                <a:lnTo>
                  <a:pt x="0" y="591058"/>
                </a:lnTo>
              </a:path>
            </a:pathLst>
          </a:custGeom>
          <a:ln w="9448">
            <a:solidFill>
              <a:srgbClr val="71BC68"/>
            </a:solidFill>
          </a:ln>
        </p:spPr>
        <p:txBody>
          <a:bodyPr wrap="square" lIns="0" tIns="0" rIns="0" bIns="0" rtlCol="0"/>
          <a:lstStyle/>
          <a:p>
            <a:endParaRPr lang="fr-CA" noProof="0" dirty="0"/>
          </a:p>
        </p:txBody>
      </p:sp>
      <p:sp>
        <p:nvSpPr>
          <p:cNvPr id="145" name="object 145"/>
          <p:cNvSpPr/>
          <p:nvPr/>
        </p:nvSpPr>
        <p:spPr>
          <a:xfrm>
            <a:off x="1644064" y="8072787"/>
            <a:ext cx="0" cy="156845"/>
          </a:xfrm>
          <a:custGeom>
            <a:avLst/>
            <a:gdLst/>
            <a:ahLst/>
            <a:cxnLst/>
            <a:rect l="l" t="t" r="r" b="b"/>
            <a:pathLst>
              <a:path h="156845">
                <a:moveTo>
                  <a:pt x="0" y="156813"/>
                </a:moveTo>
                <a:lnTo>
                  <a:pt x="0" y="0"/>
                </a:lnTo>
                <a:lnTo>
                  <a:pt x="0" y="156813"/>
                </a:lnTo>
              </a:path>
            </a:pathLst>
          </a:custGeom>
          <a:ln w="9448">
            <a:solidFill>
              <a:srgbClr val="71BC68"/>
            </a:solidFill>
          </a:ln>
        </p:spPr>
        <p:txBody>
          <a:bodyPr wrap="square" lIns="0" tIns="0" rIns="0" bIns="0" rtlCol="0"/>
          <a:lstStyle/>
          <a:p>
            <a:endParaRPr lang="fr-CA" noProof="0" dirty="0"/>
          </a:p>
        </p:txBody>
      </p:sp>
      <p:sp>
        <p:nvSpPr>
          <p:cNvPr id="146" name="object 146"/>
          <p:cNvSpPr/>
          <p:nvPr/>
        </p:nvSpPr>
        <p:spPr>
          <a:xfrm>
            <a:off x="1306595" y="7960347"/>
            <a:ext cx="0" cy="269875"/>
          </a:xfrm>
          <a:custGeom>
            <a:avLst/>
            <a:gdLst/>
            <a:ahLst/>
            <a:cxnLst/>
            <a:rect l="l" t="t" r="r" b="b"/>
            <a:pathLst>
              <a:path h="269875">
                <a:moveTo>
                  <a:pt x="0" y="269252"/>
                </a:moveTo>
                <a:lnTo>
                  <a:pt x="0" y="0"/>
                </a:lnTo>
                <a:lnTo>
                  <a:pt x="0" y="269252"/>
                </a:lnTo>
              </a:path>
            </a:pathLst>
          </a:custGeom>
          <a:ln w="9359">
            <a:solidFill>
              <a:srgbClr val="71BC68"/>
            </a:solidFill>
          </a:ln>
        </p:spPr>
        <p:txBody>
          <a:bodyPr wrap="square" lIns="0" tIns="0" rIns="0" bIns="0" rtlCol="0"/>
          <a:lstStyle/>
          <a:p>
            <a:endParaRPr lang="fr-CA" noProof="0" dirty="0"/>
          </a:p>
        </p:txBody>
      </p:sp>
      <p:sp>
        <p:nvSpPr>
          <p:cNvPr id="147" name="object 147"/>
          <p:cNvSpPr/>
          <p:nvPr/>
        </p:nvSpPr>
        <p:spPr>
          <a:xfrm>
            <a:off x="1522317" y="8056591"/>
            <a:ext cx="173355" cy="173355"/>
          </a:xfrm>
          <a:custGeom>
            <a:avLst/>
            <a:gdLst/>
            <a:ahLst/>
            <a:cxnLst/>
            <a:rect l="l" t="t" r="r" b="b"/>
            <a:pathLst>
              <a:path w="173355" h="173354">
                <a:moveTo>
                  <a:pt x="0" y="173008"/>
                </a:moveTo>
                <a:lnTo>
                  <a:pt x="173018" y="0"/>
                </a:lnTo>
                <a:lnTo>
                  <a:pt x="0" y="173008"/>
                </a:lnTo>
              </a:path>
            </a:pathLst>
          </a:custGeom>
          <a:ln w="9448">
            <a:solidFill>
              <a:srgbClr val="71BC68"/>
            </a:solidFill>
          </a:ln>
        </p:spPr>
        <p:txBody>
          <a:bodyPr wrap="square" lIns="0" tIns="0" rIns="0" bIns="0" rtlCol="0"/>
          <a:lstStyle/>
          <a:p>
            <a:endParaRPr lang="fr-CA" noProof="0" dirty="0"/>
          </a:p>
        </p:txBody>
      </p:sp>
      <p:sp>
        <p:nvSpPr>
          <p:cNvPr id="148" name="object 148"/>
          <p:cNvSpPr/>
          <p:nvPr/>
        </p:nvSpPr>
        <p:spPr>
          <a:xfrm>
            <a:off x="509895" y="8142954"/>
            <a:ext cx="86995" cy="86995"/>
          </a:xfrm>
          <a:custGeom>
            <a:avLst/>
            <a:gdLst/>
            <a:ahLst/>
            <a:cxnLst/>
            <a:rect l="l" t="t" r="r" b="b"/>
            <a:pathLst>
              <a:path w="86995" h="86995">
                <a:moveTo>
                  <a:pt x="0" y="86645"/>
                </a:moveTo>
                <a:lnTo>
                  <a:pt x="86651" y="0"/>
                </a:lnTo>
                <a:lnTo>
                  <a:pt x="0" y="86645"/>
                </a:lnTo>
              </a:path>
            </a:pathLst>
          </a:custGeom>
          <a:ln w="9448">
            <a:solidFill>
              <a:srgbClr val="71BC68"/>
            </a:solidFill>
          </a:ln>
        </p:spPr>
        <p:txBody>
          <a:bodyPr wrap="square" lIns="0" tIns="0" rIns="0" bIns="0" rtlCol="0"/>
          <a:lstStyle/>
          <a:p>
            <a:endParaRPr lang="fr-CA" noProof="0" dirty="0"/>
          </a:p>
        </p:txBody>
      </p:sp>
      <p:sp>
        <p:nvSpPr>
          <p:cNvPr id="149" name="object 149"/>
          <p:cNvSpPr/>
          <p:nvPr/>
        </p:nvSpPr>
        <p:spPr>
          <a:xfrm>
            <a:off x="275259" y="6398780"/>
            <a:ext cx="1726564" cy="1728470"/>
          </a:xfrm>
          <a:custGeom>
            <a:avLst/>
            <a:gdLst/>
            <a:ahLst/>
            <a:cxnLst/>
            <a:rect l="l" t="t" r="r" b="b"/>
            <a:pathLst>
              <a:path w="1726564" h="1728470">
                <a:moveTo>
                  <a:pt x="33921" y="11734"/>
                </a:moveTo>
                <a:lnTo>
                  <a:pt x="27190" y="5003"/>
                </a:lnTo>
                <a:lnTo>
                  <a:pt x="10591" y="5003"/>
                </a:lnTo>
                <a:lnTo>
                  <a:pt x="3873" y="11734"/>
                </a:lnTo>
                <a:lnTo>
                  <a:pt x="3873" y="28333"/>
                </a:lnTo>
                <a:lnTo>
                  <a:pt x="10591" y="35052"/>
                </a:lnTo>
                <a:lnTo>
                  <a:pt x="18897" y="35052"/>
                </a:lnTo>
                <a:lnTo>
                  <a:pt x="27190" y="35052"/>
                </a:lnTo>
                <a:lnTo>
                  <a:pt x="33921" y="28333"/>
                </a:lnTo>
                <a:lnTo>
                  <a:pt x="33921" y="11734"/>
                </a:lnTo>
                <a:close/>
              </a:path>
              <a:path w="1726564" h="1728470">
                <a:moveTo>
                  <a:pt x="34188" y="1025664"/>
                </a:moveTo>
                <a:lnTo>
                  <a:pt x="27330" y="1018819"/>
                </a:lnTo>
                <a:lnTo>
                  <a:pt x="10464" y="1018819"/>
                </a:lnTo>
                <a:lnTo>
                  <a:pt x="3606" y="1025664"/>
                </a:lnTo>
                <a:lnTo>
                  <a:pt x="3606" y="1042543"/>
                </a:lnTo>
                <a:lnTo>
                  <a:pt x="10464" y="1049375"/>
                </a:lnTo>
                <a:lnTo>
                  <a:pt x="18897" y="1049375"/>
                </a:lnTo>
                <a:lnTo>
                  <a:pt x="27330" y="1049375"/>
                </a:lnTo>
                <a:lnTo>
                  <a:pt x="34188" y="1042543"/>
                </a:lnTo>
                <a:lnTo>
                  <a:pt x="34188" y="1025664"/>
                </a:lnTo>
                <a:close/>
              </a:path>
              <a:path w="1726564" h="1728470">
                <a:moveTo>
                  <a:pt x="37325" y="1698155"/>
                </a:moveTo>
                <a:lnTo>
                  <a:pt x="29806" y="1690636"/>
                </a:lnTo>
                <a:lnTo>
                  <a:pt x="11290" y="1690636"/>
                </a:lnTo>
                <a:lnTo>
                  <a:pt x="3771" y="1698155"/>
                </a:lnTo>
                <a:lnTo>
                  <a:pt x="3771" y="1716684"/>
                </a:lnTo>
                <a:lnTo>
                  <a:pt x="11290" y="1724202"/>
                </a:lnTo>
                <a:lnTo>
                  <a:pt x="20548" y="1724202"/>
                </a:lnTo>
                <a:lnTo>
                  <a:pt x="29806" y="1724202"/>
                </a:lnTo>
                <a:lnTo>
                  <a:pt x="37325" y="1716684"/>
                </a:lnTo>
                <a:lnTo>
                  <a:pt x="37325" y="1698155"/>
                </a:lnTo>
                <a:close/>
              </a:path>
              <a:path w="1726564" h="1728470">
                <a:moveTo>
                  <a:pt x="37795" y="696620"/>
                </a:moveTo>
                <a:lnTo>
                  <a:pt x="36309" y="689267"/>
                </a:lnTo>
                <a:lnTo>
                  <a:pt x="32258" y="683260"/>
                </a:lnTo>
                <a:lnTo>
                  <a:pt x="26250" y="679221"/>
                </a:lnTo>
                <a:lnTo>
                  <a:pt x="18897" y="677735"/>
                </a:lnTo>
                <a:lnTo>
                  <a:pt x="11544" y="679221"/>
                </a:lnTo>
                <a:lnTo>
                  <a:pt x="5537" y="683260"/>
                </a:lnTo>
                <a:lnTo>
                  <a:pt x="1485" y="689267"/>
                </a:lnTo>
                <a:lnTo>
                  <a:pt x="0" y="696620"/>
                </a:lnTo>
                <a:lnTo>
                  <a:pt x="1485" y="703973"/>
                </a:lnTo>
                <a:lnTo>
                  <a:pt x="5537" y="709980"/>
                </a:lnTo>
                <a:lnTo>
                  <a:pt x="11544" y="714032"/>
                </a:lnTo>
                <a:lnTo>
                  <a:pt x="18897" y="715518"/>
                </a:lnTo>
                <a:lnTo>
                  <a:pt x="26250" y="714032"/>
                </a:lnTo>
                <a:lnTo>
                  <a:pt x="32258" y="709980"/>
                </a:lnTo>
                <a:lnTo>
                  <a:pt x="36309" y="703973"/>
                </a:lnTo>
                <a:lnTo>
                  <a:pt x="37795" y="696620"/>
                </a:lnTo>
                <a:close/>
              </a:path>
              <a:path w="1726564" h="1728470">
                <a:moveTo>
                  <a:pt x="38341" y="347687"/>
                </a:moveTo>
                <a:lnTo>
                  <a:pt x="30365" y="339737"/>
                </a:lnTo>
                <a:lnTo>
                  <a:pt x="10731" y="339737"/>
                </a:lnTo>
                <a:lnTo>
                  <a:pt x="2755" y="347687"/>
                </a:lnTo>
                <a:lnTo>
                  <a:pt x="2755" y="359079"/>
                </a:lnTo>
                <a:lnTo>
                  <a:pt x="3022" y="360578"/>
                </a:lnTo>
                <a:lnTo>
                  <a:pt x="3416" y="362013"/>
                </a:lnTo>
                <a:lnTo>
                  <a:pt x="4775" y="370281"/>
                </a:lnTo>
                <a:lnTo>
                  <a:pt x="11912" y="376580"/>
                </a:lnTo>
                <a:lnTo>
                  <a:pt x="20548" y="376580"/>
                </a:lnTo>
                <a:lnTo>
                  <a:pt x="29184" y="376580"/>
                </a:lnTo>
                <a:lnTo>
                  <a:pt x="36309" y="370281"/>
                </a:lnTo>
                <a:lnTo>
                  <a:pt x="37680" y="362013"/>
                </a:lnTo>
                <a:lnTo>
                  <a:pt x="38074" y="360578"/>
                </a:lnTo>
                <a:lnTo>
                  <a:pt x="38341" y="359079"/>
                </a:lnTo>
                <a:lnTo>
                  <a:pt x="38341" y="347687"/>
                </a:lnTo>
                <a:close/>
              </a:path>
              <a:path w="1726564" h="1728470">
                <a:moveTo>
                  <a:pt x="40601" y="1369949"/>
                </a:moveTo>
                <a:lnTo>
                  <a:pt x="39027" y="1362138"/>
                </a:lnTo>
                <a:lnTo>
                  <a:pt x="34721" y="1355763"/>
                </a:lnTo>
                <a:lnTo>
                  <a:pt x="28346" y="1351470"/>
                </a:lnTo>
                <a:lnTo>
                  <a:pt x="20548" y="1349895"/>
                </a:lnTo>
                <a:lnTo>
                  <a:pt x="12738" y="1351470"/>
                </a:lnTo>
                <a:lnTo>
                  <a:pt x="6362" y="1355763"/>
                </a:lnTo>
                <a:lnTo>
                  <a:pt x="2070" y="1362138"/>
                </a:lnTo>
                <a:lnTo>
                  <a:pt x="495" y="1369949"/>
                </a:lnTo>
                <a:lnTo>
                  <a:pt x="2070" y="1377746"/>
                </a:lnTo>
                <a:lnTo>
                  <a:pt x="6362" y="1384109"/>
                </a:lnTo>
                <a:lnTo>
                  <a:pt x="12738" y="1388414"/>
                </a:lnTo>
                <a:lnTo>
                  <a:pt x="20548" y="1389989"/>
                </a:lnTo>
                <a:lnTo>
                  <a:pt x="28346" y="1388414"/>
                </a:lnTo>
                <a:lnTo>
                  <a:pt x="34721" y="1384109"/>
                </a:lnTo>
                <a:lnTo>
                  <a:pt x="39027" y="1377746"/>
                </a:lnTo>
                <a:lnTo>
                  <a:pt x="40601" y="1369949"/>
                </a:lnTo>
                <a:close/>
              </a:path>
              <a:path w="1726564" h="1728470">
                <a:moveTo>
                  <a:pt x="370624" y="688009"/>
                </a:moveTo>
                <a:lnTo>
                  <a:pt x="364985" y="682371"/>
                </a:lnTo>
                <a:lnTo>
                  <a:pt x="358013" y="682371"/>
                </a:lnTo>
                <a:lnTo>
                  <a:pt x="351053" y="682371"/>
                </a:lnTo>
                <a:lnTo>
                  <a:pt x="345401" y="688009"/>
                </a:lnTo>
                <a:lnTo>
                  <a:pt x="345401" y="701941"/>
                </a:lnTo>
                <a:lnTo>
                  <a:pt x="351053" y="707580"/>
                </a:lnTo>
                <a:lnTo>
                  <a:pt x="364985" y="707580"/>
                </a:lnTo>
                <a:lnTo>
                  <a:pt x="370624" y="701941"/>
                </a:lnTo>
                <a:lnTo>
                  <a:pt x="370624" y="688009"/>
                </a:lnTo>
                <a:close/>
              </a:path>
              <a:path w="1726564" h="1728470">
                <a:moveTo>
                  <a:pt x="371729" y="1363103"/>
                </a:moveTo>
                <a:lnTo>
                  <a:pt x="364845" y="1356233"/>
                </a:lnTo>
                <a:lnTo>
                  <a:pt x="356374" y="1356233"/>
                </a:lnTo>
                <a:lnTo>
                  <a:pt x="347903" y="1356233"/>
                </a:lnTo>
                <a:lnTo>
                  <a:pt x="341020" y="1363103"/>
                </a:lnTo>
                <a:lnTo>
                  <a:pt x="341020" y="1380058"/>
                </a:lnTo>
                <a:lnTo>
                  <a:pt x="347903" y="1386928"/>
                </a:lnTo>
                <a:lnTo>
                  <a:pt x="364845" y="1386928"/>
                </a:lnTo>
                <a:lnTo>
                  <a:pt x="371729" y="1380058"/>
                </a:lnTo>
                <a:lnTo>
                  <a:pt x="371729" y="1363103"/>
                </a:lnTo>
                <a:close/>
              </a:path>
              <a:path w="1726564" h="1728470">
                <a:moveTo>
                  <a:pt x="374459" y="354393"/>
                </a:moveTo>
                <a:lnTo>
                  <a:pt x="372414" y="350151"/>
                </a:lnTo>
                <a:lnTo>
                  <a:pt x="369201" y="347154"/>
                </a:lnTo>
                <a:lnTo>
                  <a:pt x="366407" y="344144"/>
                </a:lnTo>
                <a:lnTo>
                  <a:pt x="362445" y="342226"/>
                </a:lnTo>
                <a:lnTo>
                  <a:pt x="353580" y="342226"/>
                </a:lnTo>
                <a:lnTo>
                  <a:pt x="349618" y="344144"/>
                </a:lnTo>
                <a:lnTo>
                  <a:pt x="346811" y="347154"/>
                </a:lnTo>
                <a:lnTo>
                  <a:pt x="344347" y="349465"/>
                </a:lnTo>
                <a:lnTo>
                  <a:pt x="342569" y="352488"/>
                </a:lnTo>
                <a:lnTo>
                  <a:pt x="341655" y="356984"/>
                </a:lnTo>
                <a:lnTo>
                  <a:pt x="341515" y="358038"/>
                </a:lnTo>
                <a:lnTo>
                  <a:pt x="341515" y="360248"/>
                </a:lnTo>
                <a:lnTo>
                  <a:pt x="341655" y="361315"/>
                </a:lnTo>
                <a:lnTo>
                  <a:pt x="341884" y="362356"/>
                </a:lnTo>
                <a:lnTo>
                  <a:pt x="343369" y="369912"/>
                </a:lnTo>
                <a:lnTo>
                  <a:pt x="350024" y="375602"/>
                </a:lnTo>
                <a:lnTo>
                  <a:pt x="367093" y="375602"/>
                </a:lnTo>
                <a:lnTo>
                  <a:pt x="374459" y="368249"/>
                </a:lnTo>
                <a:lnTo>
                  <a:pt x="374459" y="354393"/>
                </a:lnTo>
                <a:close/>
              </a:path>
              <a:path w="1726564" h="1728470">
                <a:moveTo>
                  <a:pt x="376428" y="1034110"/>
                </a:moveTo>
                <a:lnTo>
                  <a:pt x="374853" y="1026299"/>
                </a:lnTo>
                <a:lnTo>
                  <a:pt x="370547" y="1019924"/>
                </a:lnTo>
                <a:lnTo>
                  <a:pt x="364172" y="1015619"/>
                </a:lnTo>
                <a:lnTo>
                  <a:pt x="356374" y="1014044"/>
                </a:lnTo>
                <a:lnTo>
                  <a:pt x="348564" y="1015619"/>
                </a:lnTo>
                <a:lnTo>
                  <a:pt x="342188" y="1019924"/>
                </a:lnTo>
                <a:lnTo>
                  <a:pt x="337896" y="1026299"/>
                </a:lnTo>
                <a:lnTo>
                  <a:pt x="336321" y="1034110"/>
                </a:lnTo>
                <a:lnTo>
                  <a:pt x="337896" y="1041920"/>
                </a:lnTo>
                <a:lnTo>
                  <a:pt x="342188" y="1048296"/>
                </a:lnTo>
                <a:lnTo>
                  <a:pt x="348564" y="1052588"/>
                </a:lnTo>
                <a:lnTo>
                  <a:pt x="356374" y="1054163"/>
                </a:lnTo>
                <a:lnTo>
                  <a:pt x="364172" y="1052588"/>
                </a:lnTo>
                <a:lnTo>
                  <a:pt x="370547" y="1048296"/>
                </a:lnTo>
                <a:lnTo>
                  <a:pt x="374853" y="1041920"/>
                </a:lnTo>
                <a:lnTo>
                  <a:pt x="376428" y="1034110"/>
                </a:lnTo>
                <a:close/>
              </a:path>
              <a:path w="1726564" h="1728470">
                <a:moveTo>
                  <a:pt x="710336" y="349313"/>
                </a:moveTo>
                <a:lnTo>
                  <a:pt x="703681" y="342671"/>
                </a:lnTo>
                <a:lnTo>
                  <a:pt x="695490" y="342671"/>
                </a:lnTo>
                <a:lnTo>
                  <a:pt x="694817" y="342646"/>
                </a:lnTo>
                <a:lnTo>
                  <a:pt x="694359" y="342544"/>
                </a:lnTo>
                <a:lnTo>
                  <a:pt x="685596" y="342544"/>
                </a:lnTo>
                <a:lnTo>
                  <a:pt x="678903" y="349237"/>
                </a:lnTo>
                <a:lnTo>
                  <a:pt x="678903" y="363359"/>
                </a:lnTo>
                <a:lnTo>
                  <a:pt x="682294" y="368388"/>
                </a:lnTo>
                <a:lnTo>
                  <a:pt x="687184" y="370827"/>
                </a:lnTo>
                <a:lnTo>
                  <a:pt x="689533" y="372503"/>
                </a:lnTo>
                <a:lnTo>
                  <a:pt x="692391" y="373519"/>
                </a:lnTo>
                <a:lnTo>
                  <a:pt x="702424" y="373519"/>
                </a:lnTo>
                <a:lnTo>
                  <a:pt x="708228" y="368592"/>
                </a:lnTo>
                <a:lnTo>
                  <a:pt x="709561" y="362038"/>
                </a:lnTo>
                <a:lnTo>
                  <a:pt x="710018" y="360603"/>
                </a:lnTo>
                <a:lnTo>
                  <a:pt x="710336" y="359105"/>
                </a:lnTo>
                <a:lnTo>
                  <a:pt x="710336" y="349313"/>
                </a:lnTo>
                <a:close/>
              </a:path>
              <a:path w="1726564" h="1728470">
                <a:moveTo>
                  <a:pt x="712343" y="694982"/>
                </a:moveTo>
                <a:lnTo>
                  <a:pt x="710882" y="687793"/>
                </a:lnTo>
                <a:lnTo>
                  <a:pt x="706920" y="681926"/>
                </a:lnTo>
                <a:lnTo>
                  <a:pt x="701052" y="677964"/>
                </a:lnTo>
                <a:lnTo>
                  <a:pt x="693864" y="676516"/>
                </a:lnTo>
                <a:lnTo>
                  <a:pt x="686663" y="677964"/>
                </a:lnTo>
                <a:lnTo>
                  <a:pt x="680796" y="681926"/>
                </a:lnTo>
                <a:lnTo>
                  <a:pt x="676833" y="687793"/>
                </a:lnTo>
                <a:lnTo>
                  <a:pt x="675386" y="694982"/>
                </a:lnTo>
                <a:lnTo>
                  <a:pt x="676833" y="702170"/>
                </a:lnTo>
                <a:lnTo>
                  <a:pt x="680796" y="708037"/>
                </a:lnTo>
                <a:lnTo>
                  <a:pt x="686663" y="711987"/>
                </a:lnTo>
                <a:lnTo>
                  <a:pt x="693864" y="713447"/>
                </a:lnTo>
                <a:lnTo>
                  <a:pt x="701052" y="711987"/>
                </a:lnTo>
                <a:lnTo>
                  <a:pt x="706920" y="708037"/>
                </a:lnTo>
                <a:lnTo>
                  <a:pt x="710882" y="702170"/>
                </a:lnTo>
                <a:lnTo>
                  <a:pt x="712343" y="694982"/>
                </a:lnTo>
                <a:close/>
              </a:path>
              <a:path w="1726564" h="1728470">
                <a:moveTo>
                  <a:pt x="713105" y="11252"/>
                </a:moveTo>
                <a:lnTo>
                  <a:pt x="706653" y="4051"/>
                </a:lnTo>
                <a:lnTo>
                  <a:pt x="698258" y="2705"/>
                </a:lnTo>
                <a:lnTo>
                  <a:pt x="696836" y="2349"/>
                </a:lnTo>
                <a:lnTo>
                  <a:pt x="695388" y="2108"/>
                </a:lnTo>
                <a:lnTo>
                  <a:pt x="683971" y="2108"/>
                </a:lnTo>
                <a:lnTo>
                  <a:pt x="675944" y="10134"/>
                </a:lnTo>
                <a:lnTo>
                  <a:pt x="675944" y="29921"/>
                </a:lnTo>
                <a:lnTo>
                  <a:pt x="683971" y="37947"/>
                </a:lnTo>
                <a:lnTo>
                  <a:pt x="693864" y="37947"/>
                </a:lnTo>
                <a:lnTo>
                  <a:pt x="695363" y="37947"/>
                </a:lnTo>
                <a:lnTo>
                  <a:pt x="696810" y="37706"/>
                </a:lnTo>
                <a:lnTo>
                  <a:pt x="698207" y="37350"/>
                </a:lnTo>
                <a:lnTo>
                  <a:pt x="706628" y="36042"/>
                </a:lnTo>
                <a:lnTo>
                  <a:pt x="713105" y="28829"/>
                </a:lnTo>
                <a:lnTo>
                  <a:pt x="713105" y="11252"/>
                </a:lnTo>
                <a:close/>
              </a:path>
              <a:path w="1726564" h="1728470">
                <a:moveTo>
                  <a:pt x="713536" y="1371574"/>
                </a:moveTo>
                <a:lnTo>
                  <a:pt x="712114" y="1364551"/>
                </a:lnTo>
                <a:lnTo>
                  <a:pt x="708253" y="1358811"/>
                </a:lnTo>
                <a:lnTo>
                  <a:pt x="702513" y="1354937"/>
                </a:lnTo>
                <a:lnTo>
                  <a:pt x="695490" y="1353515"/>
                </a:lnTo>
                <a:lnTo>
                  <a:pt x="688454" y="1354937"/>
                </a:lnTo>
                <a:lnTo>
                  <a:pt x="682713" y="1358811"/>
                </a:lnTo>
                <a:lnTo>
                  <a:pt x="678840" y="1364551"/>
                </a:lnTo>
                <a:lnTo>
                  <a:pt x="677430" y="1371574"/>
                </a:lnTo>
                <a:lnTo>
                  <a:pt x="678840" y="1378610"/>
                </a:lnTo>
                <a:lnTo>
                  <a:pt x="682713" y="1384350"/>
                </a:lnTo>
                <a:lnTo>
                  <a:pt x="688454" y="1388224"/>
                </a:lnTo>
                <a:lnTo>
                  <a:pt x="695490" y="1389634"/>
                </a:lnTo>
                <a:lnTo>
                  <a:pt x="702513" y="1388224"/>
                </a:lnTo>
                <a:lnTo>
                  <a:pt x="708253" y="1384350"/>
                </a:lnTo>
                <a:lnTo>
                  <a:pt x="712114" y="1378610"/>
                </a:lnTo>
                <a:lnTo>
                  <a:pt x="713536" y="1371574"/>
                </a:lnTo>
                <a:close/>
              </a:path>
              <a:path w="1726564" h="1728470">
                <a:moveTo>
                  <a:pt x="713765" y="1032459"/>
                </a:moveTo>
                <a:lnTo>
                  <a:pt x="712203" y="1024712"/>
                </a:lnTo>
                <a:lnTo>
                  <a:pt x="707936" y="1018387"/>
                </a:lnTo>
                <a:lnTo>
                  <a:pt x="701611" y="1014120"/>
                </a:lnTo>
                <a:lnTo>
                  <a:pt x="693864" y="1012558"/>
                </a:lnTo>
                <a:lnTo>
                  <a:pt x="686104" y="1014120"/>
                </a:lnTo>
                <a:lnTo>
                  <a:pt x="679780" y="1018387"/>
                </a:lnTo>
                <a:lnTo>
                  <a:pt x="675525" y="1024712"/>
                </a:lnTo>
                <a:lnTo>
                  <a:pt x="673963" y="1032459"/>
                </a:lnTo>
                <a:lnTo>
                  <a:pt x="675525" y="1040206"/>
                </a:lnTo>
                <a:lnTo>
                  <a:pt x="679780" y="1046530"/>
                </a:lnTo>
                <a:lnTo>
                  <a:pt x="686104" y="1050798"/>
                </a:lnTo>
                <a:lnTo>
                  <a:pt x="693864" y="1052360"/>
                </a:lnTo>
                <a:lnTo>
                  <a:pt x="701611" y="1050798"/>
                </a:lnTo>
                <a:lnTo>
                  <a:pt x="707936" y="1046530"/>
                </a:lnTo>
                <a:lnTo>
                  <a:pt x="712203" y="1040206"/>
                </a:lnTo>
                <a:lnTo>
                  <a:pt x="713765" y="1032459"/>
                </a:lnTo>
                <a:close/>
              </a:path>
              <a:path w="1726564" h="1728470">
                <a:moveTo>
                  <a:pt x="714260" y="1706067"/>
                </a:moveTo>
                <a:lnTo>
                  <a:pt x="713498" y="1703273"/>
                </a:lnTo>
                <a:lnTo>
                  <a:pt x="712254" y="1700758"/>
                </a:lnTo>
                <a:lnTo>
                  <a:pt x="709587" y="1694078"/>
                </a:lnTo>
                <a:lnTo>
                  <a:pt x="703110" y="1689354"/>
                </a:lnTo>
                <a:lnTo>
                  <a:pt x="692835" y="1689354"/>
                </a:lnTo>
                <a:lnTo>
                  <a:pt x="690333" y="1689963"/>
                </a:lnTo>
                <a:lnTo>
                  <a:pt x="688060" y="1690992"/>
                </a:lnTo>
                <a:lnTo>
                  <a:pt x="680377" y="1693468"/>
                </a:lnTo>
                <a:lnTo>
                  <a:pt x="674776" y="1700580"/>
                </a:lnTo>
                <a:lnTo>
                  <a:pt x="674776" y="1709064"/>
                </a:lnTo>
                <a:lnTo>
                  <a:pt x="676275" y="1716493"/>
                </a:lnTo>
                <a:lnTo>
                  <a:pt x="680364" y="1722551"/>
                </a:lnTo>
                <a:lnTo>
                  <a:pt x="686435" y="1726641"/>
                </a:lnTo>
                <a:lnTo>
                  <a:pt x="693864" y="1728139"/>
                </a:lnTo>
                <a:lnTo>
                  <a:pt x="695426" y="1728139"/>
                </a:lnTo>
                <a:lnTo>
                  <a:pt x="696912" y="1727898"/>
                </a:lnTo>
                <a:lnTo>
                  <a:pt x="698385" y="1727542"/>
                </a:lnTo>
                <a:lnTo>
                  <a:pt x="707364" y="1726145"/>
                </a:lnTo>
                <a:lnTo>
                  <a:pt x="714260" y="1718449"/>
                </a:lnTo>
                <a:lnTo>
                  <a:pt x="714260" y="1706067"/>
                </a:lnTo>
                <a:close/>
              </a:path>
              <a:path w="1726564" h="1728470">
                <a:moveTo>
                  <a:pt x="1049261" y="1702054"/>
                </a:moveTo>
                <a:lnTo>
                  <a:pt x="1044803" y="1696135"/>
                </a:lnTo>
                <a:lnTo>
                  <a:pt x="1038593" y="1693837"/>
                </a:lnTo>
                <a:lnTo>
                  <a:pt x="1036396" y="1692783"/>
                </a:lnTo>
                <a:lnTo>
                  <a:pt x="1033945" y="1692135"/>
                </a:lnTo>
                <a:lnTo>
                  <a:pt x="1021981" y="1692135"/>
                </a:lnTo>
                <a:lnTo>
                  <a:pt x="1014399" y="1699717"/>
                </a:lnTo>
                <a:lnTo>
                  <a:pt x="1014399" y="1718398"/>
                </a:lnTo>
                <a:lnTo>
                  <a:pt x="1021981" y="1725980"/>
                </a:lnTo>
                <a:lnTo>
                  <a:pt x="1033919" y="1725980"/>
                </a:lnTo>
                <a:lnTo>
                  <a:pt x="1036358" y="1725345"/>
                </a:lnTo>
                <a:lnTo>
                  <a:pt x="1038555" y="1724304"/>
                </a:lnTo>
                <a:lnTo>
                  <a:pt x="1044790" y="1722018"/>
                </a:lnTo>
                <a:lnTo>
                  <a:pt x="1049261" y="1716087"/>
                </a:lnTo>
                <a:lnTo>
                  <a:pt x="1049261" y="1702054"/>
                </a:lnTo>
                <a:close/>
              </a:path>
              <a:path w="1726564" h="1728470">
                <a:moveTo>
                  <a:pt x="1049261" y="686727"/>
                </a:moveTo>
                <a:lnTo>
                  <a:pt x="1041234" y="678700"/>
                </a:lnTo>
                <a:lnTo>
                  <a:pt x="1021422" y="678700"/>
                </a:lnTo>
                <a:lnTo>
                  <a:pt x="1013396" y="686727"/>
                </a:lnTo>
                <a:lnTo>
                  <a:pt x="1013396" y="706526"/>
                </a:lnTo>
                <a:lnTo>
                  <a:pt x="1021422" y="714552"/>
                </a:lnTo>
                <a:lnTo>
                  <a:pt x="1031328" y="714552"/>
                </a:lnTo>
                <a:lnTo>
                  <a:pt x="1041234" y="714552"/>
                </a:lnTo>
                <a:lnTo>
                  <a:pt x="1049261" y="706526"/>
                </a:lnTo>
                <a:lnTo>
                  <a:pt x="1049261" y="686727"/>
                </a:lnTo>
                <a:close/>
              </a:path>
              <a:path w="1726564" h="1728470">
                <a:moveTo>
                  <a:pt x="1049896" y="1369936"/>
                </a:moveTo>
                <a:lnTo>
                  <a:pt x="1048435" y="1362722"/>
                </a:lnTo>
                <a:lnTo>
                  <a:pt x="1044460" y="1356817"/>
                </a:lnTo>
                <a:lnTo>
                  <a:pt x="1038555" y="1352842"/>
                </a:lnTo>
                <a:lnTo>
                  <a:pt x="1031328" y="1351381"/>
                </a:lnTo>
                <a:lnTo>
                  <a:pt x="1024102" y="1352842"/>
                </a:lnTo>
                <a:lnTo>
                  <a:pt x="1018197" y="1356817"/>
                </a:lnTo>
                <a:lnTo>
                  <a:pt x="1014222" y="1362722"/>
                </a:lnTo>
                <a:lnTo>
                  <a:pt x="1012761" y="1369936"/>
                </a:lnTo>
                <a:lnTo>
                  <a:pt x="1014222" y="1377162"/>
                </a:lnTo>
                <a:lnTo>
                  <a:pt x="1018197" y="1383068"/>
                </a:lnTo>
                <a:lnTo>
                  <a:pt x="1024102" y="1387043"/>
                </a:lnTo>
                <a:lnTo>
                  <a:pt x="1031328" y="1388491"/>
                </a:lnTo>
                <a:lnTo>
                  <a:pt x="1032929" y="1388491"/>
                </a:lnTo>
                <a:lnTo>
                  <a:pt x="1034453" y="1388224"/>
                </a:lnTo>
                <a:lnTo>
                  <a:pt x="1035926" y="1387843"/>
                </a:lnTo>
                <a:lnTo>
                  <a:pt x="1042695" y="1386624"/>
                </a:lnTo>
                <a:lnTo>
                  <a:pt x="1048016" y="1381315"/>
                </a:lnTo>
                <a:lnTo>
                  <a:pt x="1049235" y="1374559"/>
                </a:lnTo>
                <a:lnTo>
                  <a:pt x="1049629" y="1373060"/>
                </a:lnTo>
                <a:lnTo>
                  <a:pt x="1049896" y="1371549"/>
                </a:lnTo>
                <a:lnTo>
                  <a:pt x="1049896" y="1369936"/>
                </a:lnTo>
                <a:close/>
              </a:path>
              <a:path w="1726564" h="1728470">
                <a:moveTo>
                  <a:pt x="1050836" y="1025855"/>
                </a:moveTo>
                <a:lnTo>
                  <a:pt x="1045730" y="1018857"/>
                </a:lnTo>
                <a:lnTo>
                  <a:pt x="1038517" y="1015987"/>
                </a:lnTo>
                <a:lnTo>
                  <a:pt x="1036307" y="1015022"/>
                </a:lnTo>
                <a:lnTo>
                  <a:pt x="1033894" y="1014476"/>
                </a:lnTo>
                <a:lnTo>
                  <a:pt x="1028763" y="1014476"/>
                </a:lnTo>
                <a:lnTo>
                  <a:pt x="1026350" y="1015022"/>
                </a:lnTo>
                <a:lnTo>
                  <a:pt x="1024140" y="1015987"/>
                </a:lnTo>
                <a:lnTo>
                  <a:pt x="1016927" y="1018857"/>
                </a:lnTo>
                <a:lnTo>
                  <a:pt x="1011821" y="1025855"/>
                </a:lnTo>
                <a:lnTo>
                  <a:pt x="1011821" y="1034097"/>
                </a:lnTo>
                <a:lnTo>
                  <a:pt x="1013358" y="1041692"/>
                </a:lnTo>
                <a:lnTo>
                  <a:pt x="1017536" y="1047889"/>
                </a:lnTo>
                <a:lnTo>
                  <a:pt x="1023734" y="1052080"/>
                </a:lnTo>
                <a:lnTo>
                  <a:pt x="1031328" y="1053604"/>
                </a:lnTo>
                <a:lnTo>
                  <a:pt x="1038923" y="1052080"/>
                </a:lnTo>
                <a:lnTo>
                  <a:pt x="1045121" y="1047889"/>
                </a:lnTo>
                <a:lnTo>
                  <a:pt x="1049299" y="1041692"/>
                </a:lnTo>
                <a:lnTo>
                  <a:pt x="1050836" y="1034097"/>
                </a:lnTo>
                <a:lnTo>
                  <a:pt x="1050836" y="1025855"/>
                </a:lnTo>
                <a:close/>
              </a:path>
              <a:path w="1726564" h="1728470">
                <a:moveTo>
                  <a:pt x="1053007" y="20027"/>
                </a:moveTo>
                <a:lnTo>
                  <a:pt x="1051433" y="12230"/>
                </a:lnTo>
                <a:lnTo>
                  <a:pt x="1047140" y="5867"/>
                </a:lnTo>
                <a:lnTo>
                  <a:pt x="1040765" y="1574"/>
                </a:lnTo>
                <a:lnTo>
                  <a:pt x="1032967" y="0"/>
                </a:lnTo>
                <a:lnTo>
                  <a:pt x="1029754" y="0"/>
                </a:lnTo>
                <a:lnTo>
                  <a:pt x="1026769" y="825"/>
                </a:lnTo>
                <a:lnTo>
                  <a:pt x="1024077" y="2159"/>
                </a:lnTo>
                <a:lnTo>
                  <a:pt x="1017016" y="5041"/>
                </a:lnTo>
                <a:lnTo>
                  <a:pt x="1012012" y="11950"/>
                </a:lnTo>
                <a:lnTo>
                  <a:pt x="1012012" y="28143"/>
                </a:lnTo>
                <a:lnTo>
                  <a:pt x="1017016" y="35052"/>
                </a:lnTo>
                <a:lnTo>
                  <a:pt x="1024115" y="37909"/>
                </a:lnTo>
                <a:lnTo>
                  <a:pt x="1026795" y="39243"/>
                </a:lnTo>
                <a:lnTo>
                  <a:pt x="1029766" y="40055"/>
                </a:lnTo>
                <a:lnTo>
                  <a:pt x="1032967" y="40055"/>
                </a:lnTo>
                <a:lnTo>
                  <a:pt x="1040765" y="38481"/>
                </a:lnTo>
                <a:lnTo>
                  <a:pt x="1047140" y="34201"/>
                </a:lnTo>
                <a:lnTo>
                  <a:pt x="1051433" y="27825"/>
                </a:lnTo>
                <a:lnTo>
                  <a:pt x="1053007" y="20027"/>
                </a:lnTo>
                <a:close/>
              </a:path>
              <a:path w="1726564" h="1728470">
                <a:moveTo>
                  <a:pt x="1383004" y="351307"/>
                </a:moveTo>
                <a:lnTo>
                  <a:pt x="1376654" y="344932"/>
                </a:lnTo>
                <a:lnTo>
                  <a:pt x="1360932" y="344932"/>
                </a:lnTo>
                <a:lnTo>
                  <a:pt x="1354582" y="351307"/>
                </a:lnTo>
                <a:lnTo>
                  <a:pt x="1354582" y="367017"/>
                </a:lnTo>
                <a:lnTo>
                  <a:pt x="1360932" y="373380"/>
                </a:lnTo>
                <a:lnTo>
                  <a:pt x="1368793" y="373380"/>
                </a:lnTo>
                <a:lnTo>
                  <a:pt x="1376654" y="373380"/>
                </a:lnTo>
                <a:lnTo>
                  <a:pt x="1383004" y="367017"/>
                </a:lnTo>
                <a:lnTo>
                  <a:pt x="1383004" y="351307"/>
                </a:lnTo>
                <a:close/>
              </a:path>
              <a:path w="1726564" h="1728470">
                <a:moveTo>
                  <a:pt x="1383804" y="686689"/>
                </a:moveTo>
                <a:lnTo>
                  <a:pt x="1377086" y="679958"/>
                </a:lnTo>
                <a:lnTo>
                  <a:pt x="1360500" y="679958"/>
                </a:lnTo>
                <a:lnTo>
                  <a:pt x="1353781" y="686689"/>
                </a:lnTo>
                <a:lnTo>
                  <a:pt x="1353781" y="703275"/>
                </a:lnTo>
                <a:lnTo>
                  <a:pt x="1360500" y="709993"/>
                </a:lnTo>
                <a:lnTo>
                  <a:pt x="1368793" y="709993"/>
                </a:lnTo>
                <a:lnTo>
                  <a:pt x="1377086" y="709993"/>
                </a:lnTo>
                <a:lnTo>
                  <a:pt x="1383804" y="703275"/>
                </a:lnTo>
                <a:lnTo>
                  <a:pt x="1383804" y="686689"/>
                </a:lnTo>
                <a:close/>
              </a:path>
              <a:path w="1726564" h="1728470">
                <a:moveTo>
                  <a:pt x="1385150" y="1698383"/>
                </a:moveTo>
                <a:lnTo>
                  <a:pt x="1377823" y="1691068"/>
                </a:lnTo>
                <a:lnTo>
                  <a:pt x="1359763" y="1691068"/>
                </a:lnTo>
                <a:lnTo>
                  <a:pt x="1352435" y="1698383"/>
                </a:lnTo>
                <a:lnTo>
                  <a:pt x="1352435" y="1716455"/>
                </a:lnTo>
                <a:lnTo>
                  <a:pt x="1359763" y="1723771"/>
                </a:lnTo>
                <a:lnTo>
                  <a:pt x="1368793" y="1723771"/>
                </a:lnTo>
                <a:lnTo>
                  <a:pt x="1377823" y="1723771"/>
                </a:lnTo>
                <a:lnTo>
                  <a:pt x="1385150" y="1716455"/>
                </a:lnTo>
                <a:lnTo>
                  <a:pt x="1385150" y="1698383"/>
                </a:lnTo>
                <a:close/>
              </a:path>
              <a:path w="1726564" h="1728470">
                <a:moveTo>
                  <a:pt x="1388338" y="10147"/>
                </a:moveTo>
                <a:lnTo>
                  <a:pt x="1380324" y="2146"/>
                </a:lnTo>
                <a:lnTo>
                  <a:pt x="1360551" y="2146"/>
                </a:lnTo>
                <a:lnTo>
                  <a:pt x="1352550" y="10147"/>
                </a:lnTo>
                <a:lnTo>
                  <a:pt x="1352550" y="29921"/>
                </a:lnTo>
                <a:lnTo>
                  <a:pt x="1360551" y="37922"/>
                </a:lnTo>
                <a:lnTo>
                  <a:pt x="1370444" y="37922"/>
                </a:lnTo>
                <a:lnTo>
                  <a:pt x="1380324" y="37922"/>
                </a:lnTo>
                <a:lnTo>
                  <a:pt x="1388338" y="29921"/>
                </a:lnTo>
                <a:lnTo>
                  <a:pt x="1388338" y="10147"/>
                </a:lnTo>
                <a:close/>
              </a:path>
              <a:path w="1726564" h="1728470">
                <a:moveTo>
                  <a:pt x="1723085" y="349148"/>
                </a:moveTo>
                <a:lnTo>
                  <a:pt x="1716303" y="342366"/>
                </a:lnTo>
                <a:lnTo>
                  <a:pt x="1707934" y="342366"/>
                </a:lnTo>
                <a:lnTo>
                  <a:pt x="1699564" y="342366"/>
                </a:lnTo>
                <a:lnTo>
                  <a:pt x="1692783" y="349148"/>
                </a:lnTo>
                <a:lnTo>
                  <a:pt x="1692783" y="365874"/>
                </a:lnTo>
                <a:lnTo>
                  <a:pt x="1699564" y="372656"/>
                </a:lnTo>
                <a:lnTo>
                  <a:pt x="1716303" y="372656"/>
                </a:lnTo>
                <a:lnTo>
                  <a:pt x="1723085" y="365874"/>
                </a:lnTo>
                <a:lnTo>
                  <a:pt x="1723085" y="349148"/>
                </a:lnTo>
                <a:close/>
              </a:path>
              <a:path w="1726564" h="1728470">
                <a:moveTo>
                  <a:pt x="1724660" y="1024877"/>
                </a:moveTo>
                <a:lnTo>
                  <a:pt x="1717167" y="1017384"/>
                </a:lnTo>
                <a:lnTo>
                  <a:pt x="1707934" y="1017384"/>
                </a:lnTo>
                <a:lnTo>
                  <a:pt x="1698701" y="1017384"/>
                </a:lnTo>
                <a:lnTo>
                  <a:pt x="1691208" y="1024877"/>
                </a:lnTo>
                <a:lnTo>
                  <a:pt x="1691208" y="1043330"/>
                </a:lnTo>
                <a:lnTo>
                  <a:pt x="1698701" y="1050810"/>
                </a:lnTo>
                <a:lnTo>
                  <a:pt x="1717167" y="1050810"/>
                </a:lnTo>
                <a:lnTo>
                  <a:pt x="1724660" y="1043330"/>
                </a:lnTo>
                <a:lnTo>
                  <a:pt x="1724660" y="1024877"/>
                </a:lnTo>
                <a:close/>
              </a:path>
              <a:path w="1726564" h="1728470">
                <a:moveTo>
                  <a:pt x="1726247" y="20040"/>
                </a:moveTo>
                <a:lnTo>
                  <a:pt x="1724799" y="12903"/>
                </a:lnTo>
                <a:lnTo>
                  <a:pt x="1720875" y="7086"/>
                </a:lnTo>
                <a:lnTo>
                  <a:pt x="1715058" y="3162"/>
                </a:lnTo>
                <a:lnTo>
                  <a:pt x="1707934" y="1727"/>
                </a:lnTo>
                <a:lnTo>
                  <a:pt x="1700809" y="3162"/>
                </a:lnTo>
                <a:lnTo>
                  <a:pt x="1694980" y="7086"/>
                </a:lnTo>
                <a:lnTo>
                  <a:pt x="1691055" y="12903"/>
                </a:lnTo>
                <a:lnTo>
                  <a:pt x="1689620" y="20040"/>
                </a:lnTo>
                <a:lnTo>
                  <a:pt x="1691055" y="27165"/>
                </a:lnTo>
                <a:lnTo>
                  <a:pt x="1694980" y="32994"/>
                </a:lnTo>
                <a:lnTo>
                  <a:pt x="1700809" y="36918"/>
                </a:lnTo>
                <a:lnTo>
                  <a:pt x="1707934" y="38354"/>
                </a:lnTo>
                <a:lnTo>
                  <a:pt x="1715058" y="36918"/>
                </a:lnTo>
                <a:lnTo>
                  <a:pt x="1720875" y="32994"/>
                </a:lnTo>
                <a:lnTo>
                  <a:pt x="1724799" y="27165"/>
                </a:lnTo>
                <a:lnTo>
                  <a:pt x="1726247" y="20040"/>
                </a:lnTo>
                <a:close/>
              </a:path>
            </a:pathLst>
          </a:custGeom>
          <a:solidFill>
            <a:srgbClr val="71BC68">
              <a:alpha val="17999"/>
            </a:srgbClr>
          </a:solidFill>
        </p:spPr>
        <p:txBody>
          <a:bodyPr wrap="square" lIns="0" tIns="0" rIns="0" bIns="0" rtlCol="0"/>
          <a:lstStyle/>
          <a:p>
            <a:endParaRPr lang="fr-CA" noProof="0" dirty="0"/>
          </a:p>
        </p:txBody>
      </p:sp>
      <p:pic>
        <p:nvPicPr>
          <p:cNvPr id="150" name="object 150"/>
          <p:cNvPicPr/>
          <p:nvPr/>
        </p:nvPicPr>
        <p:blipFill>
          <a:blip r:embed="rId2" cstate="print"/>
          <a:stretch>
            <a:fillRect/>
          </a:stretch>
        </p:blipFill>
        <p:spPr>
          <a:xfrm>
            <a:off x="3219811" y="2927717"/>
            <a:ext cx="7783653" cy="3004673"/>
          </a:xfrm>
          <a:prstGeom prst="rect">
            <a:avLst/>
          </a:prstGeom>
        </p:spPr>
      </p:pic>
      <p:sp>
        <p:nvSpPr>
          <p:cNvPr id="154" name="object 154" descr="$PPTXTitle"/>
          <p:cNvSpPr txBox="1">
            <a:spLocks noGrp="1"/>
          </p:cNvSpPr>
          <p:nvPr>
            <p:ph type="title"/>
          </p:nvPr>
        </p:nvSpPr>
        <p:spPr>
          <a:xfrm>
            <a:off x="3206750" y="611718"/>
            <a:ext cx="8216900" cy="406400"/>
          </a:xfrm>
          <a:prstGeom prst="rect">
            <a:avLst/>
          </a:prstGeom>
        </p:spPr>
        <p:txBody>
          <a:bodyPr vert="horz" wrap="square" lIns="0" tIns="12700" rIns="0" bIns="0" rtlCol="0">
            <a:spAutoFit/>
          </a:bodyPr>
          <a:lstStyle/>
          <a:p>
            <a:pPr marL="2519680">
              <a:lnSpc>
                <a:spcPct val="100000"/>
              </a:lnSpc>
              <a:spcBef>
                <a:spcPts val="100"/>
              </a:spcBef>
            </a:pPr>
            <a:r>
              <a:rPr lang="fr-CA" spc="70" noProof="0" dirty="0">
                <a:solidFill>
                  <a:srgbClr val="007569"/>
                </a:solidFill>
              </a:rPr>
              <a:t>COMPRENDRE LA TÂCHE</a:t>
            </a:r>
            <a:endParaRPr lang="fr-CA" spc="40" noProof="0" dirty="0">
              <a:solidFill>
                <a:srgbClr val="007569"/>
              </a:solidFill>
            </a:endParaRPr>
          </a:p>
        </p:txBody>
      </p:sp>
      <p:sp>
        <p:nvSpPr>
          <p:cNvPr id="155" name="object 155"/>
          <p:cNvSpPr txBox="1"/>
          <p:nvPr/>
        </p:nvSpPr>
        <p:spPr>
          <a:xfrm>
            <a:off x="3447513" y="5650669"/>
            <a:ext cx="1252855" cy="602153"/>
          </a:xfrm>
          <a:prstGeom prst="rect">
            <a:avLst/>
          </a:prstGeom>
        </p:spPr>
        <p:txBody>
          <a:bodyPr vert="horz" wrap="square" lIns="0" tIns="12700" rIns="0" bIns="0" rtlCol="0">
            <a:spAutoFit/>
          </a:bodyPr>
          <a:lstStyle/>
          <a:p>
            <a:pPr marL="88900" marR="5080" indent="-39688" algn="ctr">
              <a:lnSpc>
                <a:spcPct val="109400"/>
              </a:lnSpc>
              <a:spcBef>
                <a:spcPts val="100"/>
              </a:spcBef>
            </a:pPr>
            <a:r>
              <a:rPr lang="fr-CA" b="1" spc="-10" noProof="0" dirty="0">
                <a:solidFill>
                  <a:srgbClr val="5FA056"/>
                </a:solidFill>
                <a:latin typeface="Calibri"/>
                <a:cs typeface="Calibri"/>
              </a:rPr>
              <a:t>Comprendre</a:t>
            </a:r>
            <a:r>
              <a:rPr lang="fr-CA" b="1" spc="-30" noProof="0" dirty="0">
                <a:solidFill>
                  <a:srgbClr val="5FA056"/>
                </a:solidFill>
                <a:latin typeface="Calibri"/>
                <a:cs typeface="Calibri"/>
              </a:rPr>
              <a:t> </a:t>
            </a:r>
            <a:r>
              <a:rPr lang="fr-CA" b="1" spc="-25" noProof="0" dirty="0">
                <a:solidFill>
                  <a:srgbClr val="5FA056"/>
                </a:solidFill>
                <a:latin typeface="Calibri"/>
                <a:cs typeface="Calibri"/>
              </a:rPr>
              <a:t>la </a:t>
            </a:r>
            <a:r>
              <a:rPr lang="fr-CA" b="1" spc="-10" noProof="0" dirty="0">
                <a:solidFill>
                  <a:srgbClr val="5FA056"/>
                </a:solidFill>
                <a:latin typeface="Calibri"/>
                <a:cs typeface="Calibri"/>
              </a:rPr>
              <a:t>tâche</a:t>
            </a:r>
            <a:endParaRPr lang="fr-CA" b="1" noProof="0" dirty="0">
              <a:latin typeface="Calibri"/>
              <a:cs typeface="Calibri"/>
            </a:endParaRPr>
          </a:p>
        </p:txBody>
      </p:sp>
      <p:sp>
        <p:nvSpPr>
          <p:cNvPr id="157" name="object 157"/>
          <p:cNvSpPr txBox="1"/>
          <p:nvPr/>
        </p:nvSpPr>
        <p:spPr>
          <a:xfrm>
            <a:off x="3352800" y="1629351"/>
            <a:ext cx="3233100" cy="1218860"/>
          </a:xfrm>
          <a:prstGeom prst="rect">
            <a:avLst/>
          </a:prstGeom>
        </p:spPr>
        <p:txBody>
          <a:bodyPr vert="horz" wrap="square" lIns="0" tIns="12700" rIns="0" bIns="0" rtlCol="0">
            <a:spAutoFit/>
          </a:bodyPr>
          <a:lstStyle/>
          <a:p>
            <a:pPr marL="12065" marR="5080" algn="ctr">
              <a:lnSpc>
                <a:spcPct val="109400"/>
              </a:lnSpc>
              <a:spcBef>
                <a:spcPts val="100"/>
              </a:spcBef>
            </a:pPr>
            <a:r>
              <a:rPr lang="fr-CA" sz="1800" b="1" spc="-10" noProof="0" dirty="0">
                <a:solidFill>
                  <a:srgbClr val="173854"/>
                </a:solidFill>
                <a:latin typeface="Calibri"/>
                <a:cs typeface="Calibri"/>
              </a:rPr>
              <a:t>S’informer</a:t>
            </a:r>
            <a:r>
              <a:rPr lang="fr-CA" sz="1800" b="1" spc="-20" noProof="0" dirty="0">
                <a:solidFill>
                  <a:srgbClr val="173854"/>
                </a:solidFill>
                <a:latin typeface="Calibri"/>
                <a:cs typeface="Calibri"/>
              </a:rPr>
              <a:t> </a:t>
            </a:r>
            <a:r>
              <a:rPr lang="fr-CA" sz="1800" b="1" noProof="0" dirty="0">
                <a:solidFill>
                  <a:srgbClr val="173854"/>
                </a:solidFill>
                <a:latin typeface="Calibri"/>
                <a:cs typeface="Calibri"/>
              </a:rPr>
              <a:t>sur</a:t>
            </a:r>
            <a:r>
              <a:rPr lang="fr-CA" sz="1800" b="1" spc="-15" noProof="0" dirty="0">
                <a:solidFill>
                  <a:srgbClr val="173854"/>
                </a:solidFill>
                <a:latin typeface="Calibri"/>
                <a:cs typeface="Calibri"/>
              </a:rPr>
              <a:t> </a:t>
            </a:r>
            <a:r>
              <a:rPr lang="fr-CA" sz="1800" b="1" spc="-25" noProof="0" dirty="0">
                <a:solidFill>
                  <a:srgbClr val="173854"/>
                </a:solidFill>
                <a:latin typeface="Calibri"/>
                <a:cs typeface="Calibri"/>
              </a:rPr>
              <a:t>les</a:t>
            </a:r>
            <a:endParaRPr lang="fr-CA" sz="1800" b="1" noProof="0" dirty="0">
              <a:latin typeface="Calibri"/>
              <a:cs typeface="Calibri"/>
            </a:endParaRPr>
          </a:p>
          <a:p>
            <a:pPr marL="12065" marR="5080" algn="ctr">
              <a:lnSpc>
                <a:spcPct val="109400"/>
              </a:lnSpc>
              <a:spcBef>
                <a:spcPts val="100"/>
              </a:spcBef>
            </a:pPr>
            <a:r>
              <a:rPr lang="fr-CA" b="1" noProof="0" dirty="0">
                <a:solidFill>
                  <a:srgbClr val="173854"/>
                </a:solidFill>
                <a:latin typeface="Calibri"/>
                <a:cs typeface="Calibri"/>
              </a:rPr>
              <a:t>bonnes</a:t>
            </a:r>
            <a:r>
              <a:rPr lang="fr-CA" b="1" spc="-40" noProof="0" dirty="0">
                <a:solidFill>
                  <a:srgbClr val="173854"/>
                </a:solidFill>
                <a:latin typeface="Calibri"/>
                <a:cs typeface="Calibri"/>
              </a:rPr>
              <a:t> </a:t>
            </a:r>
            <a:r>
              <a:rPr lang="fr-CA" b="1" spc="-10" noProof="0" dirty="0">
                <a:solidFill>
                  <a:srgbClr val="173854"/>
                </a:solidFill>
                <a:latin typeface="Calibri"/>
                <a:cs typeface="Calibri"/>
              </a:rPr>
              <a:t>pratiques d’accueil</a:t>
            </a:r>
            <a:r>
              <a:rPr lang="fr-CA" b="1" spc="-70" noProof="0" dirty="0">
                <a:solidFill>
                  <a:srgbClr val="173854"/>
                </a:solidFill>
                <a:latin typeface="Calibri"/>
                <a:cs typeface="Calibri"/>
              </a:rPr>
              <a:t> </a:t>
            </a:r>
            <a:r>
              <a:rPr lang="fr-CA" b="1" spc="-25" noProof="0" dirty="0">
                <a:solidFill>
                  <a:srgbClr val="173854"/>
                </a:solidFill>
                <a:latin typeface="Calibri"/>
                <a:cs typeface="Calibri"/>
              </a:rPr>
              <a:t>et </a:t>
            </a:r>
            <a:r>
              <a:rPr lang="fr-CA" b="1" spc="-10" noProof="0" dirty="0">
                <a:solidFill>
                  <a:srgbClr val="173854"/>
                </a:solidFill>
                <a:latin typeface="Calibri"/>
                <a:cs typeface="Calibri"/>
              </a:rPr>
              <a:t>d’intégration</a:t>
            </a:r>
            <a:r>
              <a:rPr lang="fr-CA" b="1" spc="-30" noProof="0" dirty="0">
                <a:solidFill>
                  <a:srgbClr val="173854"/>
                </a:solidFill>
                <a:latin typeface="Calibri"/>
                <a:cs typeface="Calibri"/>
              </a:rPr>
              <a:t> </a:t>
            </a:r>
            <a:r>
              <a:rPr lang="fr-CA" b="1" spc="-25" noProof="0" dirty="0">
                <a:solidFill>
                  <a:srgbClr val="173854"/>
                </a:solidFill>
                <a:latin typeface="Calibri"/>
                <a:cs typeface="Calibri"/>
              </a:rPr>
              <a:t>du </a:t>
            </a:r>
            <a:r>
              <a:rPr lang="fr-CA" b="1" noProof="0" dirty="0">
                <a:solidFill>
                  <a:srgbClr val="173854"/>
                </a:solidFill>
                <a:latin typeface="Calibri"/>
                <a:cs typeface="Calibri"/>
              </a:rPr>
              <a:t>nouveau</a:t>
            </a:r>
            <a:r>
              <a:rPr lang="fr-CA" b="1" spc="-65" noProof="0" dirty="0">
                <a:solidFill>
                  <a:srgbClr val="173854"/>
                </a:solidFill>
                <a:latin typeface="Calibri"/>
                <a:cs typeface="Calibri"/>
              </a:rPr>
              <a:t> </a:t>
            </a:r>
            <a:r>
              <a:rPr lang="fr-CA" b="1" spc="-10" noProof="0" dirty="0">
                <a:solidFill>
                  <a:srgbClr val="173854"/>
                </a:solidFill>
                <a:latin typeface="Calibri"/>
                <a:cs typeface="Calibri"/>
              </a:rPr>
              <a:t>personnel </a:t>
            </a:r>
            <a:r>
              <a:rPr lang="fr-CA" spc="-10" noProof="0" dirty="0">
                <a:solidFill>
                  <a:srgbClr val="173854"/>
                </a:solidFill>
                <a:latin typeface="Calibri"/>
                <a:cs typeface="Calibri"/>
              </a:rPr>
              <a:t>– compréhension écrite</a:t>
            </a:r>
            <a:endParaRPr lang="fr-CA" noProof="0" dirty="0">
              <a:latin typeface="Calibri"/>
              <a:cs typeface="Calibri"/>
            </a:endParaRPr>
          </a:p>
        </p:txBody>
      </p:sp>
      <p:sp>
        <p:nvSpPr>
          <p:cNvPr id="158" name="object 158"/>
          <p:cNvSpPr txBox="1"/>
          <p:nvPr/>
        </p:nvSpPr>
        <p:spPr>
          <a:xfrm>
            <a:off x="8305800" y="5638800"/>
            <a:ext cx="1606727" cy="904094"/>
          </a:xfrm>
          <a:prstGeom prst="rect">
            <a:avLst/>
          </a:prstGeom>
        </p:spPr>
        <p:txBody>
          <a:bodyPr vert="horz" wrap="square" lIns="0" tIns="12700" rIns="0" bIns="0" rtlCol="0">
            <a:spAutoFit/>
          </a:bodyPr>
          <a:lstStyle/>
          <a:p>
            <a:pPr marR="5080" algn="ctr">
              <a:lnSpc>
                <a:spcPct val="109400"/>
              </a:lnSpc>
              <a:spcBef>
                <a:spcPts val="100"/>
              </a:spcBef>
            </a:pPr>
            <a:r>
              <a:rPr lang="fr-CA" b="1" noProof="0" dirty="0">
                <a:solidFill>
                  <a:schemeClr val="tx2"/>
                </a:solidFill>
                <a:latin typeface="Calibri"/>
                <a:cs typeface="Calibri"/>
              </a:rPr>
              <a:t>Demander</a:t>
            </a:r>
            <a:r>
              <a:rPr lang="fr-CA" b="1" spc="-70" noProof="0" dirty="0">
                <a:solidFill>
                  <a:schemeClr val="tx2"/>
                </a:solidFill>
                <a:latin typeface="Calibri"/>
                <a:cs typeface="Calibri"/>
              </a:rPr>
              <a:t> </a:t>
            </a:r>
            <a:r>
              <a:rPr lang="fr-CA" b="1" spc="-25" noProof="0" dirty="0">
                <a:solidFill>
                  <a:schemeClr val="tx2"/>
                </a:solidFill>
                <a:latin typeface="Calibri"/>
                <a:cs typeface="Calibri"/>
              </a:rPr>
              <a:t>de </a:t>
            </a:r>
            <a:r>
              <a:rPr lang="fr-CA" b="1" spc="-10" noProof="0" dirty="0">
                <a:solidFill>
                  <a:schemeClr val="tx2"/>
                </a:solidFill>
                <a:latin typeface="Calibri"/>
                <a:cs typeface="Calibri"/>
              </a:rPr>
              <a:t>l’aide </a:t>
            </a:r>
            <a:r>
              <a:rPr lang="fr-CA" spc="-10" noProof="0" dirty="0">
                <a:solidFill>
                  <a:schemeClr val="tx2"/>
                </a:solidFill>
                <a:latin typeface="Calibri"/>
                <a:cs typeface="Calibri"/>
              </a:rPr>
              <a:t>– production écrite</a:t>
            </a:r>
            <a:endParaRPr lang="fr-CA" noProof="0" dirty="0">
              <a:solidFill>
                <a:schemeClr val="tx2"/>
              </a:solidFill>
              <a:latin typeface="Calibri"/>
              <a:cs typeface="Calibri"/>
            </a:endParaRPr>
          </a:p>
        </p:txBody>
      </p:sp>
      <p:sp>
        <p:nvSpPr>
          <p:cNvPr id="159" name="object 159"/>
          <p:cNvSpPr txBox="1"/>
          <p:nvPr/>
        </p:nvSpPr>
        <p:spPr>
          <a:xfrm>
            <a:off x="5562600" y="5638800"/>
            <a:ext cx="2188907" cy="1507977"/>
          </a:xfrm>
          <a:prstGeom prst="rect">
            <a:avLst/>
          </a:prstGeom>
        </p:spPr>
        <p:txBody>
          <a:bodyPr vert="horz" wrap="square" lIns="0" tIns="12700" rIns="0" bIns="0" rtlCol="0">
            <a:spAutoFit/>
          </a:bodyPr>
          <a:lstStyle/>
          <a:p>
            <a:pPr marL="12700" marR="5080" indent="-12700" algn="ctr">
              <a:lnSpc>
                <a:spcPct val="109400"/>
              </a:lnSpc>
              <a:spcBef>
                <a:spcPts val="100"/>
              </a:spcBef>
            </a:pPr>
            <a:r>
              <a:rPr lang="fr-CA" b="1" noProof="0" dirty="0">
                <a:solidFill>
                  <a:srgbClr val="007569"/>
                </a:solidFill>
                <a:latin typeface="Calibri"/>
                <a:cs typeface="Calibri"/>
              </a:rPr>
              <a:t>Se</a:t>
            </a:r>
            <a:r>
              <a:rPr lang="fr-CA" b="1" spc="-20" noProof="0" dirty="0">
                <a:solidFill>
                  <a:srgbClr val="007569"/>
                </a:solidFill>
                <a:latin typeface="Calibri"/>
                <a:cs typeface="Calibri"/>
              </a:rPr>
              <a:t> </a:t>
            </a:r>
            <a:r>
              <a:rPr lang="fr-CA" b="1" spc="-10" noProof="0" dirty="0">
                <a:solidFill>
                  <a:srgbClr val="007569"/>
                </a:solidFill>
                <a:latin typeface="Calibri"/>
                <a:cs typeface="Calibri"/>
              </a:rPr>
              <a:t>préparer </a:t>
            </a:r>
            <a:r>
              <a:rPr lang="fr-CA" b="1" noProof="0" dirty="0">
                <a:solidFill>
                  <a:srgbClr val="007569"/>
                </a:solidFill>
                <a:latin typeface="Calibri"/>
                <a:cs typeface="Calibri"/>
              </a:rPr>
              <a:t>à</a:t>
            </a:r>
            <a:r>
              <a:rPr lang="fr-CA" b="1" spc="-5" noProof="0" dirty="0">
                <a:solidFill>
                  <a:srgbClr val="007569"/>
                </a:solidFill>
                <a:latin typeface="Calibri"/>
                <a:cs typeface="Calibri"/>
              </a:rPr>
              <a:t> </a:t>
            </a:r>
            <a:r>
              <a:rPr lang="fr-CA" b="1" noProof="0" dirty="0">
                <a:solidFill>
                  <a:srgbClr val="007569"/>
                </a:solidFill>
                <a:latin typeface="Calibri"/>
                <a:cs typeface="Calibri"/>
              </a:rPr>
              <a:t>la</a:t>
            </a:r>
            <a:r>
              <a:rPr lang="fr-CA" b="1" spc="-5" noProof="0" dirty="0">
                <a:solidFill>
                  <a:srgbClr val="007569"/>
                </a:solidFill>
                <a:latin typeface="Calibri"/>
                <a:cs typeface="Calibri"/>
              </a:rPr>
              <a:t> </a:t>
            </a:r>
            <a:r>
              <a:rPr lang="fr-CA" b="1" spc="-10" noProof="0" dirty="0">
                <a:solidFill>
                  <a:srgbClr val="007569"/>
                </a:solidFill>
                <a:latin typeface="Calibri"/>
                <a:cs typeface="Calibri"/>
              </a:rPr>
              <a:t>journée d’accueil</a:t>
            </a:r>
            <a:r>
              <a:rPr lang="fr-CA" b="1" spc="-70" noProof="0" dirty="0">
                <a:solidFill>
                  <a:srgbClr val="007569"/>
                </a:solidFill>
                <a:latin typeface="Calibri"/>
                <a:cs typeface="Calibri"/>
              </a:rPr>
              <a:t> </a:t>
            </a:r>
            <a:r>
              <a:rPr lang="fr-CA" b="1" spc="-25" noProof="0" dirty="0">
                <a:solidFill>
                  <a:srgbClr val="007569"/>
                </a:solidFill>
                <a:latin typeface="Calibri"/>
                <a:cs typeface="Calibri"/>
              </a:rPr>
              <a:t>et </a:t>
            </a:r>
            <a:r>
              <a:rPr lang="fr-CA" b="1" spc="-10" noProof="0" dirty="0">
                <a:solidFill>
                  <a:srgbClr val="007569"/>
                </a:solidFill>
                <a:latin typeface="Calibri"/>
                <a:cs typeface="Calibri"/>
              </a:rPr>
              <a:t>d’intégration </a:t>
            </a:r>
            <a:r>
              <a:rPr lang="fr-CA" spc="-10" noProof="0" dirty="0">
                <a:solidFill>
                  <a:srgbClr val="007569"/>
                </a:solidFill>
                <a:latin typeface="Calibri"/>
                <a:cs typeface="Calibri"/>
              </a:rPr>
              <a:t>– compréhension orale et autoapprentissage</a:t>
            </a:r>
            <a:endParaRPr lang="fr-CA" noProof="0" dirty="0">
              <a:latin typeface="Calibri"/>
              <a:cs typeface="Calibri"/>
            </a:endParaRPr>
          </a:p>
        </p:txBody>
      </p:sp>
      <p:sp>
        <p:nvSpPr>
          <p:cNvPr id="160" name="object 160"/>
          <p:cNvSpPr txBox="1"/>
          <p:nvPr/>
        </p:nvSpPr>
        <p:spPr>
          <a:xfrm>
            <a:off x="7726777" y="3257864"/>
            <a:ext cx="250825" cy="558800"/>
          </a:xfrm>
          <a:prstGeom prst="rect">
            <a:avLst/>
          </a:prstGeom>
        </p:spPr>
        <p:txBody>
          <a:bodyPr vert="horz" wrap="square" lIns="0" tIns="12700" rIns="0" bIns="0" rtlCol="0">
            <a:spAutoFit/>
          </a:bodyPr>
          <a:lstStyle/>
          <a:p>
            <a:pPr marL="12700">
              <a:lnSpc>
                <a:spcPct val="100000"/>
              </a:lnSpc>
              <a:spcBef>
                <a:spcPts val="100"/>
              </a:spcBef>
            </a:pPr>
            <a:r>
              <a:rPr lang="fr-CA" sz="3500" b="1" spc="-50" noProof="0" dirty="0">
                <a:solidFill>
                  <a:srgbClr val="5FA056"/>
                </a:solidFill>
                <a:latin typeface="Calibri"/>
                <a:cs typeface="Calibri"/>
              </a:rPr>
              <a:t>4</a:t>
            </a:r>
            <a:endParaRPr lang="fr-CA" sz="3500" noProof="0" dirty="0">
              <a:latin typeface="Calibri"/>
              <a:cs typeface="Calibri"/>
            </a:endParaRPr>
          </a:p>
        </p:txBody>
      </p:sp>
      <p:sp>
        <p:nvSpPr>
          <p:cNvPr id="161" name="object 161"/>
          <p:cNvSpPr txBox="1"/>
          <p:nvPr/>
        </p:nvSpPr>
        <p:spPr>
          <a:xfrm>
            <a:off x="6452416" y="4495800"/>
            <a:ext cx="250825" cy="558800"/>
          </a:xfrm>
          <a:prstGeom prst="rect">
            <a:avLst/>
          </a:prstGeom>
        </p:spPr>
        <p:txBody>
          <a:bodyPr vert="horz" wrap="square" lIns="0" tIns="12700" rIns="0" bIns="0" rtlCol="0">
            <a:spAutoFit/>
          </a:bodyPr>
          <a:lstStyle/>
          <a:p>
            <a:pPr marL="12700">
              <a:lnSpc>
                <a:spcPct val="100000"/>
              </a:lnSpc>
              <a:spcBef>
                <a:spcPts val="100"/>
              </a:spcBef>
            </a:pPr>
            <a:r>
              <a:rPr lang="fr-CA" sz="3500" b="1" spc="-50" noProof="0" dirty="0">
                <a:solidFill>
                  <a:srgbClr val="007569"/>
                </a:solidFill>
                <a:latin typeface="Calibri"/>
                <a:cs typeface="Calibri"/>
              </a:rPr>
              <a:t>3</a:t>
            </a:r>
            <a:endParaRPr lang="fr-CA" sz="3500" noProof="0" dirty="0">
              <a:latin typeface="Calibri"/>
              <a:cs typeface="Calibri"/>
            </a:endParaRPr>
          </a:p>
        </p:txBody>
      </p:sp>
      <p:sp>
        <p:nvSpPr>
          <p:cNvPr id="162" name="object 162"/>
          <p:cNvSpPr txBox="1"/>
          <p:nvPr/>
        </p:nvSpPr>
        <p:spPr>
          <a:xfrm>
            <a:off x="3948529" y="4495800"/>
            <a:ext cx="250825" cy="558800"/>
          </a:xfrm>
          <a:prstGeom prst="rect">
            <a:avLst/>
          </a:prstGeom>
        </p:spPr>
        <p:txBody>
          <a:bodyPr vert="horz" wrap="square" lIns="0" tIns="12700" rIns="0" bIns="0" rtlCol="0">
            <a:spAutoFit/>
          </a:bodyPr>
          <a:lstStyle/>
          <a:p>
            <a:pPr marL="12700">
              <a:lnSpc>
                <a:spcPct val="100000"/>
              </a:lnSpc>
              <a:spcBef>
                <a:spcPts val="100"/>
              </a:spcBef>
            </a:pPr>
            <a:r>
              <a:rPr lang="fr-CA" sz="3500" b="1" spc="-50" noProof="0" dirty="0">
                <a:solidFill>
                  <a:srgbClr val="5FA056"/>
                </a:solidFill>
                <a:latin typeface="Calibri"/>
                <a:cs typeface="Calibri"/>
              </a:rPr>
              <a:t>1</a:t>
            </a:r>
            <a:endParaRPr lang="fr-CA" sz="3500" noProof="0" dirty="0">
              <a:latin typeface="Calibri"/>
              <a:cs typeface="Calibri"/>
            </a:endParaRPr>
          </a:p>
        </p:txBody>
      </p:sp>
      <p:sp>
        <p:nvSpPr>
          <p:cNvPr id="163" name="object 163"/>
          <p:cNvSpPr txBox="1"/>
          <p:nvPr/>
        </p:nvSpPr>
        <p:spPr>
          <a:xfrm>
            <a:off x="5175596" y="3205187"/>
            <a:ext cx="250825" cy="558800"/>
          </a:xfrm>
          <a:prstGeom prst="rect">
            <a:avLst/>
          </a:prstGeom>
        </p:spPr>
        <p:txBody>
          <a:bodyPr vert="horz" wrap="square" lIns="0" tIns="12700" rIns="0" bIns="0" rtlCol="0">
            <a:spAutoFit/>
          </a:bodyPr>
          <a:lstStyle/>
          <a:p>
            <a:pPr marL="12700">
              <a:lnSpc>
                <a:spcPct val="100000"/>
              </a:lnSpc>
              <a:spcBef>
                <a:spcPts val="100"/>
              </a:spcBef>
            </a:pPr>
            <a:r>
              <a:rPr lang="fr-CA" sz="3500" b="1" spc="-50" noProof="0" dirty="0">
                <a:solidFill>
                  <a:srgbClr val="35628A"/>
                </a:solidFill>
                <a:latin typeface="Calibri"/>
                <a:cs typeface="Calibri"/>
              </a:rPr>
              <a:t>2</a:t>
            </a:r>
            <a:endParaRPr lang="fr-CA" sz="3500" noProof="0" dirty="0">
              <a:latin typeface="Calibri"/>
              <a:cs typeface="Calibri"/>
            </a:endParaRPr>
          </a:p>
        </p:txBody>
      </p:sp>
      <p:sp>
        <p:nvSpPr>
          <p:cNvPr id="164" name="object 164"/>
          <p:cNvSpPr txBox="1"/>
          <p:nvPr/>
        </p:nvSpPr>
        <p:spPr>
          <a:xfrm>
            <a:off x="8956304" y="4508810"/>
            <a:ext cx="250825" cy="558800"/>
          </a:xfrm>
          <a:prstGeom prst="rect">
            <a:avLst/>
          </a:prstGeom>
        </p:spPr>
        <p:txBody>
          <a:bodyPr vert="horz" wrap="square" lIns="0" tIns="12700" rIns="0" bIns="0" rtlCol="0">
            <a:spAutoFit/>
          </a:bodyPr>
          <a:lstStyle/>
          <a:p>
            <a:pPr marL="12700">
              <a:lnSpc>
                <a:spcPct val="100000"/>
              </a:lnSpc>
              <a:spcBef>
                <a:spcPts val="100"/>
              </a:spcBef>
            </a:pPr>
            <a:r>
              <a:rPr lang="fr-CA" sz="3500" b="1" spc="-50" noProof="0" dirty="0">
                <a:solidFill>
                  <a:srgbClr val="35628A"/>
                </a:solidFill>
                <a:latin typeface="Calibri"/>
                <a:cs typeface="Calibri"/>
              </a:rPr>
              <a:t>5</a:t>
            </a:r>
            <a:endParaRPr lang="fr-CA" sz="3500" noProof="0" dirty="0">
              <a:latin typeface="Calibri"/>
              <a:cs typeface="Calibri"/>
            </a:endParaRPr>
          </a:p>
        </p:txBody>
      </p:sp>
      <p:sp>
        <p:nvSpPr>
          <p:cNvPr id="165" name="object 165"/>
          <p:cNvSpPr txBox="1"/>
          <p:nvPr/>
        </p:nvSpPr>
        <p:spPr>
          <a:xfrm>
            <a:off x="10264775" y="3251417"/>
            <a:ext cx="250825" cy="558800"/>
          </a:xfrm>
          <a:prstGeom prst="rect">
            <a:avLst/>
          </a:prstGeom>
        </p:spPr>
        <p:txBody>
          <a:bodyPr vert="horz" wrap="square" lIns="0" tIns="12700" rIns="0" bIns="0" rtlCol="0">
            <a:spAutoFit/>
          </a:bodyPr>
          <a:lstStyle/>
          <a:p>
            <a:pPr marL="12700">
              <a:lnSpc>
                <a:spcPct val="100000"/>
              </a:lnSpc>
              <a:spcBef>
                <a:spcPts val="100"/>
              </a:spcBef>
            </a:pPr>
            <a:r>
              <a:rPr lang="fr-CA" sz="3500" b="1" spc="-50" noProof="0" dirty="0">
                <a:solidFill>
                  <a:srgbClr val="007569"/>
                </a:solidFill>
                <a:latin typeface="Calibri"/>
                <a:cs typeface="Calibri"/>
              </a:rPr>
              <a:t>6</a:t>
            </a:r>
            <a:endParaRPr lang="fr-CA" sz="3500" noProof="0" dirty="0">
              <a:latin typeface="Calibri"/>
              <a:cs typeface="Calibri"/>
            </a:endParaRPr>
          </a:p>
        </p:txBody>
      </p:sp>
      <p:sp>
        <p:nvSpPr>
          <p:cNvPr id="166" name="object 166"/>
          <p:cNvSpPr txBox="1"/>
          <p:nvPr/>
        </p:nvSpPr>
        <p:spPr>
          <a:xfrm>
            <a:off x="6934200" y="1854808"/>
            <a:ext cx="1805808" cy="904094"/>
          </a:xfrm>
          <a:prstGeom prst="rect">
            <a:avLst/>
          </a:prstGeom>
        </p:spPr>
        <p:txBody>
          <a:bodyPr vert="horz" wrap="square" lIns="0" tIns="12700" rIns="0" bIns="0" rtlCol="0">
            <a:spAutoFit/>
          </a:bodyPr>
          <a:lstStyle/>
          <a:p>
            <a:pPr marL="12065" marR="5080" algn="ctr">
              <a:lnSpc>
                <a:spcPct val="109400"/>
              </a:lnSpc>
              <a:spcBef>
                <a:spcPts val="100"/>
              </a:spcBef>
            </a:pPr>
            <a:r>
              <a:rPr lang="fr-CA" b="1" spc="-20" noProof="0" dirty="0">
                <a:solidFill>
                  <a:srgbClr val="5FA056"/>
                </a:solidFill>
                <a:latin typeface="Calibri"/>
                <a:cs typeface="Calibri"/>
              </a:rPr>
              <a:t>Rencontrer </a:t>
            </a:r>
            <a:r>
              <a:rPr lang="fr-CA" b="1" noProof="0" dirty="0">
                <a:solidFill>
                  <a:srgbClr val="5FA056"/>
                </a:solidFill>
                <a:latin typeface="Calibri"/>
                <a:cs typeface="Calibri"/>
              </a:rPr>
              <a:t>sa</a:t>
            </a:r>
            <a:r>
              <a:rPr lang="fr-CA" b="1" spc="-20" noProof="0" dirty="0">
                <a:solidFill>
                  <a:srgbClr val="5FA056"/>
                </a:solidFill>
                <a:latin typeface="Calibri"/>
                <a:cs typeface="Calibri"/>
              </a:rPr>
              <a:t> </a:t>
            </a:r>
            <a:r>
              <a:rPr lang="fr-CA" b="1" noProof="0" dirty="0">
                <a:solidFill>
                  <a:srgbClr val="5FA056"/>
                </a:solidFill>
                <a:latin typeface="Calibri"/>
                <a:cs typeface="Calibri"/>
              </a:rPr>
              <a:t>ou</a:t>
            </a:r>
            <a:r>
              <a:rPr lang="fr-CA" b="1" spc="-15" noProof="0" dirty="0">
                <a:solidFill>
                  <a:srgbClr val="5FA056"/>
                </a:solidFill>
                <a:latin typeface="Calibri"/>
                <a:cs typeface="Calibri"/>
              </a:rPr>
              <a:t> </a:t>
            </a:r>
            <a:r>
              <a:rPr lang="fr-CA" b="1" spc="-25" noProof="0" dirty="0">
                <a:solidFill>
                  <a:srgbClr val="5FA056"/>
                </a:solidFill>
                <a:latin typeface="Calibri"/>
                <a:cs typeface="Calibri"/>
              </a:rPr>
              <a:t>son </a:t>
            </a:r>
            <a:r>
              <a:rPr lang="fr-CA" b="1" spc="-10" noProof="0" dirty="0">
                <a:solidFill>
                  <a:srgbClr val="5FA056"/>
                </a:solidFill>
                <a:latin typeface="Calibri"/>
                <a:cs typeface="Calibri"/>
              </a:rPr>
              <a:t>collègue </a:t>
            </a:r>
            <a:r>
              <a:rPr lang="fr-CA" spc="-10" noProof="0" dirty="0">
                <a:solidFill>
                  <a:srgbClr val="5FA056"/>
                </a:solidFill>
                <a:latin typeface="Calibri"/>
                <a:cs typeface="Calibri"/>
              </a:rPr>
              <a:t>– production orale</a:t>
            </a:r>
            <a:endParaRPr lang="fr-CA" noProof="0" dirty="0">
              <a:solidFill>
                <a:srgbClr val="5FA056"/>
              </a:solidFill>
              <a:latin typeface="Calibri"/>
              <a:cs typeface="Calibri"/>
            </a:endParaRPr>
          </a:p>
        </p:txBody>
      </p:sp>
      <p:sp>
        <p:nvSpPr>
          <p:cNvPr id="167" name="object 167"/>
          <p:cNvSpPr txBox="1"/>
          <p:nvPr/>
        </p:nvSpPr>
        <p:spPr>
          <a:xfrm>
            <a:off x="9600007" y="1984059"/>
            <a:ext cx="1606727" cy="904094"/>
          </a:xfrm>
          <a:prstGeom prst="rect">
            <a:avLst/>
          </a:prstGeom>
        </p:spPr>
        <p:txBody>
          <a:bodyPr vert="horz" wrap="square" lIns="0" tIns="12700" rIns="0" bIns="0" rtlCol="0">
            <a:spAutoFit/>
          </a:bodyPr>
          <a:lstStyle/>
          <a:p>
            <a:pPr marL="12700" marR="5080" indent="-635" algn="ctr">
              <a:lnSpc>
                <a:spcPct val="109400"/>
              </a:lnSpc>
              <a:spcBef>
                <a:spcPts val="100"/>
              </a:spcBef>
            </a:pPr>
            <a:r>
              <a:rPr lang="fr-CA" b="1" noProof="0" dirty="0">
                <a:solidFill>
                  <a:srgbClr val="007569"/>
                </a:solidFill>
                <a:latin typeface="Calibri"/>
                <a:cs typeface="Calibri"/>
              </a:rPr>
              <a:t>Faire</a:t>
            </a:r>
            <a:r>
              <a:rPr lang="fr-CA" b="1" spc="-90" noProof="0" dirty="0">
                <a:solidFill>
                  <a:srgbClr val="007569"/>
                </a:solidFill>
                <a:latin typeface="Calibri"/>
                <a:cs typeface="Calibri"/>
              </a:rPr>
              <a:t> </a:t>
            </a:r>
            <a:r>
              <a:rPr lang="fr-CA" b="1" spc="-25" noProof="0" dirty="0">
                <a:solidFill>
                  <a:srgbClr val="007569"/>
                </a:solidFill>
                <a:latin typeface="Calibri"/>
                <a:cs typeface="Calibri"/>
              </a:rPr>
              <a:t>un </a:t>
            </a:r>
            <a:r>
              <a:rPr lang="fr-CA" b="1" spc="-10" noProof="0" dirty="0">
                <a:solidFill>
                  <a:srgbClr val="007569"/>
                </a:solidFill>
                <a:latin typeface="Calibri"/>
                <a:cs typeface="Calibri"/>
              </a:rPr>
              <a:t>retour</a:t>
            </a:r>
            <a:r>
              <a:rPr lang="fr-CA" b="1" spc="-40" noProof="0" dirty="0">
                <a:solidFill>
                  <a:srgbClr val="007569"/>
                </a:solidFill>
                <a:latin typeface="Calibri"/>
                <a:cs typeface="Calibri"/>
              </a:rPr>
              <a:t> </a:t>
            </a:r>
            <a:r>
              <a:rPr lang="fr-CA" b="1" spc="-10" noProof="0" dirty="0">
                <a:solidFill>
                  <a:srgbClr val="007569"/>
                </a:solidFill>
                <a:latin typeface="Calibri"/>
                <a:cs typeface="Calibri"/>
              </a:rPr>
              <a:t>réflexif </a:t>
            </a:r>
            <a:r>
              <a:rPr lang="fr-CA" b="1" noProof="0" dirty="0">
                <a:solidFill>
                  <a:srgbClr val="007569"/>
                </a:solidFill>
                <a:latin typeface="Calibri"/>
                <a:cs typeface="Calibri"/>
              </a:rPr>
              <a:t>sur</a:t>
            </a:r>
            <a:r>
              <a:rPr lang="fr-CA" b="1" spc="-15" noProof="0" dirty="0">
                <a:solidFill>
                  <a:srgbClr val="007569"/>
                </a:solidFill>
                <a:latin typeface="Calibri"/>
                <a:cs typeface="Calibri"/>
              </a:rPr>
              <a:t> </a:t>
            </a:r>
            <a:r>
              <a:rPr lang="fr-CA" b="1" noProof="0" dirty="0">
                <a:solidFill>
                  <a:srgbClr val="007569"/>
                </a:solidFill>
                <a:latin typeface="Calibri"/>
                <a:cs typeface="Calibri"/>
              </a:rPr>
              <a:t>la</a:t>
            </a:r>
            <a:r>
              <a:rPr lang="fr-CA" b="1" spc="-15" noProof="0" dirty="0">
                <a:solidFill>
                  <a:srgbClr val="007569"/>
                </a:solidFill>
                <a:latin typeface="Calibri"/>
                <a:cs typeface="Calibri"/>
              </a:rPr>
              <a:t> </a:t>
            </a:r>
            <a:r>
              <a:rPr lang="fr-CA" b="1" spc="-10" noProof="0" dirty="0">
                <a:solidFill>
                  <a:srgbClr val="007569"/>
                </a:solidFill>
                <a:latin typeface="Calibri"/>
                <a:cs typeface="Calibri"/>
              </a:rPr>
              <a:t>tâche</a:t>
            </a:r>
            <a:endParaRPr lang="fr-CA" b="1" noProof="0" dirty="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10"/>
          <p:cNvPicPr/>
          <p:nvPr/>
        </p:nvPicPr>
        <p:blipFill>
          <a:blip r:embed="rId3" cstate="print"/>
          <a:stretch>
            <a:fillRect/>
          </a:stretch>
        </p:blipFill>
        <p:spPr>
          <a:xfrm>
            <a:off x="4114800" y="1313180"/>
            <a:ext cx="6323543" cy="6230640"/>
          </a:xfrm>
          <a:prstGeom prst="rect">
            <a:avLst/>
          </a:prstGeom>
        </p:spPr>
      </p:pic>
      <p:pic>
        <p:nvPicPr>
          <p:cNvPr id="11" name="object 11"/>
          <p:cNvPicPr/>
          <p:nvPr/>
        </p:nvPicPr>
        <p:blipFill>
          <a:blip r:embed="rId4" cstate="print"/>
          <a:stretch>
            <a:fillRect/>
          </a:stretch>
        </p:blipFill>
        <p:spPr>
          <a:xfrm>
            <a:off x="7838859" y="5663095"/>
            <a:ext cx="1598726" cy="1598764"/>
          </a:xfrm>
          <a:prstGeom prst="rect">
            <a:avLst/>
          </a:prstGeom>
        </p:spPr>
      </p:pic>
      <p:sp>
        <p:nvSpPr>
          <p:cNvPr id="12" name="object 12"/>
          <p:cNvSpPr/>
          <p:nvPr/>
        </p:nvSpPr>
        <p:spPr>
          <a:xfrm>
            <a:off x="7838856" y="5663095"/>
            <a:ext cx="1598930" cy="1598930"/>
          </a:xfrm>
          <a:custGeom>
            <a:avLst/>
            <a:gdLst/>
            <a:ahLst/>
            <a:cxnLst/>
            <a:rect l="l" t="t" r="r" b="b"/>
            <a:pathLst>
              <a:path w="1598929" h="1598929">
                <a:moveTo>
                  <a:pt x="799388" y="0"/>
                </a:moveTo>
                <a:lnTo>
                  <a:pt x="750764" y="1461"/>
                </a:lnTo>
                <a:lnTo>
                  <a:pt x="702900" y="5790"/>
                </a:lnTo>
                <a:lnTo>
                  <a:pt x="655881" y="12902"/>
                </a:lnTo>
                <a:lnTo>
                  <a:pt x="609792" y="22712"/>
                </a:lnTo>
                <a:lnTo>
                  <a:pt x="564716" y="35137"/>
                </a:lnTo>
                <a:lnTo>
                  <a:pt x="520737" y="50092"/>
                </a:lnTo>
                <a:lnTo>
                  <a:pt x="477941" y="67492"/>
                </a:lnTo>
                <a:lnTo>
                  <a:pt x="436411" y="87255"/>
                </a:lnTo>
                <a:lnTo>
                  <a:pt x="396232" y="109294"/>
                </a:lnTo>
                <a:lnTo>
                  <a:pt x="357487" y="133527"/>
                </a:lnTo>
                <a:lnTo>
                  <a:pt x="320262" y="159869"/>
                </a:lnTo>
                <a:lnTo>
                  <a:pt x="284640" y="188235"/>
                </a:lnTo>
                <a:lnTo>
                  <a:pt x="250705" y="218541"/>
                </a:lnTo>
                <a:lnTo>
                  <a:pt x="218542" y="250703"/>
                </a:lnTo>
                <a:lnTo>
                  <a:pt x="188236" y="284638"/>
                </a:lnTo>
                <a:lnTo>
                  <a:pt x="159869" y="320259"/>
                </a:lnTo>
                <a:lnTo>
                  <a:pt x="133528" y="357484"/>
                </a:lnTo>
                <a:lnTo>
                  <a:pt x="109295" y="396228"/>
                </a:lnTo>
                <a:lnTo>
                  <a:pt x="87255" y="436407"/>
                </a:lnTo>
                <a:lnTo>
                  <a:pt x="67493" y="477936"/>
                </a:lnTo>
                <a:lnTo>
                  <a:pt x="50092" y="520731"/>
                </a:lnTo>
                <a:lnTo>
                  <a:pt x="35137" y="564709"/>
                </a:lnTo>
                <a:lnTo>
                  <a:pt x="22712" y="609784"/>
                </a:lnTo>
                <a:lnTo>
                  <a:pt x="12902" y="655872"/>
                </a:lnTo>
                <a:lnTo>
                  <a:pt x="5790" y="702890"/>
                </a:lnTo>
                <a:lnTo>
                  <a:pt x="1461" y="750752"/>
                </a:lnTo>
                <a:lnTo>
                  <a:pt x="0" y="799376"/>
                </a:lnTo>
                <a:lnTo>
                  <a:pt x="1461" y="848000"/>
                </a:lnTo>
                <a:lnTo>
                  <a:pt x="5790" y="895864"/>
                </a:lnTo>
                <a:lnTo>
                  <a:pt x="12902" y="942883"/>
                </a:lnTo>
                <a:lnTo>
                  <a:pt x="22712" y="988972"/>
                </a:lnTo>
                <a:lnTo>
                  <a:pt x="35137" y="1034048"/>
                </a:lnTo>
                <a:lnTo>
                  <a:pt x="50092" y="1078026"/>
                </a:lnTo>
                <a:lnTo>
                  <a:pt x="67493" y="1120823"/>
                </a:lnTo>
                <a:lnTo>
                  <a:pt x="87255" y="1162353"/>
                </a:lnTo>
                <a:lnTo>
                  <a:pt x="109295" y="1202532"/>
                </a:lnTo>
                <a:lnTo>
                  <a:pt x="133528" y="1241276"/>
                </a:lnTo>
                <a:lnTo>
                  <a:pt x="159869" y="1278502"/>
                </a:lnTo>
                <a:lnTo>
                  <a:pt x="188236" y="1314124"/>
                </a:lnTo>
                <a:lnTo>
                  <a:pt x="218542" y="1348059"/>
                </a:lnTo>
                <a:lnTo>
                  <a:pt x="250705" y="1380221"/>
                </a:lnTo>
                <a:lnTo>
                  <a:pt x="284640" y="1410528"/>
                </a:lnTo>
                <a:lnTo>
                  <a:pt x="320262" y="1438895"/>
                </a:lnTo>
                <a:lnTo>
                  <a:pt x="357487" y="1465236"/>
                </a:lnTo>
                <a:lnTo>
                  <a:pt x="396232" y="1489469"/>
                </a:lnTo>
                <a:lnTo>
                  <a:pt x="436411" y="1511509"/>
                </a:lnTo>
                <a:lnTo>
                  <a:pt x="477941" y="1531271"/>
                </a:lnTo>
                <a:lnTo>
                  <a:pt x="520737" y="1548672"/>
                </a:lnTo>
                <a:lnTo>
                  <a:pt x="564716" y="1563627"/>
                </a:lnTo>
                <a:lnTo>
                  <a:pt x="609792" y="1576052"/>
                </a:lnTo>
                <a:lnTo>
                  <a:pt x="655881" y="1585862"/>
                </a:lnTo>
                <a:lnTo>
                  <a:pt x="702900" y="1592974"/>
                </a:lnTo>
                <a:lnTo>
                  <a:pt x="750764" y="1597303"/>
                </a:lnTo>
                <a:lnTo>
                  <a:pt x="799388" y="1598764"/>
                </a:lnTo>
                <a:lnTo>
                  <a:pt x="848009" y="1597303"/>
                </a:lnTo>
                <a:lnTo>
                  <a:pt x="895869" y="1592974"/>
                </a:lnTo>
                <a:lnTo>
                  <a:pt x="942884" y="1585862"/>
                </a:lnTo>
                <a:lnTo>
                  <a:pt x="988970" y="1576052"/>
                </a:lnTo>
                <a:lnTo>
                  <a:pt x="1034042" y="1563627"/>
                </a:lnTo>
                <a:lnTo>
                  <a:pt x="1078017" y="1548672"/>
                </a:lnTo>
                <a:lnTo>
                  <a:pt x="1120811" y="1531271"/>
                </a:lnTo>
                <a:lnTo>
                  <a:pt x="1162338" y="1511509"/>
                </a:lnTo>
                <a:lnTo>
                  <a:pt x="1202515" y="1489469"/>
                </a:lnTo>
                <a:lnTo>
                  <a:pt x="1241257" y="1465236"/>
                </a:lnTo>
                <a:lnTo>
                  <a:pt x="1278480" y="1438895"/>
                </a:lnTo>
                <a:lnTo>
                  <a:pt x="1314100" y="1410528"/>
                </a:lnTo>
                <a:lnTo>
                  <a:pt x="1348033" y="1380221"/>
                </a:lnTo>
                <a:lnTo>
                  <a:pt x="1380194" y="1348059"/>
                </a:lnTo>
                <a:lnTo>
                  <a:pt x="1410499" y="1314124"/>
                </a:lnTo>
                <a:lnTo>
                  <a:pt x="1438864" y="1278502"/>
                </a:lnTo>
                <a:lnTo>
                  <a:pt x="1465204" y="1241276"/>
                </a:lnTo>
                <a:lnTo>
                  <a:pt x="1489436" y="1202532"/>
                </a:lnTo>
                <a:lnTo>
                  <a:pt x="1511474" y="1162353"/>
                </a:lnTo>
                <a:lnTo>
                  <a:pt x="1531236" y="1120823"/>
                </a:lnTo>
                <a:lnTo>
                  <a:pt x="1548636" y="1078026"/>
                </a:lnTo>
                <a:lnTo>
                  <a:pt x="1563590" y="1034048"/>
                </a:lnTo>
                <a:lnTo>
                  <a:pt x="1576015" y="988972"/>
                </a:lnTo>
                <a:lnTo>
                  <a:pt x="1585825" y="942883"/>
                </a:lnTo>
                <a:lnTo>
                  <a:pt x="1592936" y="895864"/>
                </a:lnTo>
                <a:lnTo>
                  <a:pt x="1597265" y="848000"/>
                </a:lnTo>
                <a:lnTo>
                  <a:pt x="1598726" y="799376"/>
                </a:lnTo>
                <a:lnTo>
                  <a:pt x="1597265" y="750752"/>
                </a:lnTo>
                <a:lnTo>
                  <a:pt x="1592936" y="702890"/>
                </a:lnTo>
                <a:lnTo>
                  <a:pt x="1585825" y="655872"/>
                </a:lnTo>
                <a:lnTo>
                  <a:pt x="1576015" y="609784"/>
                </a:lnTo>
                <a:lnTo>
                  <a:pt x="1563590" y="564709"/>
                </a:lnTo>
                <a:lnTo>
                  <a:pt x="1548636" y="520731"/>
                </a:lnTo>
                <a:lnTo>
                  <a:pt x="1531236" y="477936"/>
                </a:lnTo>
                <a:lnTo>
                  <a:pt x="1511474" y="436407"/>
                </a:lnTo>
                <a:lnTo>
                  <a:pt x="1489436" y="396228"/>
                </a:lnTo>
                <a:lnTo>
                  <a:pt x="1465204" y="357484"/>
                </a:lnTo>
                <a:lnTo>
                  <a:pt x="1438864" y="320259"/>
                </a:lnTo>
                <a:lnTo>
                  <a:pt x="1410499" y="284638"/>
                </a:lnTo>
                <a:lnTo>
                  <a:pt x="1380194" y="250703"/>
                </a:lnTo>
                <a:lnTo>
                  <a:pt x="1348033" y="218541"/>
                </a:lnTo>
                <a:lnTo>
                  <a:pt x="1314100" y="188235"/>
                </a:lnTo>
                <a:lnTo>
                  <a:pt x="1278480" y="159869"/>
                </a:lnTo>
                <a:lnTo>
                  <a:pt x="1241257" y="133527"/>
                </a:lnTo>
                <a:lnTo>
                  <a:pt x="1202515" y="109294"/>
                </a:lnTo>
                <a:lnTo>
                  <a:pt x="1162338" y="87255"/>
                </a:lnTo>
                <a:lnTo>
                  <a:pt x="1120811" y="67492"/>
                </a:lnTo>
                <a:lnTo>
                  <a:pt x="1078017" y="50092"/>
                </a:lnTo>
                <a:lnTo>
                  <a:pt x="1034042" y="35137"/>
                </a:lnTo>
                <a:lnTo>
                  <a:pt x="988970" y="22712"/>
                </a:lnTo>
                <a:lnTo>
                  <a:pt x="942884" y="12902"/>
                </a:lnTo>
                <a:lnTo>
                  <a:pt x="895869" y="5790"/>
                </a:lnTo>
                <a:lnTo>
                  <a:pt x="848009" y="1461"/>
                </a:lnTo>
                <a:lnTo>
                  <a:pt x="799388" y="0"/>
                </a:lnTo>
                <a:close/>
              </a:path>
            </a:pathLst>
          </a:custGeom>
          <a:solidFill>
            <a:srgbClr val="FFFFFF">
              <a:alpha val="75000"/>
            </a:srgbClr>
          </a:solidFill>
        </p:spPr>
        <p:txBody>
          <a:bodyPr wrap="square" lIns="0" tIns="0" rIns="0" bIns="0" rtlCol="0"/>
          <a:lstStyle/>
          <a:p>
            <a:endParaRPr lang="fr-CA" noProof="0" dirty="0"/>
          </a:p>
        </p:txBody>
      </p:sp>
      <p:pic>
        <p:nvPicPr>
          <p:cNvPr id="13" name="object 13"/>
          <p:cNvPicPr/>
          <p:nvPr/>
        </p:nvPicPr>
        <p:blipFill>
          <a:blip r:embed="rId5" cstate="print"/>
          <a:stretch>
            <a:fillRect/>
          </a:stretch>
        </p:blipFill>
        <p:spPr>
          <a:xfrm>
            <a:off x="5116205" y="5663095"/>
            <a:ext cx="1880688" cy="1880725"/>
          </a:xfrm>
          <a:prstGeom prst="rect">
            <a:avLst/>
          </a:prstGeom>
        </p:spPr>
      </p:pic>
      <p:pic>
        <p:nvPicPr>
          <p:cNvPr id="14" name="object 14"/>
          <p:cNvPicPr/>
          <p:nvPr/>
        </p:nvPicPr>
        <p:blipFill>
          <a:blip r:embed="rId6" cstate="print"/>
          <a:stretch>
            <a:fillRect/>
          </a:stretch>
        </p:blipFill>
        <p:spPr>
          <a:xfrm>
            <a:off x="5116194" y="5663095"/>
            <a:ext cx="1598726" cy="1598764"/>
          </a:xfrm>
          <a:prstGeom prst="rect">
            <a:avLst/>
          </a:prstGeom>
        </p:spPr>
      </p:pic>
      <p:sp>
        <p:nvSpPr>
          <p:cNvPr id="15" name="object 15"/>
          <p:cNvSpPr/>
          <p:nvPr/>
        </p:nvSpPr>
        <p:spPr>
          <a:xfrm>
            <a:off x="5116205" y="5663095"/>
            <a:ext cx="1598930" cy="1598930"/>
          </a:xfrm>
          <a:custGeom>
            <a:avLst/>
            <a:gdLst/>
            <a:ahLst/>
            <a:cxnLst/>
            <a:rect l="l" t="t" r="r" b="b"/>
            <a:pathLst>
              <a:path w="1598929" h="1598929">
                <a:moveTo>
                  <a:pt x="799376" y="0"/>
                </a:moveTo>
                <a:lnTo>
                  <a:pt x="750751" y="1461"/>
                </a:lnTo>
                <a:lnTo>
                  <a:pt x="702887" y="5790"/>
                </a:lnTo>
                <a:lnTo>
                  <a:pt x="655869" y="12902"/>
                </a:lnTo>
                <a:lnTo>
                  <a:pt x="609780" y="22712"/>
                </a:lnTo>
                <a:lnTo>
                  <a:pt x="564704" y="35137"/>
                </a:lnTo>
                <a:lnTo>
                  <a:pt x="520726" y="50092"/>
                </a:lnTo>
                <a:lnTo>
                  <a:pt x="477931" y="67493"/>
                </a:lnTo>
                <a:lnTo>
                  <a:pt x="436401" y="87255"/>
                </a:lnTo>
                <a:lnTo>
                  <a:pt x="396223" y="109295"/>
                </a:lnTo>
                <a:lnTo>
                  <a:pt x="357479" y="133528"/>
                </a:lnTo>
                <a:lnTo>
                  <a:pt x="320254" y="159869"/>
                </a:lnTo>
                <a:lnTo>
                  <a:pt x="284632" y="188236"/>
                </a:lnTo>
                <a:lnTo>
                  <a:pt x="250698" y="218542"/>
                </a:lnTo>
                <a:lnTo>
                  <a:pt x="218536" y="250705"/>
                </a:lnTo>
                <a:lnTo>
                  <a:pt x="188230" y="284640"/>
                </a:lnTo>
                <a:lnTo>
                  <a:pt x="159865" y="320262"/>
                </a:lnTo>
                <a:lnTo>
                  <a:pt x="133524" y="357487"/>
                </a:lnTo>
                <a:lnTo>
                  <a:pt x="109291" y="396232"/>
                </a:lnTo>
                <a:lnTo>
                  <a:pt x="87252" y="436411"/>
                </a:lnTo>
                <a:lnTo>
                  <a:pt x="67490" y="477941"/>
                </a:lnTo>
                <a:lnTo>
                  <a:pt x="50090" y="520737"/>
                </a:lnTo>
                <a:lnTo>
                  <a:pt x="35136" y="564716"/>
                </a:lnTo>
                <a:lnTo>
                  <a:pt x="22711" y="609792"/>
                </a:lnTo>
                <a:lnTo>
                  <a:pt x="12901" y="655881"/>
                </a:lnTo>
                <a:lnTo>
                  <a:pt x="5790" y="702900"/>
                </a:lnTo>
                <a:lnTo>
                  <a:pt x="1461" y="750764"/>
                </a:lnTo>
                <a:lnTo>
                  <a:pt x="0" y="799388"/>
                </a:lnTo>
                <a:lnTo>
                  <a:pt x="1461" y="848011"/>
                </a:lnTo>
                <a:lnTo>
                  <a:pt x="5790" y="895874"/>
                </a:lnTo>
                <a:lnTo>
                  <a:pt x="12901" y="942892"/>
                </a:lnTo>
                <a:lnTo>
                  <a:pt x="22711" y="988980"/>
                </a:lnTo>
                <a:lnTo>
                  <a:pt x="35136" y="1034055"/>
                </a:lnTo>
                <a:lnTo>
                  <a:pt x="50090" y="1078032"/>
                </a:lnTo>
                <a:lnTo>
                  <a:pt x="67490" y="1120828"/>
                </a:lnTo>
                <a:lnTo>
                  <a:pt x="87252" y="1162357"/>
                </a:lnTo>
                <a:lnTo>
                  <a:pt x="109291" y="1202536"/>
                </a:lnTo>
                <a:lnTo>
                  <a:pt x="133524" y="1241280"/>
                </a:lnTo>
                <a:lnTo>
                  <a:pt x="159865" y="1278505"/>
                </a:lnTo>
                <a:lnTo>
                  <a:pt x="188230" y="1314126"/>
                </a:lnTo>
                <a:lnTo>
                  <a:pt x="218536" y="1348060"/>
                </a:lnTo>
                <a:lnTo>
                  <a:pt x="250698" y="1380223"/>
                </a:lnTo>
                <a:lnTo>
                  <a:pt x="284632" y="1410529"/>
                </a:lnTo>
                <a:lnTo>
                  <a:pt x="320254" y="1438895"/>
                </a:lnTo>
                <a:lnTo>
                  <a:pt x="357479" y="1465237"/>
                </a:lnTo>
                <a:lnTo>
                  <a:pt x="396223" y="1489470"/>
                </a:lnTo>
                <a:lnTo>
                  <a:pt x="436401" y="1511509"/>
                </a:lnTo>
                <a:lnTo>
                  <a:pt x="477931" y="1531272"/>
                </a:lnTo>
                <a:lnTo>
                  <a:pt x="520726" y="1548672"/>
                </a:lnTo>
                <a:lnTo>
                  <a:pt x="564704" y="1563627"/>
                </a:lnTo>
                <a:lnTo>
                  <a:pt x="609780" y="1576052"/>
                </a:lnTo>
                <a:lnTo>
                  <a:pt x="655869" y="1585862"/>
                </a:lnTo>
                <a:lnTo>
                  <a:pt x="702887" y="1592974"/>
                </a:lnTo>
                <a:lnTo>
                  <a:pt x="750751" y="1597303"/>
                </a:lnTo>
                <a:lnTo>
                  <a:pt x="799376" y="1598764"/>
                </a:lnTo>
                <a:lnTo>
                  <a:pt x="847996" y="1597303"/>
                </a:lnTo>
                <a:lnTo>
                  <a:pt x="895856" y="1592974"/>
                </a:lnTo>
                <a:lnTo>
                  <a:pt x="942871" y="1585862"/>
                </a:lnTo>
                <a:lnTo>
                  <a:pt x="988958" y="1576052"/>
                </a:lnTo>
                <a:lnTo>
                  <a:pt x="1034031" y="1563627"/>
                </a:lnTo>
                <a:lnTo>
                  <a:pt x="1078006" y="1548672"/>
                </a:lnTo>
                <a:lnTo>
                  <a:pt x="1120800" y="1531272"/>
                </a:lnTo>
                <a:lnTo>
                  <a:pt x="1162328" y="1511509"/>
                </a:lnTo>
                <a:lnTo>
                  <a:pt x="1202505" y="1489470"/>
                </a:lnTo>
                <a:lnTo>
                  <a:pt x="1241248" y="1465237"/>
                </a:lnTo>
                <a:lnTo>
                  <a:pt x="1278472" y="1438895"/>
                </a:lnTo>
                <a:lnTo>
                  <a:pt x="1314093" y="1410529"/>
                </a:lnTo>
                <a:lnTo>
                  <a:pt x="1348026" y="1380223"/>
                </a:lnTo>
                <a:lnTo>
                  <a:pt x="1380188" y="1348060"/>
                </a:lnTo>
                <a:lnTo>
                  <a:pt x="1410493" y="1314126"/>
                </a:lnTo>
                <a:lnTo>
                  <a:pt x="1438859" y="1278505"/>
                </a:lnTo>
                <a:lnTo>
                  <a:pt x="1465200" y="1241280"/>
                </a:lnTo>
                <a:lnTo>
                  <a:pt x="1489432" y="1202536"/>
                </a:lnTo>
                <a:lnTo>
                  <a:pt x="1511472" y="1162357"/>
                </a:lnTo>
                <a:lnTo>
                  <a:pt x="1531234" y="1120828"/>
                </a:lnTo>
                <a:lnTo>
                  <a:pt x="1548634" y="1078032"/>
                </a:lnTo>
                <a:lnTo>
                  <a:pt x="1563589" y="1034055"/>
                </a:lnTo>
                <a:lnTo>
                  <a:pt x="1576014" y="988980"/>
                </a:lnTo>
                <a:lnTo>
                  <a:pt x="1585824" y="942892"/>
                </a:lnTo>
                <a:lnTo>
                  <a:pt x="1592936" y="895874"/>
                </a:lnTo>
                <a:lnTo>
                  <a:pt x="1597265" y="848011"/>
                </a:lnTo>
                <a:lnTo>
                  <a:pt x="1598726" y="799388"/>
                </a:lnTo>
                <a:lnTo>
                  <a:pt x="1597265" y="750764"/>
                </a:lnTo>
                <a:lnTo>
                  <a:pt x="1592936" y="702900"/>
                </a:lnTo>
                <a:lnTo>
                  <a:pt x="1585824" y="655881"/>
                </a:lnTo>
                <a:lnTo>
                  <a:pt x="1576014" y="609792"/>
                </a:lnTo>
                <a:lnTo>
                  <a:pt x="1563589" y="564716"/>
                </a:lnTo>
                <a:lnTo>
                  <a:pt x="1548634" y="520737"/>
                </a:lnTo>
                <a:lnTo>
                  <a:pt x="1531234" y="477941"/>
                </a:lnTo>
                <a:lnTo>
                  <a:pt x="1511472" y="436411"/>
                </a:lnTo>
                <a:lnTo>
                  <a:pt x="1489432" y="396232"/>
                </a:lnTo>
                <a:lnTo>
                  <a:pt x="1465200" y="357487"/>
                </a:lnTo>
                <a:lnTo>
                  <a:pt x="1438859" y="320262"/>
                </a:lnTo>
                <a:lnTo>
                  <a:pt x="1410493" y="284640"/>
                </a:lnTo>
                <a:lnTo>
                  <a:pt x="1380188" y="250705"/>
                </a:lnTo>
                <a:lnTo>
                  <a:pt x="1348026" y="218542"/>
                </a:lnTo>
                <a:lnTo>
                  <a:pt x="1314093" y="188236"/>
                </a:lnTo>
                <a:lnTo>
                  <a:pt x="1278472" y="159869"/>
                </a:lnTo>
                <a:lnTo>
                  <a:pt x="1241248" y="133528"/>
                </a:lnTo>
                <a:lnTo>
                  <a:pt x="1202505" y="109295"/>
                </a:lnTo>
                <a:lnTo>
                  <a:pt x="1162328" y="87255"/>
                </a:lnTo>
                <a:lnTo>
                  <a:pt x="1120800" y="67493"/>
                </a:lnTo>
                <a:lnTo>
                  <a:pt x="1078006" y="50092"/>
                </a:lnTo>
                <a:lnTo>
                  <a:pt x="1034031" y="35137"/>
                </a:lnTo>
                <a:lnTo>
                  <a:pt x="988958" y="22712"/>
                </a:lnTo>
                <a:lnTo>
                  <a:pt x="942871" y="12902"/>
                </a:lnTo>
                <a:lnTo>
                  <a:pt x="895856" y="5790"/>
                </a:lnTo>
                <a:lnTo>
                  <a:pt x="847996" y="1461"/>
                </a:lnTo>
                <a:lnTo>
                  <a:pt x="799376" y="0"/>
                </a:lnTo>
                <a:close/>
              </a:path>
            </a:pathLst>
          </a:custGeom>
          <a:solidFill>
            <a:srgbClr val="FFFFFF">
              <a:alpha val="75000"/>
            </a:srgbClr>
          </a:solidFill>
        </p:spPr>
        <p:txBody>
          <a:bodyPr wrap="square" lIns="0" tIns="0" rIns="0" bIns="0" rtlCol="0"/>
          <a:lstStyle/>
          <a:p>
            <a:endParaRPr lang="fr-CA" noProof="0" dirty="0"/>
          </a:p>
        </p:txBody>
      </p:sp>
      <p:pic>
        <p:nvPicPr>
          <p:cNvPr id="16" name="object 16"/>
          <p:cNvPicPr/>
          <p:nvPr/>
        </p:nvPicPr>
        <p:blipFill>
          <a:blip r:embed="rId7" cstate="print"/>
          <a:stretch>
            <a:fillRect/>
          </a:stretch>
        </p:blipFill>
        <p:spPr>
          <a:xfrm>
            <a:off x="8679791" y="3073257"/>
            <a:ext cx="1880687" cy="1880729"/>
          </a:xfrm>
          <a:prstGeom prst="rect">
            <a:avLst/>
          </a:prstGeom>
        </p:spPr>
      </p:pic>
      <p:pic>
        <p:nvPicPr>
          <p:cNvPr id="17" name="object 17"/>
          <p:cNvPicPr/>
          <p:nvPr/>
        </p:nvPicPr>
        <p:blipFill>
          <a:blip r:embed="rId8" cstate="print"/>
          <a:stretch>
            <a:fillRect/>
          </a:stretch>
        </p:blipFill>
        <p:spPr>
          <a:xfrm>
            <a:off x="8679789" y="3073260"/>
            <a:ext cx="1598726" cy="1598764"/>
          </a:xfrm>
          <a:prstGeom prst="rect">
            <a:avLst/>
          </a:prstGeom>
        </p:spPr>
      </p:pic>
      <p:sp>
        <p:nvSpPr>
          <p:cNvPr id="18" name="object 18"/>
          <p:cNvSpPr/>
          <p:nvPr/>
        </p:nvSpPr>
        <p:spPr>
          <a:xfrm>
            <a:off x="8679791" y="3073257"/>
            <a:ext cx="1598930" cy="1598930"/>
          </a:xfrm>
          <a:custGeom>
            <a:avLst/>
            <a:gdLst/>
            <a:ahLst/>
            <a:cxnLst/>
            <a:rect l="l" t="t" r="r" b="b"/>
            <a:pathLst>
              <a:path w="1598929" h="1598929">
                <a:moveTo>
                  <a:pt x="799376" y="0"/>
                </a:moveTo>
                <a:lnTo>
                  <a:pt x="750751" y="1461"/>
                </a:lnTo>
                <a:lnTo>
                  <a:pt x="702887" y="5790"/>
                </a:lnTo>
                <a:lnTo>
                  <a:pt x="655869" y="12902"/>
                </a:lnTo>
                <a:lnTo>
                  <a:pt x="609780" y="22712"/>
                </a:lnTo>
                <a:lnTo>
                  <a:pt x="564704" y="35137"/>
                </a:lnTo>
                <a:lnTo>
                  <a:pt x="520726" y="50092"/>
                </a:lnTo>
                <a:lnTo>
                  <a:pt x="477931" y="67493"/>
                </a:lnTo>
                <a:lnTo>
                  <a:pt x="436401" y="87255"/>
                </a:lnTo>
                <a:lnTo>
                  <a:pt x="396223" y="109295"/>
                </a:lnTo>
                <a:lnTo>
                  <a:pt x="357479" y="133528"/>
                </a:lnTo>
                <a:lnTo>
                  <a:pt x="320254" y="159869"/>
                </a:lnTo>
                <a:lnTo>
                  <a:pt x="284632" y="188236"/>
                </a:lnTo>
                <a:lnTo>
                  <a:pt x="250698" y="218542"/>
                </a:lnTo>
                <a:lnTo>
                  <a:pt x="218536" y="250705"/>
                </a:lnTo>
                <a:lnTo>
                  <a:pt x="188230" y="284640"/>
                </a:lnTo>
                <a:lnTo>
                  <a:pt x="159865" y="320262"/>
                </a:lnTo>
                <a:lnTo>
                  <a:pt x="133524" y="357487"/>
                </a:lnTo>
                <a:lnTo>
                  <a:pt x="109291" y="396232"/>
                </a:lnTo>
                <a:lnTo>
                  <a:pt x="87252" y="436411"/>
                </a:lnTo>
                <a:lnTo>
                  <a:pt x="67490" y="477941"/>
                </a:lnTo>
                <a:lnTo>
                  <a:pt x="50090" y="520737"/>
                </a:lnTo>
                <a:lnTo>
                  <a:pt x="35136" y="564716"/>
                </a:lnTo>
                <a:lnTo>
                  <a:pt x="22711" y="609792"/>
                </a:lnTo>
                <a:lnTo>
                  <a:pt x="12901" y="655881"/>
                </a:lnTo>
                <a:lnTo>
                  <a:pt x="5790" y="702900"/>
                </a:lnTo>
                <a:lnTo>
                  <a:pt x="1461" y="750764"/>
                </a:lnTo>
                <a:lnTo>
                  <a:pt x="0" y="799388"/>
                </a:lnTo>
                <a:lnTo>
                  <a:pt x="1461" y="848011"/>
                </a:lnTo>
                <a:lnTo>
                  <a:pt x="5790" y="895874"/>
                </a:lnTo>
                <a:lnTo>
                  <a:pt x="12901" y="942892"/>
                </a:lnTo>
                <a:lnTo>
                  <a:pt x="22711" y="988980"/>
                </a:lnTo>
                <a:lnTo>
                  <a:pt x="35136" y="1034055"/>
                </a:lnTo>
                <a:lnTo>
                  <a:pt x="50090" y="1078032"/>
                </a:lnTo>
                <a:lnTo>
                  <a:pt x="67490" y="1120828"/>
                </a:lnTo>
                <a:lnTo>
                  <a:pt x="87252" y="1162357"/>
                </a:lnTo>
                <a:lnTo>
                  <a:pt x="109291" y="1202536"/>
                </a:lnTo>
                <a:lnTo>
                  <a:pt x="133524" y="1241280"/>
                </a:lnTo>
                <a:lnTo>
                  <a:pt x="159865" y="1278505"/>
                </a:lnTo>
                <a:lnTo>
                  <a:pt x="188230" y="1314126"/>
                </a:lnTo>
                <a:lnTo>
                  <a:pt x="218536" y="1348060"/>
                </a:lnTo>
                <a:lnTo>
                  <a:pt x="250698" y="1380223"/>
                </a:lnTo>
                <a:lnTo>
                  <a:pt x="284632" y="1410529"/>
                </a:lnTo>
                <a:lnTo>
                  <a:pt x="320254" y="1438895"/>
                </a:lnTo>
                <a:lnTo>
                  <a:pt x="357479" y="1465237"/>
                </a:lnTo>
                <a:lnTo>
                  <a:pt x="396223" y="1489470"/>
                </a:lnTo>
                <a:lnTo>
                  <a:pt x="436401" y="1511509"/>
                </a:lnTo>
                <a:lnTo>
                  <a:pt x="477931" y="1531272"/>
                </a:lnTo>
                <a:lnTo>
                  <a:pt x="520726" y="1548672"/>
                </a:lnTo>
                <a:lnTo>
                  <a:pt x="564704" y="1563627"/>
                </a:lnTo>
                <a:lnTo>
                  <a:pt x="609780" y="1576052"/>
                </a:lnTo>
                <a:lnTo>
                  <a:pt x="655869" y="1585862"/>
                </a:lnTo>
                <a:lnTo>
                  <a:pt x="702887" y="1592974"/>
                </a:lnTo>
                <a:lnTo>
                  <a:pt x="750751" y="1597303"/>
                </a:lnTo>
                <a:lnTo>
                  <a:pt x="799376" y="1598764"/>
                </a:lnTo>
                <a:lnTo>
                  <a:pt x="847996" y="1597303"/>
                </a:lnTo>
                <a:lnTo>
                  <a:pt x="895856" y="1592974"/>
                </a:lnTo>
                <a:lnTo>
                  <a:pt x="942871" y="1585862"/>
                </a:lnTo>
                <a:lnTo>
                  <a:pt x="988957" y="1576052"/>
                </a:lnTo>
                <a:lnTo>
                  <a:pt x="1034030" y="1563627"/>
                </a:lnTo>
                <a:lnTo>
                  <a:pt x="1078005" y="1548672"/>
                </a:lnTo>
                <a:lnTo>
                  <a:pt x="1120798" y="1531272"/>
                </a:lnTo>
                <a:lnTo>
                  <a:pt x="1162325" y="1511509"/>
                </a:lnTo>
                <a:lnTo>
                  <a:pt x="1202502" y="1489470"/>
                </a:lnTo>
                <a:lnTo>
                  <a:pt x="1241244" y="1465237"/>
                </a:lnTo>
                <a:lnTo>
                  <a:pt x="1278467" y="1438895"/>
                </a:lnTo>
                <a:lnTo>
                  <a:pt x="1314087" y="1410529"/>
                </a:lnTo>
                <a:lnTo>
                  <a:pt x="1348020" y="1380223"/>
                </a:lnTo>
                <a:lnTo>
                  <a:pt x="1380181" y="1348060"/>
                </a:lnTo>
                <a:lnTo>
                  <a:pt x="1410486" y="1314126"/>
                </a:lnTo>
                <a:lnTo>
                  <a:pt x="1438851" y="1278505"/>
                </a:lnTo>
                <a:lnTo>
                  <a:pt x="1465191" y="1241280"/>
                </a:lnTo>
                <a:lnTo>
                  <a:pt x="1489423" y="1202536"/>
                </a:lnTo>
                <a:lnTo>
                  <a:pt x="1511462" y="1162357"/>
                </a:lnTo>
                <a:lnTo>
                  <a:pt x="1531223" y="1120828"/>
                </a:lnTo>
                <a:lnTo>
                  <a:pt x="1548623" y="1078032"/>
                </a:lnTo>
                <a:lnTo>
                  <a:pt x="1563578" y="1034055"/>
                </a:lnTo>
                <a:lnTo>
                  <a:pt x="1576002" y="988980"/>
                </a:lnTo>
                <a:lnTo>
                  <a:pt x="1585812" y="942892"/>
                </a:lnTo>
                <a:lnTo>
                  <a:pt x="1592923" y="895874"/>
                </a:lnTo>
                <a:lnTo>
                  <a:pt x="1597252" y="848011"/>
                </a:lnTo>
                <a:lnTo>
                  <a:pt x="1598714" y="799388"/>
                </a:lnTo>
                <a:lnTo>
                  <a:pt x="1597252" y="750764"/>
                </a:lnTo>
                <a:lnTo>
                  <a:pt x="1592923" y="702900"/>
                </a:lnTo>
                <a:lnTo>
                  <a:pt x="1585812" y="655881"/>
                </a:lnTo>
                <a:lnTo>
                  <a:pt x="1576002" y="609792"/>
                </a:lnTo>
                <a:lnTo>
                  <a:pt x="1563578" y="564716"/>
                </a:lnTo>
                <a:lnTo>
                  <a:pt x="1548623" y="520737"/>
                </a:lnTo>
                <a:lnTo>
                  <a:pt x="1531223" y="477941"/>
                </a:lnTo>
                <a:lnTo>
                  <a:pt x="1511462" y="436411"/>
                </a:lnTo>
                <a:lnTo>
                  <a:pt x="1489423" y="396232"/>
                </a:lnTo>
                <a:lnTo>
                  <a:pt x="1465191" y="357487"/>
                </a:lnTo>
                <a:lnTo>
                  <a:pt x="1438851" y="320262"/>
                </a:lnTo>
                <a:lnTo>
                  <a:pt x="1410486" y="284640"/>
                </a:lnTo>
                <a:lnTo>
                  <a:pt x="1380181" y="250705"/>
                </a:lnTo>
                <a:lnTo>
                  <a:pt x="1348020" y="218542"/>
                </a:lnTo>
                <a:lnTo>
                  <a:pt x="1314087" y="188236"/>
                </a:lnTo>
                <a:lnTo>
                  <a:pt x="1278467" y="159869"/>
                </a:lnTo>
                <a:lnTo>
                  <a:pt x="1241244" y="133528"/>
                </a:lnTo>
                <a:lnTo>
                  <a:pt x="1202502" y="109295"/>
                </a:lnTo>
                <a:lnTo>
                  <a:pt x="1162325" y="87255"/>
                </a:lnTo>
                <a:lnTo>
                  <a:pt x="1120798" y="67493"/>
                </a:lnTo>
                <a:lnTo>
                  <a:pt x="1078005" y="50092"/>
                </a:lnTo>
                <a:lnTo>
                  <a:pt x="1034030" y="35137"/>
                </a:lnTo>
                <a:lnTo>
                  <a:pt x="988957" y="22712"/>
                </a:lnTo>
                <a:lnTo>
                  <a:pt x="942871" y="12902"/>
                </a:lnTo>
                <a:lnTo>
                  <a:pt x="895856" y="5790"/>
                </a:lnTo>
                <a:lnTo>
                  <a:pt x="847996" y="1461"/>
                </a:lnTo>
                <a:lnTo>
                  <a:pt x="799376" y="0"/>
                </a:lnTo>
                <a:close/>
              </a:path>
            </a:pathLst>
          </a:custGeom>
          <a:solidFill>
            <a:srgbClr val="FFFFFF">
              <a:alpha val="75000"/>
            </a:srgbClr>
          </a:solidFill>
        </p:spPr>
        <p:txBody>
          <a:bodyPr wrap="square" lIns="0" tIns="0" rIns="0" bIns="0" rtlCol="0"/>
          <a:lstStyle/>
          <a:p>
            <a:endParaRPr lang="fr-CA" noProof="0" dirty="0"/>
          </a:p>
        </p:txBody>
      </p:sp>
      <p:pic>
        <p:nvPicPr>
          <p:cNvPr id="19" name="object 19"/>
          <p:cNvPicPr/>
          <p:nvPr/>
        </p:nvPicPr>
        <p:blipFill>
          <a:blip r:embed="rId9" cstate="print"/>
          <a:stretch>
            <a:fillRect/>
          </a:stretch>
        </p:blipFill>
        <p:spPr>
          <a:xfrm>
            <a:off x="6477196" y="1472998"/>
            <a:ext cx="1880687" cy="1880727"/>
          </a:xfrm>
          <a:prstGeom prst="rect">
            <a:avLst/>
          </a:prstGeom>
        </p:spPr>
      </p:pic>
      <p:pic>
        <p:nvPicPr>
          <p:cNvPr id="20" name="object 20"/>
          <p:cNvPicPr/>
          <p:nvPr/>
        </p:nvPicPr>
        <p:blipFill>
          <a:blip r:embed="rId10" cstate="print"/>
          <a:stretch>
            <a:fillRect/>
          </a:stretch>
        </p:blipFill>
        <p:spPr>
          <a:xfrm>
            <a:off x="6477190" y="1473009"/>
            <a:ext cx="1598726" cy="1598752"/>
          </a:xfrm>
          <a:prstGeom prst="rect">
            <a:avLst/>
          </a:prstGeom>
        </p:spPr>
      </p:pic>
      <p:sp>
        <p:nvSpPr>
          <p:cNvPr id="21" name="object 21"/>
          <p:cNvSpPr/>
          <p:nvPr/>
        </p:nvSpPr>
        <p:spPr>
          <a:xfrm>
            <a:off x="6477196" y="1472998"/>
            <a:ext cx="1598930" cy="1598930"/>
          </a:xfrm>
          <a:custGeom>
            <a:avLst/>
            <a:gdLst/>
            <a:ahLst/>
            <a:cxnLst/>
            <a:rect l="l" t="t" r="r" b="b"/>
            <a:pathLst>
              <a:path w="1598929" h="1598930">
                <a:moveTo>
                  <a:pt x="799376" y="0"/>
                </a:moveTo>
                <a:lnTo>
                  <a:pt x="750751" y="1461"/>
                </a:lnTo>
                <a:lnTo>
                  <a:pt x="702887" y="5790"/>
                </a:lnTo>
                <a:lnTo>
                  <a:pt x="655869" y="12902"/>
                </a:lnTo>
                <a:lnTo>
                  <a:pt x="609780" y="22712"/>
                </a:lnTo>
                <a:lnTo>
                  <a:pt x="564704" y="35137"/>
                </a:lnTo>
                <a:lnTo>
                  <a:pt x="520726" y="50092"/>
                </a:lnTo>
                <a:lnTo>
                  <a:pt x="477931" y="67493"/>
                </a:lnTo>
                <a:lnTo>
                  <a:pt x="436401" y="87255"/>
                </a:lnTo>
                <a:lnTo>
                  <a:pt x="396223" y="109295"/>
                </a:lnTo>
                <a:lnTo>
                  <a:pt x="357479" y="133528"/>
                </a:lnTo>
                <a:lnTo>
                  <a:pt x="320254" y="159869"/>
                </a:lnTo>
                <a:lnTo>
                  <a:pt x="284632" y="188236"/>
                </a:lnTo>
                <a:lnTo>
                  <a:pt x="250698" y="218542"/>
                </a:lnTo>
                <a:lnTo>
                  <a:pt x="218536" y="250705"/>
                </a:lnTo>
                <a:lnTo>
                  <a:pt x="188230" y="284640"/>
                </a:lnTo>
                <a:lnTo>
                  <a:pt x="159865" y="320262"/>
                </a:lnTo>
                <a:lnTo>
                  <a:pt x="133524" y="357487"/>
                </a:lnTo>
                <a:lnTo>
                  <a:pt x="109291" y="396232"/>
                </a:lnTo>
                <a:lnTo>
                  <a:pt x="87252" y="436411"/>
                </a:lnTo>
                <a:lnTo>
                  <a:pt x="67490" y="477941"/>
                </a:lnTo>
                <a:lnTo>
                  <a:pt x="50090" y="520737"/>
                </a:lnTo>
                <a:lnTo>
                  <a:pt x="35136" y="564716"/>
                </a:lnTo>
                <a:lnTo>
                  <a:pt x="22711" y="609792"/>
                </a:lnTo>
                <a:lnTo>
                  <a:pt x="12901" y="655881"/>
                </a:lnTo>
                <a:lnTo>
                  <a:pt x="5790" y="702900"/>
                </a:lnTo>
                <a:lnTo>
                  <a:pt x="1461" y="750764"/>
                </a:lnTo>
                <a:lnTo>
                  <a:pt x="0" y="799388"/>
                </a:lnTo>
                <a:lnTo>
                  <a:pt x="1461" y="848011"/>
                </a:lnTo>
                <a:lnTo>
                  <a:pt x="5790" y="895874"/>
                </a:lnTo>
                <a:lnTo>
                  <a:pt x="12901" y="942892"/>
                </a:lnTo>
                <a:lnTo>
                  <a:pt x="22711" y="988980"/>
                </a:lnTo>
                <a:lnTo>
                  <a:pt x="35136" y="1034055"/>
                </a:lnTo>
                <a:lnTo>
                  <a:pt x="50090" y="1078032"/>
                </a:lnTo>
                <a:lnTo>
                  <a:pt x="67490" y="1120828"/>
                </a:lnTo>
                <a:lnTo>
                  <a:pt x="87252" y="1162357"/>
                </a:lnTo>
                <a:lnTo>
                  <a:pt x="109291" y="1202536"/>
                </a:lnTo>
                <a:lnTo>
                  <a:pt x="133524" y="1241280"/>
                </a:lnTo>
                <a:lnTo>
                  <a:pt x="159865" y="1278505"/>
                </a:lnTo>
                <a:lnTo>
                  <a:pt x="188230" y="1314126"/>
                </a:lnTo>
                <a:lnTo>
                  <a:pt x="218536" y="1348060"/>
                </a:lnTo>
                <a:lnTo>
                  <a:pt x="250698" y="1380223"/>
                </a:lnTo>
                <a:lnTo>
                  <a:pt x="284632" y="1410529"/>
                </a:lnTo>
                <a:lnTo>
                  <a:pt x="320254" y="1438895"/>
                </a:lnTo>
                <a:lnTo>
                  <a:pt x="357479" y="1465237"/>
                </a:lnTo>
                <a:lnTo>
                  <a:pt x="396223" y="1489470"/>
                </a:lnTo>
                <a:lnTo>
                  <a:pt x="436401" y="1511509"/>
                </a:lnTo>
                <a:lnTo>
                  <a:pt x="477931" y="1531272"/>
                </a:lnTo>
                <a:lnTo>
                  <a:pt x="520726" y="1548672"/>
                </a:lnTo>
                <a:lnTo>
                  <a:pt x="564704" y="1563627"/>
                </a:lnTo>
                <a:lnTo>
                  <a:pt x="609780" y="1576052"/>
                </a:lnTo>
                <a:lnTo>
                  <a:pt x="655869" y="1585862"/>
                </a:lnTo>
                <a:lnTo>
                  <a:pt x="702887" y="1592974"/>
                </a:lnTo>
                <a:lnTo>
                  <a:pt x="750751" y="1597303"/>
                </a:lnTo>
                <a:lnTo>
                  <a:pt x="799376" y="1598764"/>
                </a:lnTo>
                <a:lnTo>
                  <a:pt x="847996" y="1597303"/>
                </a:lnTo>
                <a:lnTo>
                  <a:pt x="895856" y="1592974"/>
                </a:lnTo>
                <a:lnTo>
                  <a:pt x="942871" y="1585862"/>
                </a:lnTo>
                <a:lnTo>
                  <a:pt x="988957" y="1576052"/>
                </a:lnTo>
                <a:lnTo>
                  <a:pt x="1034030" y="1563627"/>
                </a:lnTo>
                <a:lnTo>
                  <a:pt x="1078005" y="1548672"/>
                </a:lnTo>
                <a:lnTo>
                  <a:pt x="1120798" y="1531272"/>
                </a:lnTo>
                <a:lnTo>
                  <a:pt x="1162325" y="1511509"/>
                </a:lnTo>
                <a:lnTo>
                  <a:pt x="1202502" y="1489470"/>
                </a:lnTo>
                <a:lnTo>
                  <a:pt x="1241244" y="1465237"/>
                </a:lnTo>
                <a:lnTo>
                  <a:pt x="1278467" y="1438895"/>
                </a:lnTo>
                <a:lnTo>
                  <a:pt x="1314087" y="1410529"/>
                </a:lnTo>
                <a:lnTo>
                  <a:pt x="1348020" y="1380223"/>
                </a:lnTo>
                <a:lnTo>
                  <a:pt x="1380181" y="1348060"/>
                </a:lnTo>
                <a:lnTo>
                  <a:pt x="1410486" y="1314126"/>
                </a:lnTo>
                <a:lnTo>
                  <a:pt x="1438851" y="1278505"/>
                </a:lnTo>
                <a:lnTo>
                  <a:pt x="1465191" y="1241280"/>
                </a:lnTo>
                <a:lnTo>
                  <a:pt x="1489423" y="1202536"/>
                </a:lnTo>
                <a:lnTo>
                  <a:pt x="1511462" y="1162357"/>
                </a:lnTo>
                <a:lnTo>
                  <a:pt x="1531223" y="1120828"/>
                </a:lnTo>
                <a:lnTo>
                  <a:pt x="1548623" y="1078032"/>
                </a:lnTo>
                <a:lnTo>
                  <a:pt x="1563578" y="1034055"/>
                </a:lnTo>
                <a:lnTo>
                  <a:pt x="1576002" y="988980"/>
                </a:lnTo>
                <a:lnTo>
                  <a:pt x="1585812" y="942892"/>
                </a:lnTo>
                <a:lnTo>
                  <a:pt x="1592923" y="895874"/>
                </a:lnTo>
                <a:lnTo>
                  <a:pt x="1597252" y="848011"/>
                </a:lnTo>
                <a:lnTo>
                  <a:pt x="1598714" y="799388"/>
                </a:lnTo>
                <a:lnTo>
                  <a:pt x="1597252" y="750764"/>
                </a:lnTo>
                <a:lnTo>
                  <a:pt x="1592923" y="702900"/>
                </a:lnTo>
                <a:lnTo>
                  <a:pt x="1585812" y="655881"/>
                </a:lnTo>
                <a:lnTo>
                  <a:pt x="1576002" y="609792"/>
                </a:lnTo>
                <a:lnTo>
                  <a:pt x="1563578" y="564716"/>
                </a:lnTo>
                <a:lnTo>
                  <a:pt x="1548623" y="520737"/>
                </a:lnTo>
                <a:lnTo>
                  <a:pt x="1531223" y="477941"/>
                </a:lnTo>
                <a:lnTo>
                  <a:pt x="1511462" y="436411"/>
                </a:lnTo>
                <a:lnTo>
                  <a:pt x="1489423" y="396232"/>
                </a:lnTo>
                <a:lnTo>
                  <a:pt x="1465191" y="357487"/>
                </a:lnTo>
                <a:lnTo>
                  <a:pt x="1438851" y="320262"/>
                </a:lnTo>
                <a:lnTo>
                  <a:pt x="1410486" y="284640"/>
                </a:lnTo>
                <a:lnTo>
                  <a:pt x="1380181" y="250705"/>
                </a:lnTo>
                <a:lnTo>
                  <a:pt x="1348020" y="218542"/>
                </a:lnTo>
                <a:lnTo>
                  <a:pt x="1314087" y="188236"/>
                </a:lnTo>
                <a:lnTo>
                  <a:pt x="1278467" y="159869"/>
                </a:lnTo>
                <a:lnTo>
                  <a:pt x="1241244" y="133528"/>
                </a:lnTo>
                <a:lnTo>
                  <a:pt x="1202502" y="109295"/>
                </a:lnTo>
                <a:lnTo>
                  <a:pt x="1162325" y="87255"/>
                </a:lnTo>
                <a:lnTo>
                  <a:pt x="1120798" y="67493"/>
                </a:lnTo>
                <a:lnTo>
                  <a:pt x="1078005" y="50092"/>
                </a:lnTo>
                <a:lnTo>
                  <a:pt x="1034030" y="35137"/>
                </a:lnTo>
                <a:lnTo>
                  <a:pt x="988957" y="22712"/>
                </a:lnTo>
                <a:lnTo>
                  <a:pt x="942871" y="12902"/>
                </a:lnTo>
                <a:lnTo>
                  <a:pt x="895856" y="5790"/>
                </a:lnTo>
                <a:lnTo>
                  <a:pt x="847996" y="1461"/>
                </a:lnTo>
                <a:lnTo>
                  <a:pt x="799376" y="0"/>
                </a:lnTo>
                <a:close/>
              </a:path>
            </a:pathLst>
          </a:custGeom>
          <a:solidFill>
            <a:srgbClr val="FFFFFF">
              <a:alpha val="75000"/>
            </a:srgbClr>
          </a:solidFill>
        </p:spPr>
        <p:txBody>
          <a:bodyPr wrap="square" lIns="0" tIns="0" rIns="0" bIns="0" rtlCol="0"/>
          <a:lstStyle/>
          <a:p>
            <a:endParaRPr lang="fr-CA" noProof="0" dirty="0"/>
          </a:p>
        </p:txBody>
      </p:sp>
      <p:pic>
        <p:nvPicPr>
          <p:cNvPr id="22" name="object 22"/>
          <p:cNvPicPr/>
          <p:nvPr/>
        </p:nvPicPr>
        <p:blipFill>
          <a:blip r:embed="rId11" cstate="print"/>
          <a:stretch>
            <a:fillRect/>
          </a:stretch>
        </p:blipFill>
        <p:spPr>
          <a:xfrm>
            <a:off x="4274425" y="3073257"/>
            <a:ext cx="1880676" cy="1880729"/>
          </a:xfrm>
          <a:prstGeom prst="rect">
            <a:avLst/>
          </a:prstGeom>
        </p:spPr>
      </p:pic>
      <p:pic>
        <p:nvPicPr>
          <p:cNvPr id="23" name="object 23"/>
          <p:cNvPicPr/>
          <p:nvPr/>
        </p:nvPicPr>
        <p:blipFill>
          <a:blip r:embed="rId12" cstate="print"/>
          <a:stretch>
            <a:fillRect/>
          </a:stretch>
        </p:blipFill>
        <p:spPr>
          <a:xfrm>
            <a:off x="4274413" y="3073260"/>
            <a:ext cx="1598726" cy="1598764"/>
          </a:xfrm>
          <a:prstGeom prst="rect">
            <a:avLst/>
          </a:prstGeom>
        </p:spPr>
      </p:pic>
      <p:sp>
        <p:nvSpPr>
          <p:cNvPr id="24" name="object 24"/>
          <p:cNvSpPr/>
          <p:nvPr/>
        </p:nvSpPr>
        <p:spPr>
          <a:xfrm>
            <a:off x="4274425" y="3073257"/>
            <a:ext cx="1598930" cy="1598930"/>
          </a:xfrm>
          <a:custGeom>
            <a:avLst/>
            <a:gdLst/>
            <a:ahLst/>
            <a:cxnLst/>
            <a:rect l="l" t="t" r="r" b="b"/>
            <a:pathLst>
              <a:path w="1598929" h="1598929">
                <a:moveTo>
                  <a:pt x="799376" y="0"/>
                </a:moveTo>
                <a:lnTo>
                  <a:pt x="750751" y="1461"/>
                </a:lnTo>
                <a:lnTo>
                  <a:pt x="702887" y="5790"/>
                </a:lnTo>
                <a:lnTo>
                  <a:pt x="655869" y="12902"/>
                </a:lnTo>
                <a:lnTo>
                  <a:pt x="609780" y="22712"/>
                </a:lnTo>
                <a:lnTo>
                  <a:pt x="564704" y="35137"/>
                </a:lnTo>
                <a:lnTo>
                  <a:pt x="520726" y="50092"/>
                </a:lnTo>
                <a:lnTo>
                  <a:pt x="477931" y="67493"/>
                </a:lnTo>
                <a:lnTo>
                  <a:pt x="436401" y="87255"/>
                </a:lnTo>
                <a:lnTo>
                  <a:pt x="396223" y="109295"/>
                </a:lnTo>
                <a:lnTo>
                  <a:pt x="357479" y="133528"/>
                </a:lnTo>
                <a:lnTo>
                  <a:pt x="320254" y="159869"/>
                </a:lnTo>
                <a:lnTo>
                  <a:pt x="284632" y="188236"/>
                </a:lnTo>
                <a:lnTo>
                  <a:pt x="250698" y="218542"/>
                </a:lnTo>
                <a:lnTo>
                  <a:pt x="218536" y="250705"/>
                </a:lnTo>
                <a:lnTo>
                  <a:pt x="188230" y="284640"/>
                </a:lnTo>
                <a:lnTo>
                  <a:pt x="159865" y="320262"/>
                </a:lnTo>
                <a:lnTo>
                  <a:pt x="133524" y="357487"/>
                </a:lnTo>
                <a:lnTo>
                  <a:pt x="109291" y="396232"/>
                </a:lnTo>
                <a:lnTo>
                  <a:pt x="87252" y="436411"/>
                </a:lnTo>
                <a:lnTo>
                  <a:pt x="67490" y="477941"/>
                </a:lnTo>
                <a:lnTo>
                  <a:pt x="50090" y="520737"/>
                </a:lnTo>
                <a:lnTo>
                  <a:pt x="35136" y="564716"/>
                </a:lnTo>
                <a:lnTo>
                  <a:pt x="22711" y="609792"/>
                </a:lnTo>
                <a:lnTo>
                  <a:pt x="12901" y="655881"/>
                </a:lnTo>
                <a:lnTo>
                  <a:pt x="5790" y="702900"/>
                </a:lnTo>
                <a:lnTo>
                  <a:pt x="1461" y="750764"/>
                </a:lnTo>
                <a:lnTo>
                  <a:pt x="0" y="799388"/>
                </a:lnTo>
                <a:lnTo>
                  <a:pt x="1461" y="848011"/>
                </a:lnTo>
                <a:lnTo>
                  <a:pt x="5790" y="895874"/>
                </a:lnTo>
                <a:lnTo>
                  <a:pt x="12901" y="942892"/>
                </a:lnTo>
                <a:lnTo>
                  <a:pt x="22711" y="988980"/>
                </a:lnTo>
                <a:lnTo>
                  <a:pt x="35136" y="1034055"/>
                </a:lnTo>
                <a:lnTo>
                  <a:pt x="50090" y="1078032"/>
                </a:lnTo>
                <a:lnTo>
                  <a:pt x="67490" y="1120828"/>
                </a:lnTo>
                <a:lnTo>
                  <a:pt x="87252" y="1162357"/>
                </a:lnTo>
                <a:lnTo>
                  <a:pt x="109291" y="1202536"/>
                </a:lnTo>
                <a:lnTo>
                  <a:pt x="133524" y="1241280"/>
                </a:lnTo>
                <a:lnTo>
                  <a:pt x="159865" y="1278505"/>
                </a:lnTo>
                <a:lnTo>
                  <a:pt x="188230" y="1314126"/>
                </a:lnTo>
                <a:lnTo>
                  <a:pt x="218536" y="1348060"/>
                </a:lnTo>
                <a:lnTo>
                  <a:pt x="250698" y="1380223"/>
                </a:lnTo>
                <a:lnTo>
                  <a:pt x="284632" y="1410529"/>
                </a:lnTo>
                <a:lnTo>
                  <a:pt x="320254" y="1438895"/>
                </a:lnTo>
                <a:lnTo>
                  <a:pt x="357479" y="1465237"/>
                </a:lnTo>
                <a:lnTo>
                  <a:pt x="396223" y="1489470"/>
                </a:lnTo>
                <a:lnTo>
                  <a:pt x="436401" y="1511509"/>
                </a:lnTo>
                <a:lnTo>
                  <a:pt x="477931" y="1531272"/>
                </a:lnTo>
                <a:lnTo>
                  <a:pt x="520726" y="1548672"/>
                </a:lnTo>
                <a:lnTo>
                  <a:pt x="564704" y="1563627"/>
                </a:lnTo>
                <a:lnTo>
                  <a:pt x="609780" y="1576052"/>
                </a:lnTo>
                <a:lnTo>
                  <a:pt x="655869" y="1585862"/>
                </a:lnTo>
                <a:lnTo>
                  <a:pt x="702887" y="1592974"/>
                </a:lnTo>
                <a:lnTo>
                  <a:pt x="750751" y="1597303"/>
                </a:lnTo>
                <a:lnTo>
                  <a:pt x="799376" y="1598764"/>
                </a:lnTo>
                <a:lnTo>
                  <a:pt x="847996" y="1597303"/>
                </a:lnTo>
                <a:lnTo>
                  <a:pt x="895856" y="1592974"/>
                </a:lnTo>
                <a:lnTo>
                  <a:pt x="942871" y="1585862"/>
                </a:lnTo>
                <a:lnTo>
                  <a:pt x="988958" y="1576052"/>
                </a:lnTo>
                <a:lnTo>
                  <a:pt x="1034031" y="1563627"/>
                </a:lnTo>
                <a:lnTo>
                  <a:pt x="1078006" y="1548672"/>
                </a:lnTo>
                <a:lnTo>
                  <a:pt x="1120800" y="1531272"/>
                </a:lnTo>
                <a:lnTo>
                  <a:pt x="1162328" y="1511509"/>
                </a:lnTo>
                <a:lnTo>
                  <a:pt x="1202505" y="1489470"/>
                </a:lnTo>
                <a:lnTo>
                  <a:pt x="1241248" y="1465237"/>
                </a:lnTo>
                <a:lnTo>
                  <a:pt x="1278472" y="1438895"/>
                </a:lnTo>
                <a:lnTo>
                  <a:pt x="1314093" y="1410529"/>
                </a:lnTo>
                <a:lnTo>
                  <a:pt x="1348026" y="1380223"/>
                </a:lnTo>
                <a:lnTo>
                  <a:pt x="1380188" y="1348060"/>
                </a:lnTo>
                <a:lnTo>
                  <a:pt x="1410493" y="1314126"/>
                </a:lnTo>
                <a:lnTo>
                  <a:pt x="1438859" y="1278505"/>
                </a:lnTo>
                <a:lnTo>
                  <a:pt x="1465200" y="1241280"/>
                </a:lnTo>
                <a:lnTo>
                  <a:pt x="1489432" y="1202536"/>
                </a:lnTo>
                <a:lnTo>
                  <a:pt x="1511472" y="1162357"/>
                </a:lnTo>
                <a:lnTo>
                  <a:pt x="1531234" y="1120828"/>
                </a:lnTo>
                <a:lnTo>
                  <a:pt x="1548634" y="1078032"/>
                </a:lnTo>
                <a:lnTo>
                  <a:pt x="1563589" y="1034055"/>
                </a:lnTo>
                <a:lnTo>
                  <a:pt x="1576014" y="988980"/>
                </a:lnTo>
                <a:lnTo>
                  <a:pt x="1585824" y="942892"/>
                </a:lnTo>
                <a:lnTo>
                  <a:pt x="1592936" y="895874"/>
                </a:lnTo>
                <a:lnTo>
                  <a:pt x="1597265" y="848011"/>
                </a:lnTo>
                <a:lnTo>
                  <a:pt x="1598726" y="799388"/>
                </a:lnTo>
                <a:lnTo>
                  <a:pt x="1597265" y="750764"/>
                </a:lnTo>
                <a:lnTo>
                  <a:pt x="1592936" y="702900"/>
                </a:lnTo>
                <a:lnTo>
                  <a:pt x="1585824" y="655881"/>
                </a:lnTo>
                <a:lnTo>
                  <a:pt x="1576014" y="609792"/>
                </a:lnTo>
                <a:lnTo>
                  <a:pt x="1563589" y="564716"/>
                </a:lnTo>
                <a:lnTo>
                  <a:pt x="1548634" y="520737"/>
                </a:lnTo>
                <a:lnTo>
                  <a:pt x="1531234" y="477941"/>
                </a:lnTo>
                <a:lnTo>
                  <a:pt x="1511472" y="436411"/>
                </a:lnTo>
                <a:lnTo>
                  <a:pt x="1489432" y="396232"/>
                </a:lnTo>
                <a:lnTo>
                  <a:pt x="1465200" y="357487"/>
                </a:lnTo>
                <a:lnTo>
                  <a:pt x="1438859" y="320262"/>
                </a:lnTo>
                <a:lnTo>
                  <a:pt x="1410493" y="284640"/>
                </a:lnTo>
                <a:lnTo>
                  <a:pt x="1380188" y="250705"/>
                </a:lnTo>
                <a:lnTo>
                  <a:pt x="1348026" y="218542"/>
                </a:lnTo>
                <a:lnTo>
                  <a:pt x="1314093" y="188236"/>
                </a:lnTo>
                <a:lnTo>
                  <a:pt x="1278472" y="159869"/>
                </a:lnTo>
                <a:lnTo>
                  <a:pt x="1241248" y="133528"/>
                </a:lnTo>
                <a:lnTo>
                  <a:pt x="1202505" y="109295"/>
                </a:lnTo>
                <a:lnTo>
                  <a:pt x="1162328" y="87255"/>
                </a:lnTo>
                <a:lnTo>
                  <a:pt x="1120800" y="67493"/>
                </a:lnTo>
                <a:lnTo>
                  <a:pt x="1078006" y="50092"/>
                </a:lnTo>
                <a:lnTo>
                  <a:pt x="1034031" y="35137"/>
                </a:lnTo>
                <a:lnTo>
                  <a:pt x="988958" y="22712"/>
                </a:lnTo>
                <a:lnTo>
                  <a:pt x="942871" y="12902"/>
                </a:lnTo>
                <a:lnTo>
                  <a:pt x="895856" y="5790"/>
                </a:lnTo>
                <a:lnTo>
                  <a:pt x="847996" y="1461"/>
                </a:lnTo>
                <a:lnTo>
                  <a:pt x="799376" y="0"/>
                </a:lnTo>
                <a:close/>
              </a:path>
            </a:pathLst>
          </a:custGeom>
          <a:solidFill>
            <a:srgbClr val="FFFFFF">
              <a:alpha val="75000"/>
            </a:srgbClr>
          </a:solidFill>
        </p:spPr>
        <p:txBody>
          <a:bodyPr wrap="square" lIns="0" tIns="0" rIns="0" bIns="0" rtlCol="0"/>
          <a:lstStyle/>
          <a:p>
            <a:endParaRPr lang="fr-CA" noProof="0" dirty="0"/>
          </a:p>
        </p:txBody>
      </p:sp>
      <p:sp>
        <p:nvSpPr>
          <p:cNvPr id="25" name="object 25"/>
          <p:cNvSpPr/>
          <p:nvPr/>
        </p:nvSpPr>
        <p:spPr>
          <a:xfrm>
            <a:off x="6503461" y="4992879"/>
            <a:ext cx="1564640" cy="0"/>
          </a:xfrm>
          <a:custGeom>
            <a:avLst/>
            <a:gdLst/>
            <a:ahLst/>
            <a:cxnLst/>
            <a:rect l="l" t="t" r="r" b="b"/>
            <a:pathLst>
              <a:path w="1564640">
                <a:moveTo>
                  <a:pt x="0" y="0"/>
                </a:moveTo>
                <a:lnTo>
                  <a:pt x="1564309" y="0"/>
                </a:lnTo>
              </a:path>
            </a:pathLst>
          </a:custGeom>
          <a:ln w="48450">
            <a:solidFill>
              <a:srgbClr val="007569"/>
            </a:solidFill>
          </a:ln>
        </p:spPr>
        <p:txBody>
          <a:bodyPr wrap="square" lIns="0" tIns="0" rIns="0" bIns="0" rtlCol="0"/>
          <a:lstStyle/>
          <a:p>
            <a:endParaRPr lang="fr-CA" noProof="0" dirty="0"/>
          </a:p>
        </p:txBody>
      </p:sp>
      <p:sp>
        <p:nvSpPr>
          <p:cNvPr id="30" name="object 30"/>
          <p:cNvSpPr txBox="1"/>
          <p:nvPr/>
        </p:nvSpPr>
        <p:spPr>
          <a:xfrm>
            <a:off x="6155101" y="4009069"/>
            <a:ext cx="2291510" cy="948978"/>
          </a:xfrm>
          <a:prstGeom prst="rect">
            <a:avLst/>
          </a:prstGeom>
        </p:spPr>
        <p:txBody>
          <a:bodyPr vert="horz" wrap="square" lIns="0" tIns="12700" rIns="0" bIns="0" rtlCol="0">
            <a:spAutoFit/>
          </a:bodyPr>
          <a:lstStyle/>
          <a:p>
            <a:pPr algn="ctr">
              <a:lnSpc>
                <a:spcPct val="100000"/>
              </a:lnSpc>
              <a:spcBef>
                <a:spcPts val="100"/>
              </a:spcBef>
            </a:pPr>
            <a:r>
              <a:rPr lang="fr-CA" sz="2000" b="1" spc="-10" noProof="0" dirty="0">
                <a:solidFill>
                  <a:srgbClr val="007569"/>
                </a:solidFill>
                <a:latin typeface="Calibri"/>
                <a:cs typeface="Calibri"/>
              </a:rPr>
              <a:t>QUALITÉS</a:t>
            </a:r>
            <a:endParaRPr lang="fr-CA" sz="2000" noProof="0" dirty="0">
              <a:latin typeface="Calibri"/>
              <a:cs typeface="Calibri"/>
            </a:endParaRPr>
          </a:p>
          <a:p>
            <a:pPr algn="ctr">
              <a:lnSpc>
                <a:spcPct val="100000"/>
              </a:lnSpc>
              <a:spcBef>
                <a:spcPts val="100"/>
              </a:spcBef>
            </a:pPr>
            <a:r>
              <a:rPr lang="fr-CA" sz="2000" b="1" spc="45" noProof="0" dirty="0">
                <a:solidFill>
                  <a:srgbClr val="007569"/>
                </a:solidFill>
                <a:latin typeface="Calibri"/>
                <a:cs typeface="Calibri"/>
              </a:rPr>
              <a:t>PRISÉES EN EMPLOI AU QUÉBEC</a:t>
            </a:r>
            <a:endParaRPr lang="fr-CA" sz="2000" noProof="0" dirty="0">
              <a:latin typeface="Calibri"/>
              <a:cs typeface="Calibri"/>
            </a:endParaRPr>
          </a:p>
        </p:txBody>
      </p:sp>
      <p:sp>
        <p:nvSpPr>
          <p:cNvPr id="31" name="object 31"/>
          <p:cNvSpPr txBox="1"/>
          <p:nvPr/>
        </p:nvSpPr>
        <p:spPr>
          <a:xfrm>
            <a:off x="6826089" y="2110361"/>
            <a:ext cx="911225" cy="299720"/>
          </a:xfrm>
          <a:prstGeom prst="rect">
            <a:avLst/>
          </a:prstGeom>
        </p:spPr>
        <p:txBody>
          <a:bodyPr vert="horz" wrap="square" lIns="0" tIns="12700" rIns="0" bIns="0" rtlCol="0">
            <a:spAutoFit/>
          </a:bodyPr>
          <a:lstStyle/>
          <a:p>
            <a:pPr marL="12700">
              <a:lnSpc>
                <a:spcPct val="100000"/>
              </a:lnSpc>
              <a:spcBef>
                <a:spcPts val="100"/>
              </a:spcBef>
            </a:pPr>
            <a:r>
              <a:rPr lang="fr-CA" sz="1800" spc="-10" noProof="0" dirty="0">
                <a:solidFill>
                  <a:srgbClr val="35628A"/>
                </a:solidFill>
                <a:latin typeface="Calibri"/>
                <a:cs typeface="Calibri"/>
              </a:rPr>
              <a:t>Flexibilité</a:t>
            </a:r>
            <a:endParaRPr lang="fr-CA" sz="1800" noProof="0" dirty="0">
              <a:latin typeface="Calibri"/>
              <a:cs typeface="Calibri"/>
            </a:endParaRPr>
          </a:p>
        </p:txBody>
      </p:sp>
      <p:sp>
        <p:nvSpPr>
          <p:cNvPr id="32" name="object 32"/>
          <p:cNvSpPr txBox="1"/>
          <p:nvPr/>
        </p:nvSpPr>
        <p:spPr>
          <a:xfrm>
            <a:off x="4747478" y="3713802"/>
            <a:ext cx="643255" cy="299720"/>
          </a:xfrm>
          <a:prstGeom prst="rect">
            <a:avLst/>
          </a:prstGeom>
        </p:spPr>
        <p:txBody>
          <a:bodyPr vert="horz" wrap="square" lIns="0" tIns="12700" rIns="0" bIns="0" rtlCol="0">
            <a:spAutoFit/>
          </a:bodyPr>
          <a:lstStyle/>
          <a:p>
            <a:pPr marL="12700">
              <a:lnSpc>
                <a:spcPct val="100000"/>
              </a:lnSpc>
              <a:spcBef>
                <a:spcPts val="100"/>
              </a:spcBef>
            </a:pPr>
            <a:r>
              <a:rPr lang="fr-CA" sz="1800" spc="-10" noProof="0" dirty="0">
                <a:solidFill>
                  <a:srgbClr val="20AFB2"/>
                </a:solidFill>
                <a:latin typeface="Calibri"/>
                <a:cs typeface="Calibri"/>
              </a:rPr>
              <a:t>Égalité</a:t>
            </a:r>
            <a:endParaRPr lang="fr-CA" sz="1800" noProof="0" dirty="0">
              <a:solidFill>
                <a:srgbClr val="20AFB2"/>
              </a:solidFill>
              <a:latin typeface="Calibri"/>
              <a:cs typeface="Calibri"/>
            </a:endParaRPr>
          </a:p>
        </p:txBody>
      </p:sp>
      <p:sp>
        <p:nvSpPr>
          <p:cNvPr id="33" name="object 33"/>
          <p:cNvSpPr txBox="1"/>
          <p:nvPr/>
        </p:nvSpPr>
        <p:spPr>
          <a:xfrm>
            <a:off x="5115979" y="6072598"/>
            <a:ext cx="1560086" cy="843821"/>
          </a:xfrm>
          <a:prstGeom prst="rect">
            <a:avLst/>
          </a:prstGeom>
        </p:spPr>
        <p:txBody>
          <a:bodyPr vert="horz" wrap="square" lIns="0" tIns="12700" rIns="0" bIns="0" rtlCol="0">
            <a:spAutoFit/>
          </a:bodyPr>
          <a:lstStyle/>
          <a:p>
            <a:pPr marL="12700" algn="ctr">
              <a:lnSpc>
                <a:spcPct val="100000"/>
              </a:lnSpc>
              <a:spcBef>
                <a:spcPts val="100"/>
              </a:spcBef>
            </a:pPr>
            <a:r>
              <a:rPr lang="fr-CA" sz="1800" spc="-10" noProof="0" dirty="0">
                <a:solidFill>
                  <a:srgbClr val="5FA056"/>
                </a:solidFill>
                <a:latin typeface="Calibri"/>
                <a:cs typeface="Calibri"/>
              </a:rPr>
              <a:t>Innovation et valorisation des compétences</a:t>
            </a:r>
            <a:endParaRPr lang="fr-CA" sz="1800" noProof="0" dirty="0">
              <a:latin typeface="Calibri"/>
              <a:cs typeface="Calibri"/>
            </a:endParaRPr>
          </a:p>
        </p:txBody>
      </p:sp>
      <p:sp>
        <p:nvSpPr>
          <p:cNvPr id="34" name="object 34"/>
          <p:cNvSpPr txBox="1"/>
          <p:nvPr/>
        </p:nvSpPr>
        <p:spPr>
          <a:xfrm>
            <a:off x="7957387" y="6072598"/>
            <a:ext cx="1361669" cy="843821"/>
          </a:xfrm>
          <a:prstGeom prst="rect">
            <a:avLst/>
          </a:prstGeom>
        </p:spPr>
        <p:txBody>
          <a:bodyPr vert="horz" wrap="square" lIns="0" tIns="12700" rIns="0" bIns="0" rtlCol="0">
            <a:spAutoFit/>
          </a:bodyPr>
          <a:lstStyle/>
          <a:p>
            <a:pPr marL="12700" algn="ctr">
              <a:lnSpc>
                <a:spcPct val="100000"/>
              </a:lnSpc>
              <a:spcBef>
                <a:spcPts val="100"/>
              </a:spcBef>
            </a:pPr>
            <a:r>
              <a:rPr lang="fr-CA" sz="1800" spc="-10" noProof="0" dirty="0">
                <a:solidFill>
                  <a:srgbClr val="007569"/>
                </a:solidFill>
                <a:latin typeface="Calibri"/>
                <a:cs typeface="Calibri"/>
              </a:rPr>
              <a:t>Coopération et </a:t>
            </a:r>
            <a:r>
              <a:rPr lang="fr-CA" spc="-10" dirty="0">
                <a:solidFill>
                  <a:srgbClr val="007569"/>
                </a:solidFill>
                <a:latin typeface="Calibri"/>
                <a:cs typeface="Calibri"/>
              </a:rPr>
              <a:t>participation</a:t>
            </a:r>
            <a:endParaRPr lang="fr-CA" sz="1800" noProof="0" dirty="0">
              <a:latin typeface="Calibri"/>
              <a:cs typeface="Calibri"/>
            </a:endParaRPr>
          </a:p>
        </p:txBody>
      </p:sp>
      <p:sp>
        <p:nvSpPr>
          <p:cNvPr id="35" name="object 35"/>
          <p:cNvSpPr txBox="1"/>
          <p:nvPr/>
        </p:nvSpPr>
        <p:spPr>
          <a:xfrm>
            <a:off x="8879321" y="3722782"/>
            <a:ext cx="1200150" cy="299720"/>
          </a:xfrm>
          <a:prstGeom prst="rect">
            <a:avLst/>
          </a:prstGeom>
        </p:spPr>
        <p:txBody>
          <a:bodyPr vert="horz" wrap="square" lIns="0" tIns="12700" rIns="0" bIns="0" rtlCol="0">
            <a:spAutoFit/>
          </a:bodyPr>
          <a:lstStyle/>
          <a:p>
            <a:pPr marL="12700">
              <a:lnSpc>
                <a:spcPct val="100000"/>
              </a:lnSpc>
              <a:spcBef>
                <a:spcPts val="100"/>
              </a:spcBef>
            </a:pPr>
            <a:r>
              <a:rPr lang="fr-CA" sz="1800" spc="-10" noProof="0" dirty="0">
                <a:solidFill>
                  <a:srgbClr val="173854"/>
                </a:solidFill>
                <a:latin typeface="Calibri"/>
                <a:cs typeface="Calibri"/>
              </a:rPr>
              <a:t>Ponctualité</a:t>
            </a:r>
            <a:endParaRPr lang="fr-CA" sz="1800" noProof="0" dirty="0">
              <a:latin typeface="Calibri"/>
              <a:cs typeface="Calibri"/>
            </a:endParaRPr>
          </a:p>
        </p:txBody>
      </p:sp>
      <p:sp>
        <p:nvSpPr>
          <p:cNvPr id="38" name="object 338">
            <a:extLst>
              <a:ext uri="{FF2B5EF4-FFF2-40B4-BE49-F238E27FC236}">
                <a16:creationId xmlns:a16="http://schemas.microsoft.com/office/drawing/2014/main" id="{053E9033-2C74-ABA9-B312-924AC90A4A8D}"/>
              </a:ext>
            </a:extLst>
          </p:cNvPr>
          <p:cNvSpPr/>
          <p:nvPr/>
        </p:nvSpPr>
        <p:spPr>
          <a:xfrm>
            <a:off x="13954544" y="0"/>
            <a:ext cx="123825" cy="123825"/>
          </a:xfrm>
          <a:custGeom>
            <a:avLst/>
            <a:gdLst/>
            <a:ahLst/>
            <a:cxnLst/>
            <a:rect l="l" t="t" r="r" b="b"/>
            <a:pathLst>
              <a:path w="123825" h="123825">
                <a:moveTo>
                  <a:pt x="123293" y="0"/>
                </a:moveTo>
                <a:lnTo>
                  <a:pt x="0" y="123295"/>
                </a:lnTo>
                <a:lnTo>
                  <a:pt x="123293" y="0"/>
                </a:lnTo>
              </a:path>
            </a:pathLst>
          </a:custGeom>
          <a:ln w="9359">
            <a:solidFill>
              <a:srgbClr val="71BC68"/>
            </a:solidFill>
          </a:ln>
        </p:spPr>
        <p:txBody>
          <a:bodyPr wrap="square" lIns="0" tIns="0" rIns="0" bIns="0" rtlCol="0"/>
          <a:lstStyle/>
          <a:p>
            <a:endParaRPr lang="fr-CA" noProof="0" dirty="0"/>
          </a:p>
        </p:txBody>
      </p:sp>
      <p:sp>
        <p:nvSpPr>
          <p:cNvPr id="39" name="object 339">
            <a:extLst>
              <a:ext uri="{FF2B5EF4-FFF2-40B4-BE49-F238E27FC236}">
                <a16:creationId xmlns:a16="http://schemas.microsoft.com/office/drawing/2014/main" id="{4E2A9042-857C-D55E-C250-61E61556F1DE}"/>
              </a:ext>
            </a:extLst>
          </p:cNvPr>
          <p:cNvSpPr/>
          <p:nvPr/>
        </p:nvSpPr>
        <p:spPr>
          <a:xfrm>
            <a:off x="14127290" y="0"/>
            <a:ext cx="184785" cy="184785"/>
          </a:xfrm>
          <a:custGeom>
            <a:avLst/>
            <a:gdLst/>
            <a:ahLst/>
            <a:cxnLst/>
            <a:rect l="l" t="t" r="r" b="b"/>
            <a:pathLst>
              <a:path w="184784" h="184785">
                <a:moveTo>
                  <a:pt x="0" y="0"/>
                </a:moveTo>
                <a:lnTo>
                  <a:pt x="184574" y="184583"/>
                </a:lnTo>
                <a:lnTo>
                  <a:pt x="0" y="0"/>
                </a:lnTo>
              </a:path>
            </a:pathLst>
          </a:custGeom>
          <a:ln w="9359">
            <a:solidFill>
              <a:srgbClr val="71BC68"/>
            </a:solidFill>
          </a:ln>
        </p:spPr>
        <p:txBody>
          <a:bodyPr wrap="square" lIns="0" tIns="0" rIns="0" bIns="0" rtlCol="0"/>
          <a:lstStyle/>
          <a:p>
            <a:endParaRPr lang="fr-CA" noProof="0" dirty="0"/>
          </a:p>
        </p:txBody>
      </p:sp>
      <p:sp>
        <p:nvSpPr>
          <p:cNvPr id="40" name="object 340">
            <a:extLst>
              <a:ext uri="{FF2B5EF4-FFF2-40B4-BE49-F238E27FC236}">
                <a16:creationId xmlns:a16="http://schemas.microsoft.com/office/drawing/2014/main" id="{EFC9DF9F-9313-83A8-2211-EEF1E7F338C6}"/>
              </a:ext>
            </a:extLst>
          </p:cNvPr>
          <p:cNvSpPr/>
          <p:nvPr/>
        </p:nvSpPr>
        <p:spPr>
          <a:xfrm>
            <a:off x="13597178" y="0"/>
            <a:ext cx="0" cy="151130"/>
          </a:xfrm>
          <a:custGeom>
            <a:avLst/>
            <a:gdLst/>
            <a:ahLst/>
            <a:cxnLst/>
            <a:rect l="l" t="t" r="r" b="b"/>
            <a:pathLst>
              <a:path h="151130">
                <a:moveTo>
                  <a:pt x="0" y="0"/>
                </a:moveTo>
                <a:lnTo>
                  <a:pt x="0" y="151091"/>
                </a:lnTo>
                <a:lnTo>
                  <a:pt x="0" y="0"/>
                </a:lnTo>
              </a:path>
            </a:pathLst>
          </a:custGeom>
          <a:ln w="9359">
            <a:solidFill>
              <a:srgbClr val="71BC68"/>
            </a:solidFill>
          </a:ln>
        </p:spPr>
        <p:txBody>
          <a:bodyPr wrap="square" lIns="0" tIns="0" rIns="0" bIns="0" rtlCol="0"/>
          <a:lstStyle/>
          <a:p>
            <a:endParaRPr lang="fr-CA" noProof="0" dirty="0"/>
          </a:p>
        </p:txBody>
      </p:sp>
      <p:sp>
        <p:nvSpPr>
          <p:cNvPr id="41" name="object 341">
            <a:extLst>
              <a:ext uri="{FF2B5EF4-FFF2-40B4-BE49-F238E27FC236}">
                <a16:creationId xmlns:a16="http://schemas.microsoft.com/office/drawing/2014/main" id="{BA9BB9C9-54EF-5EDC-6919-29089861F1F4}"/>
              </a:ext>
            </a:extLst>
          </p:cNvPr>
          <p:cNvSpPr/>
          <p:nvPr/>
        </p:nvSpPr>
        <p:spPr>
          <a:xfrm>
            <a:off x="13452331" y="0"/>
            <a:ext cx="180975" cy="180975"/>
          </a:xfrm>
          <a:custGeom>
            <a:avLst/>
            <a:gdLst/>
            <a:ahLst/>
            <a:cxnLst/>
            <a:rect l="l" t="t" r="r" b="b"/>
            <a:pathLst>
              <a:path w="180975" h="180975">
                <a:moveTo>
                  <a:pt x="0" y="0"/>
                </a:moveTo>
                <a:lnTo>
                  <a:pt x="180574" y="180585"/>
                </a:lnTo>
                <a:lnTo>
                  <a:pt x="0" y="0"/>
                </a:lnTo>
              </a:path>
            </a:pathLst>
          </a:custGeom>
          <a:ln w="9448">
            <a:solidFill>
              <a:srgbClr val="71BC68"/>
            </a:solidFill>
          </a:ln>
        </p:spPr>
        <p:txBody>
          <a:bodyPr wrap="square" lIns="0" tIns="0" rIns="0" bIns="0" rtlCol="0"/>
          <a:lstStyle/>
          <a:p>
            <a:endParaRPr lang="fr-CA" noProof="0" dirty="0"/>
          </a:p>
        </p:txBody>
      </p:sp>
      <p:sp>
        <p:nvSpPr>
          <p:cNvPr id="42" name="object 342">
            <a:extLst>
              <a:ext uri="{FF2B5EF4-FFF2-40B4-BE49-F238E27FC236}">
                <a16:creationId xmlns:a16="http://schemas.microsoft.com/office/drawing/2014/main" id="{3CE994BC-9912-E402-FBE1-9751D9A719C6}"/>
              </a:ext>
            </a:extLst>
          </p:cNvPr>
          <p:cNvSpPr/>
          <p:nvPr/>
        </p:nvSpPr>
        <p:spPr>
          <a:xfrm>
            <a:off x="13259697" y="0"/>
            <a:ext cx="0" cy="184785"/>
          </a:xfrm>
          <a:custGeom>
            <a:avLst/>
            <a:gdLst/>
            <a:ahLst/>
            <a:cxnLst/>
            <a:rect l="l" t="t" r="r" b="b"/>
            <a:pathLst>
              <a:path h="184785">
                <a:moveTo>
                  <a:pt x="0" y="0"/>
                </a:moveTo>
                <a:lnTo>
                  <a:pt x="0" y="184251"/>
                </a:lnTo>
                <a:lnTo>
                  <a:pt x="0" y="0"/>
                </a:lnTo>
              </a:path>
            </a:pathLst>
          </a:custGeom>
          <a:ln w="9448">
            <a:solidFill>
              <a:srgbClr val="71BC68"/>
            </a:solidFill>
          </a:ln>
        </p:spPr>
        <p:txBody>
          <a:bodyPr wrap="square" lIns="0" tIns="0" rIns="0" bIns="0" rtlCol="0"/>
          <a:lstStyle/>
          <a:p>
            <a:endParaRPr lang="fr-CA" noProof="0" dirty="0"/>
          </a:p>
        </p:txBody>
      </p:sp>
      <p:sp>
        <p:nvSpPr>
          <p:cNvPr id="43" name="object 343">
            <a:extLst>
              <a:ext uri="{FF2B5EF4-FFF2-40B4-BE49-F238E27FC236}">
                <a16:creationId xmlns:a16="http://schemas.microsoft.com/office/drawing/2014/main" id="{5AB69FEE-F15C-487C-1323-A20C11512F80}"/>
              </a:ext>
            </a:extLst>
          </p:cNvPr>
          <p:cNvSpPr/>
          <p:nvPr/>
        </p:nvSpPr>
        <p:spPr>
          <a:xfrm>
            <a:off x="14607962" y="0"/>
            <a:ext cx="0" cy="605790"/>
          </a:xfrm>
          <a:custGeom>
            <a:avLst/>
            <a:gdLst/>
            <a:ahLst/>
            <a:cxnLst/>
            <a:rect l="l" t="t" r="r" b="b"/>
            <a:pathLst>
              <a:path h="605790">
                <a:moveTo>
                  <a:pt x="0" y="0"/>
                </a:moveTo>
                <a:lnTo>
                  <a:pt x="0" y="605269"/>
                </a:lnTo>
                <a:lnTo>
                  <a:pt x="0" y="0"/>
                </a:lnTo>
              </a:path>
            </a:pathLst>
          </a:custGeom>
          <a:ln w="9448">
            <a:solidFill>
              <a:srgbClr val="71BC68"/>
            </a:solidFill>
          </a:ln>
        </p:spPr>
        <p:txBody>
          <a:bodyPr wrap="square" lIns="0" tIns="0" rIns="0" bIns="0" rtlCol="0"/>
          <a:lstStyle/>
          <a:p>
            <a:endParaRPr lang="fr-CA" noProof="0" dirty="0"/>
          </a:p>
        </p:txBody>
      </p:sp>
      <p:sp>
        <p:nvSpPr>
          <p:cNvPr id="44" name="object 344">
            <a:extLst>
              <a:ext uri="{FF2B5EF4-FFF2-40B4-BE49-F238E27FC236}">
                <a16:creationId xmlns:a16="http://schemas.microsoft.com/office/drawing/2014/main" id="{BB40C15F-3211-D15C-5EDF-50D80B33A9DA}"/>
              </a:ext>
            </a:extLst>
          </p:cNvPr>
          <p:cNvSpPr/>
          <p:nvPr/>
        </p:nvSpPr>
        <p:spPr>
          <a:xfrm>
            <a:off x="14464781" y="0"/>
            <a:ext cx="147955" cy="147955"/>
          </a:xfrm>
          <a:custGeom>
            <a:avLst/>
            <a:gdLst/>
            <a:ahLst/>
            <a:cxnLst/>
            <a:rect l="l" t="t" r="r" b="b"/>
            <a:pathLst>
              <a:path w="147955" h="147955">
                <a:moveTo>
                  <a:pt x="0" y="0"/>
                </a:moveTo>
                <a:lnTo>
                  <a:pt x="147689" y="147689"/>
                </a:lnTo>
                <a:lnTo>
                  <a:pt x="0" y="0"/>
                </a:lnTo>
              </a:path>
            </a:pathLst>
          </a:custGeom>
          <a:ln w="9448">
            <a:solidFill>
              <a:srgbClr val="71BC68"/>
            </a:solidFill>
          </a:ln>
        </p:spPr>
        <p:txBody>
          <a:bodyPr wrap="square" lIns="0" tIns="0" rIns="0" bIns="0" rtlCol="0"/>
          <a:lstStyle/>
          <a:p>
            <a:endParaRPr lang="fr-CA" noProof="0" dirty="0"/>
          </a:p>
        </p:txBody>
      </p:sp>
      <p:sp>
        <p:nvSpPr>
          <p:cNvPr id="45" name="object 345">
            <a:extLst>
              <a:ext uri="{FF2B5EF4-FFF2-40B4-BE49-F238E27FC236}">
                <a16:creationId xmlns:a16="http://schemas.microsoft.com/office/drawing/2014/main" id="{3404FF03-F69F-8AE7-D882-D4C36C0BC9A7}"/>
              </a:ext>
            </a:extLst>
          </p:cNvPr>
          <p:cNvSpPr/>
          <p:nvPr/>
        </p:nvSpPr>
        <p:spPr>
          <a:xfrm>
            <a:off x="13910169" y="0"/>
            <a:ext cx="168275" cy="168275"/>
          </a:xfrm>
          <a:custGeom>
            <a:avLst/>
            <a:gdLst/>
            <a:ahLst/>
            <a:cxnLst/>
            <a:rect l="l" t="t" r="r" b="b"/>
            <a:pathLst>
              <a:path w="168275" h="168275">
                <a:moveTo>
                  <a:pt x="167662" y="0"/>
                </a:moveTo>
                <a:lnTo>
                  <a:pt x="0" y="167662"/>
                </a:lnTo>
                <a:lnTo>
                  <a:pt x="167662" y="0"/>
                </a:lnTo>
              </a:path>
            </a:pathLst>
          </a:custGeom>
          <a:ln w="9448">
            <a:solidFill>
              <a:srgbClr val="71BC68"/>
            </a:solidFill>
          </a:ln>
        </p:spPr>
        <p:txBody>
          <a:bodyPr wrap="square" lIns="0" tIns="0" rIns="0" bIns="0" rtlCol="0"/>
          <a:lstStyle/>
          <a:p>
            <a:endParaRPr lang="fr-CA" noProof="0" dirty="0"/>
          </a:p>
        </p:txBody>
      </p:sp>
      <p:sp>
        <p:nvSpPr>
          <p:cNvPr id="46" name="object 346">
            <a:extLst>
              <a:ext uri="{FF2B5EF4-FFF2-40B4-BE49-F238E27FC236}">
                <a16:creationId xmlns:a16="http://schemas.microsoft.com/office/drawing/2014/main" id="{4076DC25-FD9D-043D-FDAF-50874E3BE52E}"/>
              </a:ext>
            </a:extLst>
          </p:cNvPr>
          <p:cNvSpPr/>
          <p:nvPr/>
        </p:nvSpPr>
        <p:spPr>
          <a:xfrm>
            <a:off x="13263087" y="0"/>
            <a:ext cx="477520" cy="477520"/>
          </a:xfrm>
          <a:custGeom>
            <a:avLst/>
            <a:gdLst/>
            <a:ahLst/>
            <a:cxnLst/>
            <a:rect l="l" t="t" r="r" b="b"/>
            <a:pathLst>
              <a:path w="477519" h="477520">
                <a:moveTo>
                  <a:pt x="477253" y="0"/>
                </a:moveTo>
                <a:lnTo>
                  <a:pt x="0" y="477217"/>
                </a:lnTo>
                <a:lnTo>
                  <a:pt x="477253" y="0"/>
                </a:lnTo>
              </a:path>
            </a:pathLst>
          </a:custGeom>
          <a:ln w="9448">
            <a:solidFill>
              <a:srgbClr val="71BC68"/>
            </a:solidFill>
          </a:ln>
        </p:spPr>
        <p:txBody>
          <a:bodyPr wrap="square" lIns="0" tIns="0" rIns="0" bIns="0" rtlCol="0"/>
          <a:lstStyle/>
          <a:p>
            <a:endParaRPr lang="fr-CA" noProof="0" dirty="0"/>
          </a:p>
        </p:txBody>
      </p:sp>
      <p:sp>
        <p:nvSpPr>
          <p:cNvPr id="47" name="object 347">
            <a:extLst>
              <a:ext uri="{FF2B5EF4-FFF2-40B4-BE49-F238E27FC236}">
                <a16:creationId xmlns:a16="http://schemas.microsoft.com/office/drawing/2014/main" id="{5428E27E-0CDF-C778-249B-1B22096A967E}"/>
              </a:ext>
            </a:extLst>
          </p:cNvPr>
          <p:cNvSpPr/>
          <p:nvPr/>
        </p:nvSpPr>
        <p:spPr>
          <a:xfrm>
            <a:off x="13934654" y="0"/>
            <a:ext cx="0" cy="372745"/>
          </a:xfrm>
          <a:custGeom>
            <a:avLst/>
            <a:gdLst/>
            <a:ahLst/>
            <a:cxnLst/>
            <a:rect l="l" t="t" r="r" b="b"/>
            <a:pathLst>
              <a:path h="372745">
                <a:moveTo>
                  <a:pt x="0" y="0"/>
                </a:moveTo>
                <a:lnTo>
                  <a:pt x="0" y="372656"/>
                </a:lnTo>
                <a:lnTo>
                  <a:pt x="0" y="0"/>
                </a:lnTo>
              </a:path>
            </a:pathLst>
          </a:custGeom>
          <a:ln w="9448">
            <a:solidFill>
              <a:srgbClr val="71BC68"/>
            </a:solidFill>
          </a:ln>
        </p:spPr>
        <p:txBody>
          <a:bodyPr wrap="square" lIns="0" tIns="0" rIns="0" bIns="0" rtlCol="0"/>
          <a:lstStyle/>
          <a:p>
            <a:endParaRPr lang="fr-CA" noProof="0" dirty="0"/>
          </a:p>
        </p:txBody>
      </p:sp>
      <p:sp>
        <p:nvSpPr>
          <p:cNvPr id="48" name="object 348">
            <a:extLst>
              <a:ext uri="{FF2B5EF4-FFF2-40B4-BE49-F238E27FC236}">
                <a16:creationId xmlns:a16="http://schemas.microsoft.com/office/drawing/2014/main" id="{E5302BB2-A89B-FFAC-3378-C5309B92ABCC}"/>
              </a:ext>
            </a:extLst>
          </p:cNvPr>
          <p:cNvSpPr/>
          <p:nvPr/>
        </p:nvSpPr>
        <p:spPr>
          <a:xfrm>
            <a:off x="13597170" y="0"/>
            <a:ext cx="0" cy="294640"/>
          </a:xfrm>
          <a:custGeom>
            <a:avLst/>
            <a:gdLst/>
            <a:ahLst/>
            <a:cxnLst/>
            <a:rect l="l" t="t" r="r" b="b"/>
            <a:pathLst>
              <a:path h="294640">
                <a:moveTo>
                  <a:pt x="0" y="0"/>
                </a:moveTo>
                <a:lnTo>
                  <a:pt x="0" y="294081"/>
                </a:lnTo>
                <a:lnTo>
                  <a:pt x="0" y="0"/>
                </a:lnTo>
              </a:path>
            </a:pathLst>
          </a:custGeom>
          <a:ln w="9448">
            <a:solidFill>
              <a:srgbClr val="71BC68"/>
            </a:solidFill>
          </a:ln>
        </p:spPr>
        <p:txBody>
          <a:bodyPr wrap="square" lIns="0" tIns="0" rIns="0" bIns="0" rtlCol="0"/>
          <a:lstStyle/>
          <a:p>
            <a:endParaRPr lang="fr-CA" noProof="0" dirty="0"/>
          </a:p>
        </p:txBody>
      </p:sp>
      <p:sp>
        <p:nvSpPr>
          <p:cNvPr id="49" name="object 349">
            <a:extLst>
              <a:ext uri="{FF2B5EF4-FFF2-40B4-BE49-F238E27FC236}">
                <a16:creationId xmlns:a16="http://schemas.microsoft.com/office/drawing/2014/main" id="{01165385-36C0-CFCB-8FFB-15300F65AACD}"/>
              </a:ext>
            </a:extLst>
          </p:cNvPr>
          <p:cNvSpPr/>
          <p:nvPr/>
        </p:nvSpPr>
        <p:spPr>
          <a:xfrm>
            <a:off x="12922231" y="0"/>
            <a:ext cx="0" cy="184150"/>
          </a:xfrm>
          <a:custGeom>
            <a:avLst/>
            <a:gdLst/>
            <a:ahLst/>
            <a:cxnLst/>
            <a:rect l="l" t="t" r="r" b="b"/>
            <a:pathLst>
              <a:path h="184150">
                <a:moveTo>
                  <a:pt x="0" y="0"/>
                </a:moveTo>
                <a:lnTo>
                  <a:pt x="0" y="183768"/>
                </a:lnTo>
                <a:lnTo>
                  <a:pt x="0" y="0"/>
                </a:lnTo>
              </a:path>
            </a:pathLst>
          </a:custGeom>
          <a:ln w="9448">
            <a:solidFill>
              <a:srgbClr val="71BC68"/>
            </a:solidFill>
          </a:ln>
        </p:spPr>
        <p:txBody>
          <a:bodyPr wrap="square" lIns="0" tIns="0" rIns="0" bIns="0" rtlCol="0"/>
          <a:lstStyle/>
          <a:p>
            <a:endParaRPr lang="fr-CA" noProof="0" dirty="0"/>
          </a:p>
        </p:txBody>
      </p:sp>
      <p:sp>
        <p:nvSpPr>
          <p:cNvPr id="50" name="object 350">
            <a:extLst>
              <a:ext uri="{FF2B5EF4-FFF2-40B4-BE49-F238E27FC236}">
                <a16:creationId xmlns:a16="http://schemas.microsoft.com/office/drawing/2014/main" id="{9777D2B6-DE94-BF8E-0C07-954658D96264}"/>
              </a:ext>
            </a:extLst>
          </p:cNvPr>
          <p:cNvSpPr/>
          <p:nvPr/>
        </p:nvSpPr>
        <p:spPr>
          <a:xfrm>
            <a:off x="14462506" y="143169"/>
            <a:ext cx="168275" cy="0"/>
          </a:xfrm>
          <a:custGeom>
            <a:avLst/>
            <a:gdLst/>
            <a:ahLst/>
            <a:cxnLst/>
            <a:rect l="l" t="t" r="r" b="b"/>
            <a:pathLst>
              <a:path w="168275">
                <a:moveTo>
                  <a:pt x="167893" y="0"/>
                </a:moveTo>
                <a:lnTo>
                  <a:pt x="0" y="0"/>
                </a:lnTo>
                <a:lnTo>
                  <a:pt x="167893" y="0"/>
                </a:lnTo>
              </a:path>
            </a:pathLst>
          </a:custGeom>
          <a:ln w="9448">
            <a:solidFill>
              <a:srgbClr val="71BC68"/>
            </a:solidFill>
          </a:ln>
        </p:spPr>
        <p:txBody>
          <a:bodyPr wrap="square" lIns="0" tIns="0" rIns="0" bIns="0" rtlCol="0"/>
          <a:lstStyle/>
          <a:p>
            <a:endParaRPr lang="fr-CA" noProof="0" dirty="0"/>
          </a:p>
        </p:txBody>
      </p:sp>
      <p:sp>
        <p:nvSpPr>
          <p:cNvPr id="51" name="object 351">
            <a:extLst>
              <a:ext uri="{FF2B5EF4-FFF2-40B4-BE49-F238E27FC236}">
                <a16:creationId xmlns:a16="http://schemas.microsoft.com/office/drawing/2014/main" id="{8D0D61F1-02CB-4CE3-5AC8-E24F61EE5AD6}"/>
              </a:ext>
            </a:extLst>
          </p:cNvPr>
          <p:cNvSpPr/>
          <p:nvPr/>
        </p:nvSpPr>
        <p:spPr>
          <a:xfrm>
            <a:off x="14607966" y="0"/>
            <a:ext cx="0" cy="826135"/>
          </a:xfrm>
          <a:custGeom>
            <a:avLst/>
            <a:gdLst/>
            <a:ahLst/>
            <a:cxnLst/>
            <a:rect l="l" t="t" r="r" b="b"/>
            <a:pathLst>
              <a:path h="826135">
                <a:moveTo>
                  <a:pt x="0" y="0"/>
                </a:moveTo>
                <a:lnTo>
                  <a:pt x="0" y="825754"/>
                </a:lnTo>
                <a:lnTo>
                  <a:pt x="0" y="0"/>
                </a:lnTo>
              </a:path>
            </a:pathLst>
          </a:custGeom>
          <a:ln w="9448">
            <a:solidFill>
              <a:srgbClr val="71BC68"/>
            </a:solidFill>
          </a:ln>
        </p:spPr>
        <p:txBody>
          <a:bodyPr wrap="square" lIns="0" tIns="0" rIns="0" bIns="0" rtlCol="0"/>
          <a:lstStyle/>
          <a:p>
            <a:endParaRPr lang="fr-CA" noProof="0" dirty="0"/>
          </a:p>
        </p:txBody>
      </p:sp>
      <p:sp>
        <p:nvSpPr>
          <p:cNvPr id="52" name="object 352">
            <a:extLst>
              <a:ext uri="{FF2B5EF4-FFF2-40B4-BE49-F238E27FC236}">
                <a16:creationId xmlns:a16="http://schemas.microsoft.com/office/drawing/2014/main" id="{2A846E9F-0EC7-E898-CC7D-9C5249A10F0A}"/>
              </a:ext>
            </a:extLst>
          </p:cNvPr>
          <p:cNvSpPr/>
          <p:nvPr/>
        </p:nvSpPr>
        <p:spPr>
          <a:xfrm>
            <a:off x="14127310" y="0"/>
            <a:ext cx="503555" cy="503555"/>
          </a:xfrm>
          <a:custGeom>
            <a:avLst/>
            <a:gdLst/>
            <a:ahLst/>
            <a:cxnLst/>
            <a:rect l="l" t="t" r="r" b="b"/>
            <a:pathLst>
              <a:path w="503555" h="503555">
                <a:moveTo>
                  <a:pt x="0" y="0"/>
                </a:moveTo>
                <a:lnTo>
                  <a:pt x="503089" y="503096"/>
                </a:lnTo>
              </a:path>
              <a:path w="503555" h="503555">
                <a:moveTo>
                  <a:pt x="503089" y="503096"/>
                </a:moveTo>
                <a:lnTo>
                  <a:pt x="0" y="0"/>
                </a:lnTo>
              </a:path>
            </a:pathLst>
          </a:custGeom>
          <a:ln w="9448">
            <a:solidFill>
              <a:srgbClr val="71BC68"/>
            </a:solidFill>
          </a:ln>
        </p:spPr>
        <p:txBody>
          <a:bodyPr wrap="square" lIns="0" tIns="0" rIns="0" bIns="0" rtlCol="0"/>
          <a:lstStyle/>
          <a:p>
            <a:endParaRPr lang="fr-CA" noProof="0" dirty="0"/>
          </a:p>
        </p:txBody>
      </p:sp>
      <p:sp>
        <p:nvSpPr>
          <p:cNvPr id="53" name="object 353">
            <a:extLst>
              <a:ext uri="{FF2B5EF4-FFF2-40B4-BE49-F238E27FC236}">
                <a16:creationId xmlns:a16="http://schemas.microsoft.com/office/drawing/2014/main" id="{88D3CA1C-A802-7FE0-767F-46AAF5FF4586}"/>
              </a:ext>
            </a:extLst>
          </p:cNvPr>
          <p:cNvSpPr/>
          <p:nvPr/>
        </p:nvSpPr>
        <p:spPr>
          <a:xfrm>
            <a:off x="13788930" y="-904"/>
            <a:ext cx="627380" cy="627380"/>
          </a:xfrm>
          <a:custGeom>
            <a:avLst/>
            <a:gdLst/>
            <a:ahLst/>
            <a:cxnLst/>
            <a:rect l="l" t="t" r="r" b="b"/>
            <a:pathLst>
              <a:path w="627380" h="627380">
                <a:moveTo>
                  <a:pt x="627278" y="0"/>
                </a:moveTo>
                <a:lnTo>
                  <a:pt x="0" y="627278"/>
                </a:lnTo>
                <a:lnTo>
                  <a:pt x="627278" y="0"/>
                </a:lnTo>
                <a:close/>
              </a:path>
            </a:pathLst>
          </a:custGeom>
          <a:ln w="9359">
            <a:solidFill>
              <a:srgbClr val="71BC68"/>
            </a:solidFill>
          </a:ln>
        </p:spPr>
        <p:txBody>
          <a:bodyPr wrap="square" lIns="0" tIns="0" rIns="0" bIns="0" rtlCol="0"/>
          <a:lstStyle/>
          <a:p>
            <a:endParaRPr lang="fr-CA" noProof="0" dirty="0"/>
          </a:p>
        </p:txBody>
      </p:sp>
      <p:sp>
        <p:nvSpPr>
          <p:cNvPr id="54" name="object 354">
            <a:extLst>
              <a:ext uri="{FF2B5EF4-FFF2-40B4-BE49-F238E27FC236}">
                <a16:creationId xmlns:a16="http://schemas.microsoft.com/office/drawing/2014/main" id="{3F28CB72-640C-4FB3-D511-33147BE9FBFD}"/>
              </a:ext>
            </a:extLst>
          </p:cNvPr>
          <p:cNvSpPr/>
          <p:nvPr/>
        </p:nvSpPr>
        <p:spPr>
          <a:xfrm>
            <a:off x="13485112" y="482288"/>
            <a:ext cx="1145540" cy="635"/>
          </a:xfrm>
          <a:custGeom>
            <a:avLst/>
            <a:gdLst/>
            <a:ahLst/>
            <a:cxnLst/>
            <a:rect l="l" t="t" r="r" b="b"/>
            <a:pathLst>
              <a:path w="1145540" h="634">
                <a:moveTo>
                  <a:pt x="1145286" y="11"/>
                </a:moveTo>
                <a:lnTo>
                  <a:pt x="0" y="0"/>
                </a:lnTo>
                <a:lnTo>
                  <a:pt x="1145286" y="11"/>
                </a:lnTo>
              </a:path>
            </a:pathLst>
          </a:custGeom>
          <a:ln w="9359">
            <a:solidFill>
              <a:srgbClr val="71BC68"/>
            </a:solidFill>
          </a:ln>
        </p:spPr>
        <p:txBody>
          <a:bodyPr wrap="square" lIns="0" tIns="0" rIns="0" bIns="0" rtlCol="0"/>
          <a:lstStyle/>
          <a:p>
            <a:endParaRPr lang="fr-CA" noProof="0" dirty="0"/>
          </a:p>
        </p:txBody>
      </p:sp>
      <p:sp>
        <p:nvSpPr>
          <p:cNvPr id="55" name="object 355">
            <a:extLst>
              <a:ext uri="{FF2B5EF4-FFF2-40B4-BE49-F238E27FC236}">
                <a16:creationId xmlns:a16="http://schemas.microsoft.com/office/drawing/2014/main" id="{BEBE6016-AA98-19EE-C52A-1DBB2E761804}"/>
              </a:ext>
            </a:extLst>
          </p:cNvPr>
          <p:cNvSpPr/>
          <p:nvPr/>
        </p:nvSpPr>
        <p:spPr>
          <a:xfrm>
            <a:off x="13208944" y="0"/>
            <a:ext cx="869315" cy="869315"/>
          </a:xfrm>
          <a:custGeom>
            <a:avLst/>
            <a:gdLst/>
            <a:ahLst/>
            <a:cxnLst/>
            <a:rect l="l" t="t" r="r" b="b"/>
            <a:pathLst>
              <a:path w="869315" h="869315">
                <a:moveTo>
                  <a:pt x="868892" y="0"/>
                </a:moveTo>
                <a:lnTo>
                  <a:pt x="0" y="868852"/>
                </a:lnTo>
                <a:lnTo>
                  <a:pt x="868892" y="0"/>
                </a:lnTo>
              </a:path>
            </a:pathLst>
          </a:custGeom>
          <a:ln w="9448">
            <a:solidFill>
              <a:srgbClr val="71BC68"/>
            </a:solidFill>
          </a:ln>
        </p:spPr>
        <p:txBody>
          <a:bodyPr wrap="square" lIns="0" tIns="0" rIns="0" bIns="0" rtlCol="0"/>
          <a:lstStyle/>
          <a:p>
            <a:endParaRPr lang="fr-CA" noProof="0" dirty="0"/>
          </a:p>
        </p:txBody>
      </p:sp>
      <p:sp>
        <p:nvSpPr>
          <p:cNvPr id="56" name="object 356">
            <a:extLst>
              <a:ext uri="{FF2B5EF4-FFF2-40B4-BE49-F238E27FC236}">
                <a16:creationId xmlns:a16="http://schemas.microsoft.com/office/drawing/2014/main" id="{246993E3-741D-85A2-3EF7-5D641B68F39F}"/>
              </a:ext>
            </a:extLst>
          </p:cNvPr>
          <p:cNvSpPr/>
          <p:nvPr/>
        </p:nvSpPr>
        <p:spPr>
          <a:xfrm>
            <a:off x="13934654" y="0"/>
            <a:ext cx="0" cy="753745"/>
          </a:xfrm>
          <a:custGeom>
            <a:avLst/>
            <a:gdLst/>
            <a:ahLst/>
            <a:cxnLst/>
            <a:rect l="l" t="t" r="r" b="b"/>
            <a:pathLst>
              <a:path h="753745">
                <a:moveTo>
                  <a:pt x="0" y="0"/>
                </a:moveTo>
                <a:lnTo>
                  <a:pt x="0" y="753312"/>
                </a:lnTo>
                <a:lnTo>
                  <a:pt x="0" y="0"/>
                </a:lnTo>
              </a:path>
            </a:pathLst>
          </a:custGeom>
          <a:ln w="9448">
            <a:solidFill>
              <a:srgbClr val="71BC68"/>
            </a:solidFill>
          </a:ln>
        </p:spPr>
        <p:txBody>
          <a:bodyPr wrap="square" lIns="0" tIns="0" rIns="0" bIns="0" rtlCol="0"/>
          <a:lstStyle/>
          <a:p>
            <a:endParaRPr lang="fr-CA" noProof="0" dirty="0"/>
          </a:p>
        </p:txBody>
      </p:sp>
      <p:sp>
        <p:nvSpPr>
          <p:cNvPr id="57" name="object 357">
            <a:extLst>
              <a:ext uri="{FF2B5EF4-FFF2-40B4-BE49-F238E27FC236}">
                <a16:creationId xmlns:a16="http://schemas.microsoft.com/office/drawing/2014/main" id="{2B0F919F-E4F6-AB00-584E-B17C1611924B}"/>
              </a:ext>
            </a:extLst>
          </p:cNvPr>
          <p:cNvSpPr/>
          <p:nvPr/>
        </p:nvSpPr>
        <p:spPr>
          <a:xfrm>
            <a:off x="13597178" y="47129"/>
            <a:ext cx="0" cy="531495"/>
          </a:xfrm>
          <a:custGeom>
            <a:avLst/>
            <a:gdLst/>
            <a:ahLst/>
            <a:cxnLst/>
            <a:rect l="l" t="t" r="r" b="b"/>
            <a:pathLst>
              <a:path h="531495">
                <a:moveTo>
                  <a:pt x="0" y="531202"/>
                </a:moveTo>
                <a:lnTo>
                  <a:pt x="0" y="0"/>
                </a:lnTo>
                <a:lnTo>
                  <a:pt x="0" y="531202"/>
                </a:lnTo>
                <a:close/>
              </a:path>
            </a:pathLst>
          </a:custGeom>
          <a:ln w="9448">
            <a:solidFill>
              <a:srgbClr val="71BC68"/>
            </a:solidFill>
          </a:ln>
        </p:spPr>
        <p:txBody>
          <a:bodyPr wrap="square" lIns="0" tIns="0" rIns="0" bIns="0" rtlCol="0"/>
          <a:lstStyle/>
          <a:p>
            <a:endParaRPr lang="fr-CA" noProof="0" dirty="0"/>
          </a:p>
        </p:txBody>
      </p:sp>
      <p:sp>
        <p:nvSpPr>
          <p:cNvPr id="58" name="object 358">
            <a:extLst>
              <a:ext uri="{FF2B5EF4-FFF2-40B4-BE49-F238E27FC236}">
                <a16:creationId xmlns:a16="http://schemas.microsoft.com/office/drawing/2014/main" id="{EF242679-8DAE-0652-9357-761A1737749C}"/>
              </a:ext>
            </a:extLst>
          </p:cNvPr>
          <p:cNvSpPr/>
          <p:nvPr/>
        </p:nvSpPr>
        <p:spPr>
          <a:xfrm>
            <a:off x="12787170" y="482288"/>
            <a:ext cx="1281430" cy="0"/>
          </a:xfrm>
          <a:custGeom>
            <a:avLst/>
            <a:gdLst/>
            <a:ahLst/>
            <a:cxnLst/>
            <a:rect l="l" t="t" r="r" b="b"/>
            <a:pathLst>
              <a:path w="1281430">
                <a:moveTo>
                  <a:pt x="0" y="0"/>
                </a:moveTo>
                <a:lnTo>
                  <a:pt x="1280883" y="0"/>
                </a:lnTo>
                <a:lnTo>
                  <a:pt x="0" y="0"/>
                </a:lnTo>
                <a:close/>
              </a:path>
            </a:pathLst>
          </a:custGeom>
          <a:ln w="9448">
            <a:solidFill>
              <a:srgbClr val="71BC68"/>
            </a:solidFill>
          </a:ln>
        </p:spPr>
        <p:txBody>
          <a:bodyPr wrap="square" lIns="0" tIns="0" rIns="0" bIns="0" rtlCol="0"/>
          <a:lstStyle/>
          <a:p>
            <a:endParaRPr lang="fr-CA" noProof="0" dirty="0"/>
          </a:p>
        </p:txBody>
      </p:sp>
      <p:sp>
        <p:nvSpPr>
          <p:cNvPr id="59" name="object 359">
            <a:extLst>
              <a:ext uri="{FF2B5EF4-FFF2-40B4-BE49-F238E27FC236}">
                <a16:creationId xmlns:a16="http://schemas.microsoft.com/office/drawing/2014/main" id="{2A3DED16-D65F-623A-0509-B4A218D1F47F}"/>
              </a:ext>
            </a:extLst>
          </p:cNvPr>
          <p:cNvSpPr/>
          <p:nvPr/>
        </p:nvSpPr>
        <p:spPr>
          <a:xfrm>
            <a:off x="12777421" y="0"/>
            <a:ext cx="799465" cy="799465"/>
          </a:xfrm>
          <a:custGeom>
            <a:avLst/>
            <a:gdLst/>
            <a:ahLst/>
            <a:cxnLst/>
            <a:rect l="l" t="t" r="r" b="b"/>
            <a:pathLst>
              <a:path w="799465" h="799465">
                <a:moveTo>
                  <a:pt x="0" y="0"/>
                </a:moveTo>
                <a:lnTo>
                  <a:pt x="799315" y="799357"/>
                </a:lnTo>
                <a:lnTo>
                  <a:pt x="0" y="0"/>
                </a:lnTo>
              </a:path>
            </a:pathLst>
          </a:custGeom>
          <a:ln w="9359">
            <a:solidFill>
              <a:srgbClr val="71BC68"/>
            </a:solidFill>
          </a:ln>
        </p:spPr>
        <p:txBody>
          <a:bodyPr wrap="square" lIns="0" tIns="0" rIns="0" bIns="0" rtlCol="0"/>
          <a:lstStyle/>
          <a:p>
            <a:endParaRPr lang="fr-CA" noProof="0" dirty="0"/>
          </a:p>
        </p:txBody>
      </p:sp>
      <p:sp>
        <p:nvSpPr>
          <p:cNvPr id="60" name="object 360">
            <a:extLst>
              <a:ext uri="{FF2B5EF4-FFF2-40B4-BE49-F238E27FC236}">
                <a16:creationId xmlns:a16="http://schemas.microsoft.com/office/drawing/2014/main" id="{3A5054EA-AD0C-43DA-AFD9-AF72E6C111D2}"/>
              </a:ext>
            </a:extLst>
          </p:cNvPr>
          <p:cNvSpPr/>
          <p:nvPr/>
        </p:nvSpPr>
        <p:spPr>
          <a:xfrm>
            <a:off x="12920582" y="0"/>
            <a:ext cx="0" cy="852169"/>
          </a:xfrm>
          <a:custGeom>
            <a:avLst/>
            <a:gdLst/>
            <a:ahLst/>
            <a:cxnLst/>
            <a:rect l="l" t="t" r="r" b="b"/>
            <a:pathLst>
              <a:path h="852169">
                <a:moveTo>
                  <a:pt x="0" y="0"/>
                </a:moveTo>
                <a:lnTo>
                  <a:pt x="0" y="852043"/>
                </a:lnTo>
                <a:lnTo>
                  <a:pt x="0" y="0"/>
                </a:lnTo>
              </a:path>
            </a:pathLst>
          </a:custGeom>
          <a:ln w="9359">
            <a:solidFill>
              <a:srgbClr val="71BC68"/>
            </a:solidFill>
          </a:ln>
        </p:spPr>
        <p:txBody>
          <a:bodyPr wrap="square" lIns="0" tIns="0" rIns="0" bIns="0" rtlCol="0"/>
          <a:lstStyle/>
          <a:p>
            <a:endParaRPr lang="fr-CA" noProof="0" dirty="0"/>
          </a:p>
        </p:txBody>
      </p:sp>
      <p:sp>
        <p:nvSpPr>
          <p:cNvPr id="61" name="object 361">
            <a:extLst>
              <a:ext uri="{FF2B5EF4-FFF2-40B4-BE49-F238E27FC236}">
                <a16:creationId xmlns:a16="http://schemas.microsoft.com/office/drawing/2014/main" id="{AE1428A3-BC9A-0C5E-3092-0FF975795F95}"/>
              </a:ext>
            </a:extLst>
          </p:cNvPr>
          <p:cNvSpPr/>
          <p:nvPr/>
        </p:nvSpPr>
        <p:spPr>
          <a:xfrm>
            <a:off x="11878840" y="0"/>
            <a:ext cx="849630" cy="849630"/>
          </a:xfrm>
          <a:custGeom>
            <a:avLst/>
            <a:gdLst/>
            <a:ahLst/>
            <a:cxnLst/>
            <a:rect l="l" t="t" r="r" b="b"/>
            <a:pathLst>
              <a:path w="849629" h="849630">
                <a:moveTo>
                  <a:pt x="849079" y="0"/>
                </a:moveTo>
                <a:lnTo>
                  <a:pt x="0" y="849049"/>
                </a:lnTo>
                <a:lnTo>
                  <a:pt x="849079" y="0"/>
                </a:lnTo>
              </a:path>
            </a:pathLst>
          </a:custGeom>
          <a:ln w="9448">
            <a:solidFill>
              <a:srgbClr val="71BC68"/>
            </a:solidFill>
          </a:ln>
        </p:spPr>
        <p:txBody>
          <a:bodyPr wrap="square" lIns="0" tIns="0" rIns="0" bIns="0" rtlCol="0"/>
          <a:lstStyle/>
          <a:p>
            <a:endParaRPr lang="fr-CA" noProof="0" dirty="0"/>
          </a:p>
        </p:txBody>
      </p:sp>
      <p:sp>
        <p:nvSpPr>
          <p:cNvPr id="62" name="object 362">
            <a:extLst>
              <a:ext uri="{FF2B5EF4-FFF2-40B4-BE49-F238E27FC236}">
                <a16:creationId xmlns:a16="http://schemas.microsoft.com/office/drawing/2014/main" id="{F8D66E26-C540-07A7-1C81-C47B6E04C4D7}"/>
              </a:ext>
            </a:extLst>
          </p:cNvPr>
          <p:cNvSpPr/>
          <p:nvPr/>
        </p:nvSpPr>
        <p:spPr>
          <a:xfrm>
            <a:off x="12584746" y="0"/>
            <a:ext cx="0" cy="798195"/>
          </a:xfrm>
          <a:custGeom>
            <a:avLst/>
            <a:gdLst/>
            <a:ahLst/>
            <a:cxnLst/>
            <a:rect l="l" t="t" r="r" b="b"/>
            <a:pathLst>
              <a:path h="798195">
                <a:moveTo>
                  <a:pt x="0" y="0"/>
                </a:moveTo>
                <a:lnTo>
                  <a:pt x="0" y="798169"/>
                </a:lnTo>
                <a:lnTo>
                  <a:pt x="0" y="0"/>
                </a:lnTo>
              </a:path>
            </a:pathLst>
          </a:custGeom>
          <a:ln w="9448">
            <a:solidFill>
              <a:srgbClr val="71BC68"/>
            </a:solidFill>
          </a:ln>
        </p:spPr>
        <p:txBody>
          <a:bodyPr wrap="square" lIns="0" tIns="0" rIns="0" bIns="0" rtlCol="0"/>
          <a:lstStyle/>
          <a:p>
            <a:endParaRPr lang="fr-CA" noProof="0" dirty="0"/>
          </a:p>
        </p:txBody>
      </p:sp>
      <p:sp>
        <p:nvSpPr>
          <p:cNvPr id="63" name="object 363">
            <a:extLst>
              <a:ext uri="{FF2B5EF4-FFF2-40B4-BE49-F238E27FC236}">
                <a16:creationId xmlns:a16="http://schemas.microsoft.com/office/drawing/2014/main" id="{BB5E2987-C9B1-9047-5BCB-A2BDFF63286F}"/>
              </a:ext>
            </a:extLst>
          </p:cNvPr>
          <p:cNvSpPr/>
          <p:nvPr/>
        </p:nvSpPr>
        <p:spPr>
          <a:xfrm>
            <a:off x="11804798" y="482273"/>
            <a:ext cx="1221105" cy="635"/>
          </a:xfrm>
          <a:custGeom>
            <a:avLst/>
            <a:gdLst/>
            <a:ahLst/>
            <a:cxnLst/>
            <a:rect l="l" t="t" r="r" b="b"/>
            <a:pathLst>
              <a:path w="1221105" h="634">
                <a:moveTo>
                  <a:pt x="0" y="0"/>
                </a:moveTo>
                <a:lnTo>
                  <a:pt x="1220774" y="38"/>
                </a:lnTo>
                <a:lnTo>
                  <a:pt x="0" y="0"/>
                </a:lnTo>
                <a:close/>
              </a:path>
            </a:pathLst>
          </a:custGeom>
          <a:ln w="9448">
            <a:solidFill>
              <a:srgbClr val="71BC68"/>
            </a:solidFill>
          </a:ln>
        </p:spPr>
        <p:txBody>
          <a:bodyPr wrap="square" lIns="0" tIns="0" rIns="0" bIns="0" rtlCol="0"/>
          <a:lstStyle/>
          <a:p>
            <a:endParaRPr lang="fr-CA" noProof="0" dirty="0"/>
          </a:p>
        </p:txBody>
      </p:sp>
      <p:sp>
        <p:nvSpPr>
          <p:cNvPr id="64" name="object 364">
            <a:extLst>
              <a:ext uri="{FF2B5EF4-FFF2-40B4-BE49-F238E27FC236}">
                <a16:creationId xmlns:a16="http://schemas.microsoft.com/office/drawing/2014/main" id="{1F9BD4D3-78F4-2242-600A-40EB31E2D9F0}"/>
              </a:ext>
            </a:extLst>
          </p:cNvPr>
          <p:cNvSpPr/>
          <p:nvPr/>
        </p:nvSpPr>
        <p:spPr>
          <a:xfrm>
            <a:off x="14328648" y="819775"/>
            <a:ext cx="302260" cy="0"/>
          </a:xfrm>
          <a:custGeom>
            <a:avLst/>
            <a:gdLst/>
            <a:ahLst/>
            <a:cxnLst/>
            <a:rect l="l" t="t" r="r" b="b"/>
            <a:pathLst>
              <a:path w="302259">
                <a:moveTo>
                  <a:pt x="301752" y="0"/>
                </a:moveTo>
                <a:lnTo>
                  <a:pt x="0" y="0"/>
                </a:lnTo>
                <a:lnTo>
                  <a:pt x="301752" y="0"/>
                </a:lnTo>
              </a:path>
            </a:pathLst>
          </a:custGeom>
          <a:ln w="9448">
            <a:solidFill>
              <a:srgbClr val="71BC68"/>
            </a:solidFill>
          </a:ln>
        </p:spPr>
        <p:txBody>
          <a:bodyPr wrap="square" lIns="0" tIns="0" rIns="0" bIns="0" rtlCol="0"/>
          <a:lstStyle/>
          <a:p>
            <a:endParaRPr lang="fr-CA" noProof="0" dirty="0"/>
          </a:p>
        </p:txBody>
      </p:sp>
      <p:sp>
        <p:nvSpPr>
          <p:cNvPr id="65" name="object 365">
            <a:extLst>
              <a:ext uri="{FF2B5EF4-FFF2-40B4-BE49-F238E27FC236}">
                <a16:creationId xmlns:a16="http://schemas.microsoft.com/office/drawing/2014/main" id="{95A37CD0-6D0B-BC80-44F3-E34750DC77F5}"/>
              </a:ext>
            </a:extLst>
          </p:cNvPr>
          <p:cNvSpPr/>
          <p:nvPr/>
        </p:nvSpPr>
        <p:spPr>
          <a:xfrm>
            <a:off x="14607966" y="474888"/>
            <a:ext cx="0" cy="351155"/>
          </a:xfrm>
          <a:custGeom>
            <a:avLst/>
            <a:gdLst/>
            <a:ahLst/>
            <a:cxnLst/>
            <a:rect l="l" t="t" r="r" b="b"/>
            <a:pathLst>
              <a:path h="351155">
                <a:moveTo>
                  <a:pt x="0" y="0"/>
                </a:moveTo>
                <a:lnTo>
                  <a:pt x="0" y="350647"/>
                </a:lnTo>
                <a:lnTo>
                  <a:pt x="0" y="0"/>
                </a:lnTo>
                <a:close/>
              </a:path>
            </a:pathLst>
          </a:custGeom>
          <a:ln w="9448">
            <a:solidFill>
              <a:srgbClr val="71BC68"/>
            </a:solidFill>
          </a:ln>
        </p:spPr>
        <p:txBody>
          <a:bodyPr wrap="square" lIns="0" tIns="0" rIns="0" bIns="0" rtlCol="0"/>
          <a:lstStyle/>
          <a:p>
            <a:endParaRPr lang="fr-CA" noProof="0" dirty="0"/>
          </a:p>
        </p:txBody>
      </p:sp>
      <p:sp>
        <p:nvSpPr>
          <p:cNvPr id="66" name="object 366">
            <a:extLst>
              <a:ext uri="{FF2B5EF4-FFF2-40B4-BE49-F238E27FC236}">
                <a16:creationId xmlns:a16="http://schemas.microsoft.com/office/drawing/2014/main" id="{A64D8AFE-258D-38F9-E45A-63C600D7769C}"/>
              </a:ext>
            </a:extLst>
          </p:cNvPr>
          <p:cNvSpPr/>
          <p:nvPr/>
        </p:nvSpPr>
        <p:spPr>
          <a:xfrm>
            <a:off x="13940904" y="151054"/>
            <a:ext cx="689610" cy="689610"/>
          </a:xfrm>
          <a:custGeom>
            <a:avLst/>
            <a:gdLst/>
            <a:ahLst/>
            <a:cxnLst/>
            <a:rect l="l" t="t" r="r" b="b"/>
            <a:pathLst>
              <a:path w="689609" h="689610">
                <a:moveTo>
                  <a:pt x="689495" y="689513"/>
                </a:moveTo>
                <a:lnTo>
                  <a:pt x="0" y="0"/>
                </a:lnTo>
                <a:lnTo>
                  <a:pt x="689495" y="689513"/>
                </a:lnTo>
              </a:path>
            </a:pathLst>
          </a:custGeom>
          <a:ln w="9359">
            <a:solidFill>
              <a:srgbClr val="71BC68"/>
            </a:solidFill>
          </a:ln>
        </p:spPr>
        <p:txBody>
          <a:bodyPr wrap="square" lIns="0" tIns="0" rIns="0" bIns="0" rtlCol="0"/>
          <a:lstStyle/>
          <a:p>
            <a:endParaRPr lang="fr-CA" noProof="0" dirty="0"/>
          </a:p>
        </p:txBody>
      </p:sp>
      <p:sp>
        <p:nvSpPr>
          <p:cNvPr id="67" name="object 367">
            <a:extLst>
              <a:ext uri="{FF2B5EF4-FFF2-40B4-BE49-F238E27FC236}">
                <a16:creationId xmlns:a16="http://schemas.microsoft.com/office/drawing/2014/main" id="{B8EA9C19-DA10-70DA-6172-DC70575A5F52}"/>
              </a:ext>
            </a:extLst>
          </p:cNvPr>
          <p:cNvSpPr/>
          <p:nvPr/>
        </p:nvSpPr>
        <p:spPr>
          <a:xfrm>
            <a:off x="13975969" y="819772"/>
            <a:ext cx="654685" cy="0"/>
          </a:xfrm>
          <a:custGeom>
            <a:avLst/>
            <a:gdLst/>
            <a:ahLst/>
            <a:cxnLst/>
            <a:rect l="l" t="t" r="r" b="b"/>
            <a:pathLst>
              <a:path w="654684">
                <a:moveTo>
                  <a:pt x="654431" y="0"/>
                </a:moveTo>
                <a:lnTo>
                  <a:pt x="0" y="0"/>
                </a:lnTo>
                <a:lnTo>
                  <a:pt x="654431" y="0"/>
                </a:lnTo>
              </a:path>
            </a:pathLst>
          </a:custGeom>
          <a:ln w="9359">
            <a:solidFill>
              <a:srgbClr val="71BC68"/>
            </a:solidFill>
          </a:ln>
        </p:spPr>
        <p:txBody>
          <a:bodyPr wrap="square" lIns="0" tIns="0" rIns="0" bIns="0" rtlCol="0"/>
          <a:lstStyle/>
          <a:p>
            <a:endParaRPr lang="fr-CA" noProof="0" dirty="0"/>
          </a:p>
        </p:txBody>
      </p:sp>
      <p:sp>
        <p:nvSpPr>
          <p:cNvPr id="68" name="object 368">
            <a:extLst>
              <a:ext uri="{FF2B5EF4-FFF2-40B4-BE49-F238E27FC236}">
                <a16:creationId xmlns:a16="http://schemas.microsoft.com/office/drawing/2014/main" id="{E6B7DCD4-E6D3-0AC8-30A3-41A74C2914D4}"/>
              </a:ext>
            </a:extLst>
          </p:cNvPr>
          <p:cNvSpPr/>
          <p:nvPr/>
        </p:nvSpPr>
        <p:spPr>
          <a:xfrm>
            <a:off x="13855764" y="403398"/>
            <a:ext cx="494030" cy="494030"/>
          </a:xfrm>
          <a:custGeom>
            <a:avLst/>
            <a:gdLst/>
            <a:ahLst/>
            <a:cxnLst/>
            <a:rect l="l" t="t" r="r" b="b"/>
            <a:pathLst>
              <a:path w="494030" h="494030">
                <a:moveTo>
                  <a:pt x="493610" y="0"/>
                </a:moveTo>
                <a:lnTo>
                  <a:pt x="0" y="493623"/>
                </a:lnTo>
                <a:lnTo>
                  <a:pt x="493610" y="0"/>
                </a:lnTo>
                <a:close/>
              </a:path>
            </a:pathLst>
          </a:custGeom>
          <a:ln w="9448">
            <a:solidFill>
              <a:srgbClr val="71BC68"/>
            </a:solidFill>
          </a:ln>
        </p:spPr>
        <p:txBody>
          <a:bodyPr wrap="square" lIns="0" tIns="0" rIns="0" bIns="0" rtlCol="0"/>
          <a:lstStyle/>
          <a:p>
            <a:endParaRPr lang="fr-CA" noProof="0" dirty="0"/>
          </a:p>
        </p:txBody>
      </p:sp>
      <p:sp>
        <p:nvSpPr>
          <p:cNvPr id="69" name="object 369">
            <a:extLst>
              <a:ext uri="{FF2B5EF4-FFF2-40B4-BE49-F238E27FC236}">
                <a16:creationId xmlns:a16="http://schemas.microsoft.com/office/drawing/2014/main" id="{5547E2DC-6DF6-4C30-FB71-D77B660728EA}"/>
              </a:ext>
            </a:extLst>
          </p:cNvPr>
          <p:cNvSpPr/>
          <p:nvPr/>
        </p:nvSpPr>
        <p:spPr>
          <a:xfrm>
            <a:off x="14272130" y="253512"/>
            <a:ext cx="0" cy="793750"/>
          </a:xfrm>
          <a:custGeom>
            <a:avLst/>
            <a:gdLst/>
            <a:ahLst/>
            <a:cxnLst/>
            <a:rect l="l" t="t" r="r" b="b"/>
            <a:pathLst>
              <a:path h="793750">
                <a:moveTo>
                  <a:pt x="0" y="793394"/>
                </a:moveTo>
                <a:lnTo>
                  <a:pt x="0" y="0"/>
                </a:lnTo>
                <a:lnTo>
                  <a:pt x="0" y="793394"/>
                </a:lnTo>
                <a:close/>
              </a:path>
            </a:pathLst>
          </a:custGeom>
          <a:ln w="9448">
            <a:solidFill>
              <a:srgbClr val="71BC68"/>
            </a:solidFill>
          </a:ln>
        </p:spPr>
        <p:txBody>
          <a:bodyPr wrap="square" lIns="0" tIns="0" rIns="0" bIns="0" rtlCol="0"/>
          <a:lstStyle/>
          <a:p>
            <a:endParaRPr lang="fr-CA" noProof="0" dirty="0"/>
          </a:p>
        </p:txBody>
      </p:sp>
      <p:sp>
        <p:nvSpPr>
          <p:cNvPr id="70" name="object 370">
            <a:extLst>
              <a:ext uri="{FF2B5EF4-FFF2-40B4-BE49-F238E27FC236}">
                <a16:creationId xmlns:a16="http://schemas.microsoft.com/office/drawing/2014/main" id="{9D200977-80DF-46D1-1C31-B88E9AA730C8}"/>
              </a:ext>
            </a:extLst>
          </p:cNvPr>
          <p:cNvSpPr/>
          <p:nvPr/>
        </p:nvSpPr>
        <p:spPr>
          <a:xfrm>
            <a:off x="13622483" y="819772"/>
            <a:ext cx="960755" cy="0"/>
          </a:xfrm>
          <a:custGeom>
            <a:avLst/>
            <a:gdLst/>
            <a:ahLst/>
            <a:cxnLst/>
            <a:rect l="l" t="t" r="r" b="b"/>
            <a:pathLst>
              <a:path w="960755">
                <a:moveTo>
                  <a:pt x="0" y="0"/>
                </a:moveTo>
                <a:lnTo>
                  <a:pt x="960183" y="0"/>
                </a:lnTo>
                <a:lnTo>
                  <a:pt x="0" y="0"/>
                </a:lnTo>
                <a:close/>
              </a:path>
            </a:pathLst>
          </a:custGeom>
          <a:ln w="9448">
            <a:solidFill>
              <a:srgbClr val="71BC68"/>
            </a:solidFill>
          </a:ln>
        </p:spPr>
        <p:txBody>
          <a:bodyPr wrap="square" lIns="0" tIns="0" rIns="0" bIns="0" rtlCol="0"/>
          <a:lstStyle/>
          <a:p>
            <a:endParaRPr lang="fr-CA" noProof="0" dirty="0"/>
          </a:p>
        </p:txBody>
      </p:sp>
      <p:sp>
        <p:nvSpPr>
          <p:cNvPr id="71" name="object 371">
            <a:extLst>
              <a:ext uri="{FF2B5EF4-FFF2-40B4-BE49-F238E27FC236}">
                <a16:creationId xmlns:a16="http://schemas.microsoft.com/office/drawing/2014/main" id="{4F6B1399-5BBC-10A6-0309-E3CEBD0C7C2C}"/>
              </a:ext>
            </a:extLst>
          </p:cNvPr>
          <p:cNvSpPr/>
          <p:nvPr/>
        </p:nvSpPr>
        <p:spPr>
          <a:xfrm>
            <a:off x="13320805" y="819781"/>
            <a:ext cx="889000" cy="0"/>
          </a:xfrm>
          <a:custGeom>
            <a:avLst/>
            <a:gdLst/>
            <a:ahLst/>
            <a:cxnLst/>
            <a:rect l="l" t="t" r="r" b="b"/>
            <a:pathLst>
              <a:path w="889000">
                <a:moveTo>
                  <a:pt x="0" y="0"/>
                </a:moveTo>
                <a:lnTo>
                  <a:pt x="888568" y="0"/>
                </a:lnTo>
                <a:lnTo>
                  <a:pt x="0" y="0"/>
                </a:lnTo>
                <a:close/>
              </a:path>
            </a:pathLst>
          </a:custGeom>
          <a:ln w="9359">
            <a:solidFill>
              <a:srgbClr val="71BC68"/>
            </a:solidFill>
          </a:ln>
        </p:spPr>
        <p:txBody>
          <a:bodyPr wrap="square" lIns="0" tIns="0" rIns="0" bIns="0" rtlCol="0"/>
          <a:lstStyle/>
          <a:p>
            <a:endParaRPr lang="fr-CA" noProof="0" dirty="0"/>
          </a:p>
        </p:txBody>
      </p:sp>
      <p:sp>
        <p:nvSpPr>
          <p:cNvPr id="72" name="object 372">
            <a:extLst>
              <a:ext uri="{FF2B5EF4-FFF2-40B4-BE49-F238E27FC236}">
                <a16:creationId xmlns:a16="http://schemas.microsoft.com/office/drawing/2014/main" id="{B1EB9B90-6F9C-5978-CC02-DC517C6BD964}"/>
              </a:ext>
            </a:extLst>
          </p:cNvPr>
          <p:cNvSpPr/>
          <p:nvPr/>
        </p:nvSpPr>
        <p:spPr>
          <a:xfrm>
            <a:off x="13595532" y="188295"/>
            <a:ext cx="0" cy="923925"/>
          </a:xfrm>
          <a:custGeom>
            <a:avLst/>
            <a:gdLst/>
            <a:ahLst/>
            <a:cxnLst/>
            <a:rect l="l" t="t" r="r" b="b"/>
            <a:pathLst>
              <a:path h="923925">
                <a:moveTo>
                  <a:pt x="0" y="0"/>
                </a:moveTo>
                <a:lnTo>
                  <a:pt x="0" y="923836"/>
                </a:lnTo>
                <a:lnTo>
                  <a:pt x="0" y="0"/>
                </a:lnTo>
                <a:close/>
              </a:path>
            </a:pathLst>
          </a:custGeom>
          <a:ln w="9359">
            <a:solidFill>
              <a:srgbClr val="71BC68"/>
            </a:solidFill>
          </a:ln>
        </p:spPr>
        <p:txBody>
          <a:bodyPr wrap="square" lIns="0" tIns="0" rIns="0" bIns="0" rtlCol="0"/>
          <a:lstStyle/>
          <a:p>
            <a:endParaRPr lang="fr-CA" noProof="0" dirty="0"/>
          </a:p>
        </p:txBody>
      </p:sp>
      <p:sp>
        <p:nvSpPr>
          <p:cNvPr id="73" name="object 373">
            <a:extLst>
              <a:ext uri="{FF2B5EF4-FFF2-40B4-BE49-F238E27FC236}">
                <a16:creationId xmlns:a16="http://schemas.microsoft.com/office/drawing/2014/main" id="{CC994620-63D6-06DB-4287-773E112E52D1}"/>
              </a:ext>
            </a:extLst>
          </p:cNvPr>
          <p:cNvSpPr/>
          <p:nvPr/>
        </p:nvSpPr>
        <p:spPr>
          <a:xfrm>
            <a:off x="13259696" y="276927"/>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74" name="object 374">
            <a:extLst>
              <a:ext uri="{FF2B5EF4-FFF2-40B4-BE49-F238E27FC236}">
                <a16:creationId xmlns:a16="http://schemas.microsoft.com/office/drawing/2014/main" id="{5D247250-233D-C1AE-ACDF-84C0EC18D5B5}"/>
              </a:ext>
            </a:extLst>
          </p:cNvPr>
          <p:cNvSpPr/>
          <p:nvPr/>
        </p:nvSpPr>
        <p:spPr>
          <a:xfrm>
            <a:off x="12481505" y="379041"/>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75" name="object 375">
            <a:extLst>
              <a:ext uri="{FF2B5EF4-FFF2-40B4-BE49-F238E27FC236}">
                <a16:creationId xmlns:a16="http://schemas.microsoft.com/office/drawing/2014/main" id="{F5C23618-EB4B-8FD1-F64B-03B41E00D227}"/>
              </a:ext>
            </a:extLst>
          </p:cNvPr>
          <p:cNvSpPr/>
          <p:nvPr/>
        </p:nvSpPr>
        <p:spPr>
          <a:xfrm>
            <a:off x="14615160" y="1157252"/>
            <a:ext cx="15240" cy="0"/>
          </a:xfrm>
          <a:custGeom>
            <a:avLst/>
            <a:gdLst/>
            <a:ahLst/>
            <a:cxnLst/>
            <a:rect l="l" t="t" r="r" b="b"/>
            <a:pathLst>
              <a:path w="15240">
                <a:moveTo>
                  <a:pt x="15239" y="0"/>
                </a:moveTo>
                <a:lnTo>
                  <a:pt x="0" y="0"/>
                </a:lnTo>
                <a:lnTo>
                  <a:pt x="15239" y="0"/>
                </a:lnTo>
              </a:path>
            </a:pathLst>
          </a:custGeom>
          <a:ln w="9359">
            <a:solidFill>
              <a:srgbClr val="71BC68"/>
            </a:solidFill>
          </a:ln>
        </p:spPr>
        <p:txBody>
          <a:bodyPr wrap="square" lIns="0" tIns="0" rIns="0" bIns="0" rtlCol="0"/>
          <a:lstStyle/>
          <a:p>
            <a:endParaRPr lang="fr-CA" noProof="0" dirty="0"/>
          </a:p>
        </p:txBody>
      </p:sp>
      <p:sp>
        <p:nvSpPr>
          <p:cNvPr id="76" name="object 376">
            <a:extLst>
              <a:ext uri="{FF2B5EF4-FFF2-40B4-BE49-F238E27FC236}">
                <a16:creationId xmlns:a16="http://schemas.microsoft.com/office/drawing/2014/main" id="{99812A05-147E-04B1-97FC-6D1EB00DB6E1}"/>
              </a:ext>
            </a:extLst>
          </p:cNvPr>
          <p:cNvSpPr/>
          <p:nvPr/>
        </p:nvSpPr>
        <p:spPr>
          <a:xfrm>
            <a:off x="14609600" y="649390"/>
            <a:ext cx="0" cy="676910"/>
          </a:xfrm>
          <a:custGeom>
            <a:avLst/>
            <a:gdLst/>
            <a:ahLst/>
            <a:cxnLst/>
            <a:rect l="l" t="t" r="r" b="b"/>
            <a:pathLst>
              <a:path h="676910">
                <a:moveTo>
                  <a:pt x="0" y="676605"/>
                </a:moveTo>
                <a:lnTo>
                  <a:pt x="0" y="0"/>
                </a:lnTo>
                <a:lnTo>
                  <a:pt x="0" y="676605"/>
                </a:lnTo>
                <a:close/>
              </a:path>
            </a:pathLst>
          </a:custGeom>
          <a:ln w="9448">
            <a:solidFill>
              <a:srgbClr val="71BC68"/>
            </a:solidFill>
          </a:ln>
        </p:spPr>
        <p:txBody>
          <a:bodyPr wrap="square" lIns="0" tIns="0" rIns="0" bIns="0" rtlCol="0"/>
          <a:lstStyle/>
          <a:p>
            <a:endParaRPr lang="fr-CA" noProof="0" dirty="0"/>
          </a:p>
        </p:txBody>
      </p:sp>
      <p:sp>
        <p:nvSpPr>
          <p:cNvPr id="77" name="object 377">
            <a:extLst>
              <a:ext uri="{FF2B5EF4-FFF2-40B4-BE49-F238E27FC236}">
                <a16:creationId xmlns:a16="http://schemas.microsoft.com/office/drawing/2014/main" id="{2AFDA4BC-8ED4-4986-ED56-4981C9F8B1E2}"/>
              </a:ext>
            </a:extLst>
          </p:cNvPr>
          <p:cNvSpPr/>
          <p:nvPr/>
        </p:nvSpPr>
        <p:spPr>
          <a:xfrm>
            <a:off x="13793597" y="1157252"/>
            <a:ext cx="836930" cy="0"/>
          </a:xfrm>
          <a:custGeom>
            <a:avLst/>
            <a:gdLst/>
            <a:ahLst/>
            <a:cxnLst/>
            <a:rect l="l" t="t" r="r" b="b"/>
            <a:pathLst>
              <a:path w="836930">
                <a:moveTo>
                  <a:pt x="836803" y="0"/>
                </a:moveTo>
                <a:lnTo>
                  <a:pt x="0" y="0"/>
                </a:lnTo>
                <a:lnTo>
                  <a:pt x="836803" y="0"/>
                </a:lnTo>
              </a:path>
            </a:pathLst>
          </a:custGeom>
          <a:ln w="9448">
            <a:solidFill>
              <a:srgbClr val="71BC68"/>
            </a:solidFill>
          </a:ln>
        </p:spPr>
        <p:txBody>
          <a:bodyPr wrap="square" lIns="0" tIns="0" rIns="0" bIns="0" rtlCol="0"/>
          <a:lstStyle/>
          <a:p>
            <a:endParaRPr lang="fr-CA" noProof="0" dirty="0"/>
          </a:p>
        </p:txBody>
      </p:sp>
      <p:sp>
        <p:nvSpPr>
          <p:cNvPr id="78" name="object 378">
            <a:extLst>
              <a:ext uri="{FF2B5EF4-FFF2-40B4-BE49-F238E27FC236}">
                <a16:creationId xmlns:a16="http://schemas.microsoft.com/office/drawing/2014/main" id="{E1AA27C6-64A1-397E-5AA9-43D75A67A67E}"/>
              </a:ext>
            </a:extLst>
          </p:cNvPr>
          <p:cNvSpPr/>
          <p:nvPr/>
        </p:nvSpPr>
        <p:spPr>
          <a:xfrm>
            <a:off x="12577038" y="1157254"/>
            <a:ext cx="1026794" cy="0"/>
          </a:xfrm>
          <a:custGeom>
            <a:avLst/>
            <a:gdLst/>
            <a:ahLst/>
            <a:cxnLst/>
            <a:rect l="l" t="t" r="r" b="b"/>
            <a:pathLst>
              <a:path w="1026794">
                <a:moveTo>
                  <a:pt x="0" y="0"/>
                </a:moveTo>
                <a:lnTo>
                  <a:pt x="1026210" y="0"/>
                </a:lnTo>
                <a:lnTo>
                  <a:pt x="0" y="0"/>
                </a:lnTo>
                <a:close/>
              </a:path>
            </a:pathLst>
          </a:custGeom>
          <a:ln w="9359">
            <a:solidFill>
              <a:srgbClr val="71BC68"/>
            </a:solidFill>
          </a:ln>
        </p:spPr>
        <p:txBody>
          <a:bodyPr wrap="square" lIns="0" tIns="0" rIns="0" bIns="0" rtlCol="0"/>
          <a:lstStyle/>
          <a:p>
            <a:endParaRPr lang="fr-CA" noProof="0" dirty="0"/>
          </a:p>
        </p:txBody>
      </p:sp>
      <p:sp>
        <p:nvSpPr>
          <p:cNvPr id="79" name="object 379">
            <a:extLst>
              <a:ext uri="{FF2B5EF4-FFF2-40B4-BE49-F238E27FC236}">
                <a16:creationId xmlns:a16="http://schemas.microsoft.com/office/drawing/2014/main" id="{E12C38EE-7D57-AB35-75E7-369D27A7ED12}"/>
              </a:ext>
            </a:extLst>
          </p:cNvPr>
          <p:cNvSpPr/>
          <p:nvPr/>
        </p:nvSpPr>
        <p:spPr>
          <a:xfrm>
            <a:off x="12920582" y="611056"/>
            <a:ext cx="0" cy="753745"/>
          </a:xfrm>
          <a:custGeom>
            <a:avLst/>
            <a:gdLst/>
            <a:ahLst/>
            <a:cxnLst/>
            <a:rect l="l" t="t" r="r" b="b"/>
            <a:pathLst>
              <a:path h="753744">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80" name="object 380">
            <a:extLst>
              <a:ext uri="{FF2B5EF4-FFF2-40B4-BE49-F238E27FC236}">
                <a16:creationId xmlns:a16="http://schemas.microsoft.com/office/drawing/2014/main" id="{B585F5AC-64A0-6E9C-B704-764F8916D5C5}"/>
              </a:ext>
            </a:extLst>
          </p:cNvPr>
          <p:cNvSpPr/>
          <p:nvPr/>
        </p:nvSpPr>
        <p:spPr>
          <a:xfrm>
            <a:off x="12310541" y="545538"/>
            <a:ext cx="884555" cy="884555"/>
          </a:xfrm>
          <a:custGeom>
            <a:avLst/>
            <a:gdLst/>
            <a:ahLst/>
            <a:cxnLst/>
            <a:rect l="l" t="t" r="r" b="b"/>
            <a:pathLst>
              <a:path w="884555" h="884555">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81" name="object 381">
            <a:extLst>
              <a:ext uri="{FF2B5EF4-FFF2-40B4-BE49-F238E27FC236}">
                <a16:creationId xmlns:a16="http://schemas.microsoft.com/office/drawing/2014/main" id="{2B700555-D5D9-6B7D-21D5-7A094C62106C}"/>
              </a:ext>
            </a:extLst>
          </p:cNvPr>
          <p:cNvSpPr/>
          <p:nvPr/>
        </p:nvSpPr>
        <p:spPr>
          <a:xfrm>
            <a:off x="12922220" y="369256"/>
            <a:ext cx="0" cy="1236980"/>
          </a:xfrm>
          <a:custGeom>
            <a:avLst/>
            <a:gdLst/>
            <a:ahLst/>
            <a:cxnLst/>
            <a:rect l="l" t="t" r="r" b="b"/>
            <a:pathLst>
              <a:path h="1236980">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82" name="object 382">
            <a:extLst>
              <a:ext uri="{FF2B5EF4-FFF2-40B4-BE49-F238E27FC236}">
                <a16:creationId xmlns:a16="http://schemas.microsoft.com/office/drawing/2014/main" id="{41702F75-F8B6-14E0-3BA9-1ACEE83A234E}"/>
              </a:ext>
            </a:extLst>
          </p:cNvPr>
          <p:cNvSpPr/>
          <p:nvPr/>
        </p:nvSpPr>
        <p:spPr>
          <a:xfrm>
            <a:off x="14519443" y="729644"/>
            <a:ext cx="111125" cy="111125"/>
          </a:xfrm>
          <a:custGeom>
            <a:avLst/>
            <a:gdLst/>
            <a:ahLst/>
            <a:cxnLst/>
            <a:rect l="l" t="t" r="r" b="b"/>
            <a:pathLst>
              <a:path w="111125" h="111125">
                <a:moveTo>
                  <a:pt x="110956" y="110953"/>
                </a:moveTo>
                <a:lnTo>
                  <a:pt x="0" y="0"/>
                </a:lnTo>
                <a:lnTo>
                  <a:pt x="110956" y="110953"/>
                </a:lnTo>
              </a:path>
            </a:pathLst>
          </a:custGeom>
          <a:ln w="9448">
            <a:solidFill>
              <a:srgbClr val="71BC68"/>
            </a:solidFill>
          </a:ln>
        </p:spPr>
        <p:txBody>
          <a:bodyPr wrap="square" lIns="0" tIns="0" rIns="0" bIns="0" rtlCol="0"/>
          <a:lstStyle/>
          <a:p>
            <a:endParaRPr lang="fr-CA" noProof="0" dirty="0"/>
          </a:p>
        </p:txBody>
      </p:sp>
      <p:sp>
        <p:nvSpPr>
          <p:cNvPr id="83" name="object 383">
            <a:extLst>
              <a:ext uri="{FF2B5EF4-FFF2-40B4-BE49-F238E27FC236}">
                <a16:creationId xmlns:a16="http://schemas.microsoft.com/office/drawing/2014/main" id="{4B963797-9163-7EAD-7666-863B7405FB50}"/>
              </a:ext>
            </a:extLst>
          </p:cNvPr>
          <p:cNvSpPr/>
          <p:nvPr/>
        </p:nvSpPr>
        <p:spPr>
          <a:xfrm>
            <a:off x="14374367" y="1494725"/>
            <a:ext cx="256540" cy="0"/>
          </a:xfrm>
          <a:custGeom>
            <a:avLst/>
            <a:gdLst/>
            <a:ahLst/>
            <a:cxnLst/>
            <a:rect l="l" t="t" r="r" b="b"/>
            <a:pathLst>
              <a:path w="256540">
                <a:moveTo>
                  <a:pt x="256032" y="0"/>
                </a:moveTo>
                <a:lnTo>
                  <a:pt x="0" y="0"/>
                </a:lnTo>
                <a:lnTo>
                  <a:pt x="256032" y="0"/>
                </a:lnTo>
              </a:path>
            </a:pathLst>
          </a:custGeom>
          <a:ln w="9359">
            <a:solidFill>
              <a:srgbClr val="71BC68"/>
            </a:solidFill>
          </a:ln>
        </p:spPr>
        <p:txBody>
          <a:bodyPr wrap="square" lIns="0" tIns="0" rIns="0" bIns="0" rtlCol="0"/>
          <a:lstStyle/>
          <a:p>
            <a:endParaRPr lang="fr-CA" noProof="0" dirty="0"/>
          </a:p>
        </p:txBody>
      </p:sp>
      <p:sp>
        <p:nvSpPr>
          <p:cNvPr id="84" name="object 384">
            <a:extLst>
              <a:ext uri="{FF2B5EF4-FFF2-40B4-BE49-F238E27FC236}">
                <a16:creationId xmlns:a16="http://schemas.microsoft.com/office/drawing/2014/main" id="{89B44DCE-68E2-F9BB-27AA-1664D5FDE702}"/>
              </a:ext>
            </a:extLst>
          </p:cNvPr>
          <p:cNvSpPr/>
          <p:nvPr/>
        </p:nvSpPr>
        <p:spPr>
          <a:xfrm>
            <a:off x="12922262" y="819807"/>
            <a:ext cx="1010919" cy="1010919"/>
          </a:xfrm>
          <a:custGeom>
            <a:avLst/>
            <a:gdLst/>
            <a:ahLst/>
            <a:cxnLst/>
            <a:rect l="l" t="t" r="r" b="b"/>
            <a:pathLst>
              <a:path w="1010919" h="1010919">
                <a:moveTo>
                  <a:pt x="0" y="0"/>
                </a:moveTo>
                <a:lnTo>
                  <a:pt x="1010704" y="1010716"/>
                </a:lnTo>
                <a:lnTo>
                  <a:pt x="0" y="0"/>
                </a:lnTo>
                <a:close/>
              </a:path>
            </a:pathLst>
          </a:custGeom>
          <a:ln w="9448">
            <a:solidFill>
              <a:srgbClr val="71BC68"/>
            </a:solidFill>
          </a:ln>
        </p:spPr>
        <p:txBody>
          <a:bodyPr wrap="square" lIns="0" tIns="0" rIns="0" bIns="0" rtlCol="0"/>
          <a:lstStyle/>
          <a:p>
            <a:endParaRPr lang="fr-CA" noProof="0" dirty="0"/>
          </a:p>
        </p:txBody>
      </p:sp>
      <p:sp>
        <p:nvSpPr>
          <p:cNvPr id="85" name="object 385">
            <a:extLst>
              <a:ext uri="{FF2B5EF4-FFF2-40B4-BE49-F238E27FC236}">
                <a16:creationId xmlns:a16="http://schemas.microsoft.com/office/drawing/2014/main" id="{F23D5E9D-766F-734B-6DA9-C21EB532957F}"/>
              </a:ext>
            </a:extLst>
          </p:cNvPr>
          <p:cNvSpPr/>
          <p:nvPr/>
        </p:nvSpPr>
        <p:spPr>
          <a:xfrm>
            <a:off x="12881676" y="1155607"/>
            <a:ext cx="1092200" cy="0"/>
          </a:xfrm>
          <a:custGeom>
            <a:avLst/>
            <a:gdLst/>
            <a:ahLst/>
            <a:cxnLst/>
            <a:rect l="l" t="t" r="r" b="b"/>
            <a:pathLst>
              <a:path w="1092200">
                <a:moveTo>
                  <a:pt x="1091869" y="0"/>
                </a:moveTo>
                <a:lnTo>
                  <a:pt x="0" y="0"/>
                </a:lnTo>
                <a:lnTo>
                  <a:pt x="1091869" y="0"/>
                </a:lnTo>
                <a:close/>
              </a:path>
            </a:pathLst>
          </a:custGeom>
          <a:ln w="9448">
            <a:solidFill>
              <a:srgbClr val="71BC68"/>
            </a:solidFill>
          </a:ln>
        </p:spPr>
        <p:txBody>
          <a:bodyPr wrap="square" lIns="0" tIns="0" rIns="0" bIns="0" rtlCol="0"/>
          <a:lstStyle/>
          <a:p>
            <a:endParaRPr lang="fr-CA" noProof="0" dirty="0"/>
          </a:p>
        </p:txBody>
      </p:sp>
      <p:sp>
        <p:nvSpPr>
          <p:cNvPr id="86" name="object 386">
            <a:extLst>
              <a:ext uri="{FF2B5EF4-FFF2-40B4-BE49-F238E27FC236}">
                <a16:creationId xmlns:a16="http://schemas.microsoft.com/office/drawing/2014/main" id="{CC05B5CC-4F79-5B0A-BFB6-24A93E45ADBF}"/>
              </a:ext>
            </a:extLst>
          </p:cNvPr>
          <p:cNvSpPr/>
          <p:nvPr/>
        </p:nvSpPr>
        <p:spPr>
          <a:xfrm>
            <a:off x="13597171" y="667992"/>
            <a:ext cx="0" cy="1314450"/>
          </a:xfrm>
          <a:custGeom>
            <a:avLst/>
            <a:gdLst/>
            <a:ahLst/>
            <a:cxnLst/>
            <a:rect l="l" t="t" r="r" b="b"/>
            <a:pathLst>
              <a:path h="1314450">
                <a:moveTo>
                  <a:pt x="0" y="1314348"/>
                </a:moveTo>
                <a:lnTo>
                  <a:pt x="0" y="0"/>
                </a:lnTo>
                <a:lnTo>
                  <a:pt x="0" y="1314348"/>
                </a:lnTo>
                <a:close/>
              </a:path>
            </a:pathLst>
          </a:custGeom>
          <a:ln w="9448">
            <a:solidFill>
              <a:srgbClr val="71BC68"/>
            </a:solidFill>
          </a:ln>
        </p:spPr>
        <p:txBody>
          <a:bodyPr wrap="square" lIns="0" tIns="0" rIns="0" bIns="0" rtlCol="0"/>
          <a:lstStyle/>
          <a:p>
            <a:endParaRPr lang="fr-CA" noProof="0" dirty="0"/>
          </a:p>
        </p:txBody>
      </p:sp>
      <p:sp>
        <p:nvSpPr>
          <p:cNvPr id="87" name="object 387">
            <a:extLst>
              <a:ext uri="{FF2B5EF4-FFF2-40B4-BE49-F238E27FC236}">
                <a16:creationId xmlns:a16="http://schemas.microsoft.com/office/drawing/2014/main" id="{5147DCD3-88EE-9FE0-E8FF-9DBDEBAC2A32}"/>
              </a:ext>
            </a:extLst>
          </p:cNvPr>
          <p:cNvSpPr/>
          <p:nvPr/>
        </p:nvSpPr>
        <p:spPr>
          <a:xfrm>
            <a:off x="13258057" y="1312804"/>
            <a:ext cx="0" cy="699770"/>
          </a:xfrm>
          <a:custGeom>
            <a:avLst/>
            <a:gdLst/>
            <a:ahLst/>
            <a:cxnLst/>
            <a:rect l="l" t="t" r="r" b="b"/>
            <a:pathLst>
              <a:path h="699769">
                <a:moveTo>
                  <a:pt x="0" y="0"/>
                </a:moveTo>
                <a:lnTo>
                  <a:pt x="0" y="699668"/>
                </a:lnTo>
                <a:lnTo>
                  <a:pt x="0" y="0"/>
                </a:lnTo>
                <a:close/>
              </a:path>
            </a:pathLst>
          </a:custGeom>
          <a:ln w="9448">
            <a:solidFill>
              <a:srgbClr val="71BC68"/>
            </a:solidFill>
          </a:ln>
        </p:spPr>
        <p:txBody>
          <a:bodyPr wrap="square" lIns="0" tIns="0" rIns="0" bIns="0" rtlCol="0"/>
          <a:lstStyle/>
          <a:p>
            <a:endParaRPr lang="fr-CA" noProof="0" dirty="0"/>
          </a:p>
        </p:txBody>
      </p:sp>
      <p:sp>
        <p:nvSpPr>
          <p:cNvPr id="88" name="object 388">
            <a:extLst>
              <a:ext uri="{FF2B5EF4-FFF2-40B4-BE49-F238E27FC236}">
                <a16:creationId xmlns:a16="http://schemas.microsoft.com/office/drawing/2014/main" id="{1480B96D-FE59-0820-BE6C-0A1FFDB9BB88}"/>
              </a:ext>
            </a:extLst>
          </p:cNvPr>
          <p:cNvSpPr/>
          <p:nvPr/>
        </p:nvSpPr>
        <p:spPr>
          <a:xfrm>
            <a:off x="12768929" y="1341447"/>
            <a:ext cx="642620" cy="642620"/>
          </a:xfrm>
          <a:custGeom>
            <a:avLst/>
            <a:gdLst/>
            <a:ahLst/>
            <a:cxnLst/>
            <a:rect l="l" t="t" r="r" b="b"/>
            <a:pathLst>
              <a:path w="642619" h="642619">
                <a:moveTo>
                  <a:pt x="0" y="642378"/>
                </a:moveTo>
                <a:lnTo>
                  <a:pt x="642416" y="0"/>
                </a:lnTo>
                <a:lnTo>
                  <a:pt x="0" y="642378"/>
                </a:lnTo>
                <a:close/>
              </a:path>
            </a:pathLst>
          </a:custGeom>
          <a:ln w="9359">
            <a:solidFill>
              <a:srgbClr val="71BC68"/>
            </a:solidFill>
          </a:ln>
        </p:spPr>
        <p:txBody>
          <a:bodyPr wrap="square" lIns="0" tIns="0" rIns="0" bIns="0" rtlCol="0"/>
          <a:lstStyle/>
          <a:p>
            <a:endParaRPr lang="fr-CA" noProof="0" dirty="0"/>
          </a:p>
        </p:txBody>
      </p:sp>
      <p:sp>
        <p:nvSpPr>
          <p:cNvPr id="89" name="object 389">
            <a:extLst>
              <a:ext uri="{FF2B5EF4-FFF2-40B4-BE49-F238E27FC236}">
                <a16:creationId xmlns:a16="http://schemas.microsoft.com/office/drawing/2014/main" id="{4CE5F72A-1898-6CFC-1B62-538E716C8886}"/>
              </a:ext>
            </a:extLst>
          </p:cNvPr>
          <p:cNvSpPr/>
          <p:nvPr/>
        </p:nvSpPr>
        <p:spPr>
          <a:xfrm>
            <a:off x="14041291" y="1601364"/>
            <a:ext cx="589280" cy="589280"/>
          </a:xfrm>
          <a:custGeom>
            <a:avLst/>
            <a:gdLst/>
            <a:ahLst/>
            <a:cxnLst/>
            <a:rect l="l" t="t" r="r" b="b"/>
            <a:pathLst>
              <a:path w="589280" h="589280">
                <a:moveTo>
                  <a:pt x="589108" y="589127"/>
                </a:moveTo>
                <a:lnTo>
                  <a:pt x="0" y="0"/>
                </a:lnTo>
                <a:lnTo>
                  <a:pt x="589108" y="589127"/>
                </a:lnTo>
              </a:path>
            </a:pathLst>
          </a:custGeom>
          <a:ln w="9359">
            <a:solidFill>
              <a:srgbClr val="71BC68"/>
            </a:solidFill>
          </a:ln>
        </p:spPr>
        <p:txBody>
          <a:bodyPr wrap="square" lIns="0" tIns="0" rIns="0" bIns="0" rtlCol="0"/>
          <a:lstStyle/>
          <a:p>
            <a:endParaRPr lang="fr-CA" noProof="0" dirty="0"/>
          </a:p>
        </p:txBody>
      </p:sp>
      <p:sp>
        <p:nvSpPr>
          <p:cNvPr id="90" name="object 390">
            <a:extLst>
              <a:ext uri="{FF2B5EF4-FFF2-40B4-BE49-F238E27FC236}">
                <a16:creationId xmlns:a16="http://schemas.microsoft.com/office/drawing/2014/main" id="{B96ECD49-48B3-F08A-97E8-9072F5AA7EB3}"/>
              </a:ext>
            </a:extLst>
          </p:cNvPr>
          <p:cNvSpPr/>
          <p:nvPr/>
        </p:nvSpPr>
        <p:spPr>
          <a:xfrm>
            <a:off x="13765402" y="1830561"/>
            <a:ext cx="865505" cy="0"/>
          </a:xfrm>
          <a:custGeom>
            <a:avLst/>
            <a:gdLst/>
            <a:ahLst/>
            <a:cxnLst/>
            <a:rect l="l" t="t" r="r" b="b"/>
            <a:pathLst>
              <a:path w="865505">
                <a:moveTo>
                  <a:pt x="864996" y="0"/>
                </a:moveTo>
                <a:lnTo>
                  <a:pt x="0" y="0"/>
                </a:lnTo>
                <a:lnTo>
                  <a:pt x="864996" y="0"/>
                </a:lnTo>
              </a:path>
            </a:pathLst>
          </a:custGeom>
          <a:ln w="9359">
            <a:solidFill>
              <a:srgbClr val="71BC68"/>
            </a:solidFill>
          </a:ln>
        </p:spPr>
        <p:txBody>
          <a:bodyPr wrap="square" lIns="0" tIns="0" rIns="0" bIns="0" rtlCol="0"/>
          <a:lstStyle/>
          <a:p>
            <a:endParaRPr lang="fr-CA" noProof="0" dirty="0"/>
          </a:p>
        </p:txBody>
      </p:sp>
      <p:sp>
        <p:nvSpPr>
          <p:cNvPr id="91" name="object 391">
            <a:extLst>
              <a:ext uri="{FF2B5EF4-FFF2-40B4-BE49-F238E27FC236}">
                <a16:creationId xmlns:a16="http://schemas.microsoft.com/office/drawing/2014/main" id="{EC71A32C-E2C7-409D-1D01-D1BC0AF62E0D}"/>
              </a:ext>
            </a:extLst>
          </p:cNvPr>
          <p:cNvSpPr/>
          <p:nvPr/>
        </p:nvSpPr>
        <p:spPr>
          <a:xfrm>
            <a:off x="13163248" y="1830557"/>
            <a:ext cx="528955" cy="0"/>
          </a:xfrm>
          <a:custGeom>
            <a:avLst/>
            <a:gdLst/>
            <a:ahLst/>
            <a:cxnLst/>
            <a:rect l="l" t="t" r="r" b="b"/>
            <a:pathLst>
              <a:path w="528955">
                <a:moveTo>
                  <a:pt x="528726" y="0"/>
                </a:moveTo>
                <a:lnTo>
                  <a:pt x="0" y="0"/>
                </a:lnTo>
                <a:lnTo>
                  <a:pt x="528726" y="0"/>
                </a:lnTo>
                <a:close/>
              </a:path>
            </a:pathLst>
          </a:custGeom>
          <a:ln w="9359">
            <a:solidFill>
              <a:srgbClr val="71BC68"/>
            </a:solidFill>
          </a:ln>
        </p:spPr>
        <p:txBody>
          <a:bodyPr wrap="square" lIns="0" tIns="0" rIns="0" bIns="0" rtlCol="0"/>
          <a:lstStyle/>
          <a:p>
            <a:endParaRPr lang="fr-CA" noProof="0" dirty="0"/>
          </a:p>
        </p:txBody>
      </p:sp>
      <p:sp>
        <p:nvSpPr>
          <p:cNvPr id="92" name="object 392">
            <a:extLst>
              <a:ext uri="{FF2B5EF4-FFF2-40B4-BE49-F238E27FC236}">
                <a16:creationId xmlns:a16="http://schemas.microsoft.com/office/drawing/2014/main" id="{462D92C3-DFC2-61CA-E541-316B7485A042}"/>
              </a:ext>
            </a:extLst>
          </p:cNvPr>
          <p:cNvSpPr/>
          <p:nvPr/>
        </p:nvSpPr>
        <p:spPr>
          <a:xfrm>
            <a:off x="13597171" y="1624671"/>
            <a:ext cx="0" cy="751205"/>
          </a:xfrm>
          <a:custGeom>
            <a:avLst/>
            <a:gdLst/>
            <a:ahLst/>
            <a:cxnLst/>
            <a:rect l="l" t="t" r="r" b="b"/>
            <a:pathLst>
              <a:path h="751205">
                <a:moveTo>
                  <a:pt x="0" y="750912"/>
                </a:moveTo>
                <a:lnTo>
                  <a:pt x="0" y="0"/>
                </a:lnTo>
                <a:lnTo>
                  <a:pt x="0" y="750912"/>
                </a:lnTo>
                <a:close/>
              </a:path>
            </a:pathLst>
          </a:custGeom>
          <a:ln w="9359">
            <a:solidFill>
              <a:srgbClr val="71BC68"/>
            </a:solidFill>
          </a:ln>
        </p:spPr>
        <p:txBody>
          <a:bodyPr wrap="square" lIns="0" tIns="0" rIns="0" bIns="0" rtlCol="0"/>
          <a:lstStyle/>
          <a:p>
            <a:endParaRPr lang="fr-CA" noProof="0" dirty="0"/>
          </a:p>
        </p:txBody>
      </p:sp>
      <p:sp>
        <p:nvSpPr>
          <p:cNvPr id="93" name="object 393">
            <a:extLst>
              <a:ext uri="{FF2B5EF4-FFF2-40B4-BE49-F238E27FC236}">
                <a16:creationId xmlns:a16="http://schemas.microsoft.com/office/drawing/2014/main" id="{088927A7-DE21-4785-2C68-3626AA3CC8B0}"/>
              </a:ext>
            </a:extLst>
          </p:cNvPr>
          <p:cNvSpPr/>
          <p:nvPr/>
        </p:nvSpPr>
        <p:spPr>
          <a:xfrm>
            <a:off x="12324318" y="1571797"/>
            <a:ext cx="857250" cy="857250"/>
          </a:xfrm>
          <a:custGeom>
            <a:avLst/>
            <a:gdLst/>
            <a:ahLst/>
            <a:cxnLst/>
            <a:rect l="l" t="t" r="r" b="b"/>
            <a:pathLst>
              <a:path w="857250" h="857250">
                <a:moveTo>
                  <a:pt x="0" y="856653"/>
                </a:moveTo>
                <a:lnTo>
                  <a:pt x="856691" y="0"/>
                </a:lnTo>
                <a:lnTo>
                  <a:pt x="0" y="856653"/>
                </a:lnTo>
                <a:close/>
              </a:path>
            </a:pathLst>
          </a:custGeom>
          <a:ln w="9448">
            <a:solidFill>
              <a:srgbClr val="71BC68"/>
            </a:solidFill>
          </a:ln>
        </p:spPr>
        <p:txBody>
          <a:bodyPr wrap="square" lIns="0" tIns="0" rIns="0" bIns="0" rtlCol="0"/>
          <a:lstStyle/>
          <a:p>
            <a:endParaRPr lang="fr-CA" noProof="0" dirty="0"/>
          </a:p>
        </p:txBody>
      </p:sp>
      <p:sp>
        <p:nvSpPr>
          <p:cNvPr id="94" name="object 394">
            <a:extLst>
              <a:ext uri="{FF2B5EF4-FFF2-40B4-BE49-F238E27FC236}">
                <a16:creationId xmlns:a16="http://schemas.microsoft.com/office/drawing/2014/main" id="{0B281833-66CF-B9AF-CCC7-0884B7CD5E6C}"/>
              </a:ext>
            </a:extLst>
          </p:cNvPr>
          <p:cNvSpPr/>
          <p:nvPr/>
        </p:nvSpPr>
        <p:spPr>
          <a:xfrm>
            <a:off x="12149263" y="1830566"/>
            <a:ext cx="1207135" cy="0"/>
          </a:xfrm>
          <a:custGeom>
            <a:avLst/>
            <a:gdLst/>
            <a:ahLst/>
            <a:cxnLst/>
            <a:rect l="l" t="t" r="r" b="b"/>
            <a:pathLst>
              <a:path w="1207134">
                <a:moveTo>
                  <a:pt x="1206804" y="0"/>
                </a:moveTo>
                <a:lnTo>
                  <a:pt x="0" y="0"/>
                </a:lnTo>
                <a:lnTo>
                  <a:pt x="1206804" y="0"/>
                </a:lnTo>
                <a:close/>
              </a:path>
            </a:pathLst>
          </a:custGeom>
          <a:ln w="9448">
            <a:solidFill>
              <a:srgbClr val="71BC68"/>
            </a:solidFill>
          </a:ln>
        </p:spPr>
        <p:txBody>
          <a:bodyPr wrap="square" lIns="0" tIns="0" rIns="0" bIns="0" rtlCol="0"/>
          <a:lstStyle/>
          <a:p>
            <a:endParaRPr lang="fr-CA" noProof="0" dirty="0"/>
          </a:p>
        </p:txBody>
      </p:sp>
      <p:sp>
        <p:nvSpPr>
          <p:cNvPr id="95" name="object 395">
            <a:extLst>
              <a:ext uri="{FF2B5EF4-FFF2-40B4-BE49-F238E27FC236}">
                <a16:creationId xmlns:a16="http://schemas.microsoft.com/office/drawing/2014/main" id="{3AC7F345-2B11-5BA7-E3E2-C63D77F55816}"/>
              </a:ext>
            </a:extLst>
          </p:cNvPr>
          <p:cNvSpPr/>
          <p:nvPr/>
        </p:nvSpPr>
        <p:spPr>
          <a:xfrm>
            <a:off x="14233525" y="2507155"/>
            <a:ext cx="396875" cy="0"/>
          </a:xfrm>
          <a:custGeom>
            <a:avLst/>
            <a:gdLst/>
            <a:ahLst/>
            <a:cxnLst/>
            <a:rect l="l" t="t" r="r" b="b"/>
            <a:pathLst>
              <a:path w="396875">
                <a:moveTo>
                  <a:pt x="396875" y="0"/>
                </a:moveTo>
                <a:lnTo>
                  <a:pt x="0" y="0"/>
                </a:lnTo>
                <a:lnTo>
                  <a:pt x="396875" y="0"/>
                </a:lnTo>
              </a:path>
            </a:pathLst>
          </a:custGeom>
          <a:ln w="9359">
            <a:solidFill>
              <a:srgbClr val="71BC68"/>
            </a:solidFill>
          </a:ln>
        </p:spPr>
        <p:txBody>
          <a:bodyPr wrap="square" lIns="0" tIns="0" rIns="0" bIns="0" rtlCol="0"/>
          <a:lstStyle/>
          <a:p>
            <a:endParaRPr lang="fr-CA" noProof="0" dirty="0"/>
          </a:p>
        </p:txBody>
      </p:sp>
      <p:sp>
        <p:nvSpPr>
          <p:cNvPr id="96" name="object 396">
            <a:extLst>
              <a:ext uri="{FF2B5EF4-FFF2-40B4-BE49-F238E27FC236}">
                <a16:creationId xmlns:a16="http://schemas.microsoft.com/office/drawing/2014/main" id="{55A15E5C-6D54-FFF9-B76F-318820F2B0E3}"/>
              </a:ext>
            </a:extLst>
          </p:cNvPr>
          <p:cNvSpPr/>
          <p:nvPr/>
        </p:nvSpPr>
        <p:spPr>
          <a:xfrm>
            <a:off x="14607971" y="1916892"/>
            <a:ext cx="0" cy="842010"/>
          </a:xfrm>
          <a:custGeom>
            <a:avLst/>
            <a:gdLst/>
            <a:ahLst/>
            <a:cxnLst/>
            <a:rect l="l" t="t" r="r" b="b"/>
            <a:pathLst>
              <a:path h="842010">
                <a:moveTo>
                  <a:pt x="0" y="0"/>
                </a:moveTo>
                <a:lnTo>
                  <a:pt x="0" y="841387"/>
                </a:lnTo>
                <a:lnTo>
                  <a:pt x="0" y="0"/>
                </a:lnTo>
                <a:close/>
              </a:path>
            </a:pathLst>
          </a:custGeom>
          <a:ln w="9359">
            <a:solidFill>
              <a:srgbClr val="71BC68"/>
            </a:solidFill>
          </a:ln>
        </p:spPr>
        <p:txBody>
          <a:bodyPr wrap="square" lIns="0" tIns="0" rIns="0" bIns="0" rtlCol="0"/>
          <a:lstStyle/>
          <a:p>
            <a:endParaRPr lang="fr-CA" noProof="0" dirty="0"/>
          </a:p>
        </p:txBody>
      </p:sp>
      <p:sp>
        <p:nvSpPr>
          <p:cNvPr id="97" name="object 397">
            <a:extLst>
              <a:ext uri="{FF2B5EF4-FFF2-40B4-BE49-F238E27FC236}">
                <a16:creationId xmlns:a16="http://schemas.microsoft.com/office/drawing/2014/main" id="{FBF03DAE-157E-73DC-123A-EF116C8203C0}"/>
              </a:ext>
            </a:extLst>
          </p:cNvPr>
          <p:cNvSpPr/>
          <p:nvPr/>
        </p:nvSpPr>
        <p:spPr>
          <a:xfrm>
            <a:off x="14270495" y="2095855"/>
            <a:ext cx="0" cy="483870"/>
          </a:xfrm>
          <a:custGeom>
            <a:avLst/>
            <a:gdLst/>
            <a:ahLst/>
            <a:cxnLst/>
            <a:rect l="l" t="t" r="r" b="b"/>
            <a:pathLst>
              <a:path h="483869">
                <a:moveTo>
                  <a:pt x="0" y="0"/>
                </a:moveTo>
                <a:lnTo>
                  <a:pt x="0" y="483489"/>
                </a:lnTo>
                <a:lnTo>
                  <a:pt x="0" y="0"/>
                </a:lnTo>
                <a:close/>
              </a:path>
            </a:pathLst>
          </a:custGeom>
          <a:ln w="9448">
            <a:solidFill>
              <a:srgbClr val="71BC68"/>
            </a:solidFill>
          </a:ln>
        </p:spPr>
        <p:txBody>
          <a:bodyPr wrap="square" lIns="0" tIns="0" rIns="0" bIns="0" rtlCol="0"/>
          <a:lstStyle/>
          <a:p>
            <a:endParaRPr lang="fr-CA" noProof="0" dirty="0"/>
          </a:p>
        </p:txBody>
      </p:sp>
      <p:sp>
        <p:nvSpPr>
          <p:cNvPr id="98" name="object 398">
            <a:extLst>
              <a:ext uri="{FF2B5EF4-FFF2-40B4-BE49-F238E27FC236}">
                <a16:creationId xmlns:a16="http://schemas.microsoft.com/office/drawing/2014/main" id="{94B0DA4F-6873-35DE-337C-C52497E724D2}"/>
              </a:ext>
            </a:extLst>
          </p:cNvPr>
          <p:cNvSpPr/>
          <p:nvPr/>
        </p:nvSpPr>
        <p:spPr>
          <a:xfrm>
            <a:off x="14087093" y="2168042"/>
            <a:ext cx="543560" cy="0"/>
          </a:xfrm>
          <a:custGeom>
            <a:avLst/>
            <a:gdLst/>
            <a:ahLst/>
            <a:cxnLst/>
            <a:rect l="l" t="t" r="r" b="b"/>
            <a:pathLst>
              <a:path w="543559">
                <a:moveTo>
                  <a:pt x="543306" y="0"/>
                </a:moveTo>
                <a:lnTo>
                  <a:pt x="0" y="0"/>
                </a:lnTo>
                <a:lnTo>
                  <a:pt x="543306" y="0"/>
                </a:lnTo>
              </a:path>
            </a:pathLst>
          </a:custGeom>
          <a:ln w="9448">
            <a:solidFill>
              <a:srgbClr val="71BC68"/>
            </a:solidFill>
          </a:ln>
        </p:spPr>
        <p:txBody>
          <a:bodyPr wrap="square" lIns="0" tIns="0" rIns="0" bIns="0" rtlCol="0"/>
          <a:lstStyle/>
          <a:p>
            <a:endParaRPr lang="fr-CA" noProof="0" dirty="0"/>
          </a:p>
        </p:txBody>
      </p:sp>
      <p:sp>
        <p:nvSpPr>
          <p:cNvPr id="99" name="object 399">
            <a:extLst>
              <a:ext uri="{FF2B5EF4-FFF2-40B4-BE49-F238E27FC236}">
                <a16:creationId xmlns:a16="http://schemas.microsoft.com/office/drawing/2014/main" id="{7521AC33-20F9-A4D6-6221-EAAA7F31D17B}"/>
              </a:ext>
            </a:extLst>
          </p:cNvPr>
          <p:cNvSpPr/>
          <p:nvPr/>
        </p:nvSpPr>
        <p:spPr>
          <a:xfrm>
            <a:off x="12108666" y="1693558"/>
            <a:ext cx="1288415" cy="1288415"/>
          </a:xfrm>
          <a:custGeom>
            <a:avLst/>
            <a:gdLst/>
            <a:ahLst/>
            <a:cxnLst/>
            <a:rect l="l" t="t" r="r" b="b"/>
            <a:pathLst>
              <a:path w="1288415" h="1288414">
                <a:moveTo>
                  <a:pt x="0" y="0"/>
                </a:moveTo>
                <a:lnTo>
                  <a:pt x="1287995" y="1288059"/>
                </a:lnTo>
                <a:lnTo>
                  <a:pt x="0" y="0"/>
                </a:lnTo>
                <a:close/>
              </a:path>
            </a:pathLst>
          </a:custGeom>
          <a:ln w="9448">
            <a:solidFill>
              <a:srgbClr val="71BC68"/>
            </a:solidFill>
          </a:ln>
        </p:spPr>
        <p:txBody>
          <a:bodyPr wrap="square" lIns="0" tIns="0" rIns="0" bIns="0" rtlCol="0"/>
          <a:lstStyle/>
          <a:p>
            <a:endParaRPr lang="fr-CA" noProof="0" dirty="0"/>
          </a:p>
        </p:txBody>
      </p:sp>
      <p:sp>
        <p:nvSpPr>
          <p:cNvPr id="100" name="object 400">
            <a:extLst>
              <a:ext uri="{FF2B5EF4-FFF2-40B4-BE49-F238E27FC236}">
                <a16:creationId xmlns:a16="http://schemas.microsoft.com/office/drawing/2014/main" id="{44A6AD33-12CA-03EB-4749-0A377A4FFCFA}"/>
              </a:ext>
            </a:extLst>
          </p:cNvPr>
          <p:cNvSpPr/>
          <p:nvPr/>
        </p:nvSpPr>
        <p:spPr>
          <a:xfrm>
            <a:off x="12922220" y="2051486"/>
            <a:ext cx="0" cy="572770"/>
          </a:xfrm>
          <a:custGeom>
            <a:avLst/>
            <a:gdLst/>
            <a:ahLst/>
            <a:cxnLst/>
            <a:rect l="l" t="t" r="r" b="b"/>
            <a:pathLst>
              <a:path h="572769">
                <a:moveTo>
                  <a:pt x="0" y="572211"/>
                </a:moveTo>
                <a:lnTo>
                  <a:pt x="0" y="0"/>
                </a:lnTo>
                <a:lnTo>
                  <a:pt x="0" y="572211"/>
                </a:lnTo>
                <a:close/>
              </a:path>
            </a:pathLst>
          </a:custGeom>
          <a:ln w="9448">
            <a:solidFill>
              <a:srgbClr val="71BC68"/>
            </a:solidFill>
          </a:ln>
        </p:spPr>
        <p:txBody>
          <a:bodyPr wrap="square" lIns="0" tIns="0" rIns="0" bIns="0" rtlCol="0"/>
          <a:lstStyle/>
          <a:p>
            <a:endParaRPr lang="fr-CA" noProof="0" dirty="0"/>
          </a:p>
        </p:txBody>
      </p:sp>
      <p:sp>
        <p:nvSpPr>
          <p:cNvPr id="101" name="object 401">
            <a:extLst>
              <a:ext uri="{FF2B5EF4-FFF2-40B4-BE49-F238E27FC236}">
                <a16:creationId xmlns:a16="http://schemas.microsoft.com/office/drawing/2014/main" id="{573AF1BE-221F-C5D7-27E7-6FDD00375AD3}"/>
              </a:ext>
            </a:extLst>
          </p:cNvPr>
          <p:cNvSpPr/>
          <p:nvPr/>
        </p:nvSpPr>
        <p:spPr>
          <a:xfrm>
            <a:off x="14309711" y="2822193"/>
            <a:ext cx="321310" cy="320675"/>
          </a:xfrm>
          <a:custGeom>
            <a:avLst/>
            <a:gdLst/>
            <a:ahLst/>
            <a:cxnLst/>
            <a:rect l="l" t="t" r="r" b="b"/>
            <a:pathLst>
              <a:path w="321309" h="320675">
                <a:moveTo>
                  <a:pt x="320688" y="0"/>
                </a:moveTo>
                <a:lnTo>
                  <a:pt x="0" y="320680"/>
                </a:lnTo>
                <a:lnTo>
                  <a:pt x="320688" y="0"/>
                </a:lnTo>
              </a:path>
            </a:pathLst>
          </a:custGeom>
          <a:ln w="9359">
            <a:solidFill>
              <a:srgbClr val="71BC68"/>
            </a:solidFill>
          </a:ln>
        </p:spPr>
        <p:txBody>
          <a:bodyPr wrap="square" lIns="0" tIns="0" rIns="0" bIns="0" rtlCol="0"/>
          <a:lstStyle/>
          <a:p>
            <a:endParaRPr lang="fr-CA" noProof="0" dirty="0"/>
          </a:p>
        </p:txBody>
      </p:sp>
      <p:sp>
        <p:nvSpPr>
          <p:cNvPr id="102" name="object 402">
            <a:extLst>
              <a:ext uri="{FF2B5EF4-FFF2-40B4-BE49-F238E27FC236}">
                <a16:creationId xmlns:a16="http://schemas.microsoft.com/office/drawing/2014/main" id="{225C7D05-2357-4F90-8475-641F4116070C}"/>
              </a:ext>
            </a:extLst>
          </p:cNvPr>
          <p:cNvSpPr/>
          <p:nvPr/>
        </p:nvSpPr>
        <p:spPr>
          <a:xfrm>
            <a:off x="13773360" y="2008362"/>
            <a:ext cx="857250" cy="857250"/>
          </a:xfrm>
          <a:custGeom>
            <a:avLst/>
            <a:gdLst/>
            <a:ahLst/>
            <a:cxnLst/>
            <a:rect l="l" t="t" r="r" b="b"/>
            <a:pathLst>
              <a:path w="857250" h="857250">
                <a:moveTo>
                  <a:pt x="857039" y="857063"/>
                </a:moveTo>
                <a:lnTo>
                  <a:pt x="0" y="0"/>
                </a:lnTo>
                <a:lnTo>
                  <a:pt x="857039" y="857063"/>
                </a:lnTo>
              </a:path>
            </a:pathLst>
          </a:custGeom>
          <a:ln w="9448">
            <a:solidFill>
              <a:srgbClr val="71BC68"/>
            </a:solidFill>
          </a:ln>
        </p:spPr>
        <p:txBody>
          <a:bodyPr wrap="square" lIns="0" tIns="0" rIns="0" bIns="0" rtlCol="0"/>
          <a:lstStyle/>
          <a:p>
            <a:endParaRPr lang="fr-CA" noProof="0" dirty="0"/>
          </a:p>
        </p:txBody>
      </p:sp>
      <p:sp>
        <p:nvSpPr>
          <p:cNvPr id="103" name="object 403">
            <a:extLst>
              <a:ext uri="{FF2B5EF4-FFF2-40B4-BE49-F238E27FC236}">
                <a16:creationId xmlns:a16="http://schemas.microsoft.com/office/drawing/2014/main" id="{9576D046-4772-26CB-35FC-978EE55D484E}"/>
              </a:ext>
            </a:extLst>
          </p:cNvPr>
          <p:cNvSpPr/>
          <p:nvPr/>
        </p:nvSpPr>
        <p:spPr>
          <a:xfrm>
            <a:off x="13491083" y="2844606"/>
            <a:ext cx="1139825" cy="635"/>
          </a:xfrm>
          <a:custGeom>
            <a:avLst/>
            <a:gdLst/>
            <a:ahLst/>
            <a:cxnLst/>
            <a:rect l="l" t="t" r="r" b="b"/>
            <a:pathLst>
              <a:path w="1139825" h="635">
                <a:moveTo>
                  <a:pt x="1139316" y="23"/>
                </a:moveTo>
                <a:lnTo>
                  <a:pt x="0" y="0"/>
                </a:lnTo>
                <a:lnTo>
                  <a:pt x="1139316" y="23"/>
                </a:lnTo>
              </a:path>
            </a:pathLst>
          </a:custGeom>
          <a:ln w="9448">
            <a:solidFill>
              <a:srgbClr val="71BC68"/>
            </a:solidFill>
          </a:ln>
        </p:spPr>
        <p:txBody>
          <a:bodyPr wrap="square" lIns="0" tIns="0" rIns="0" bIns="0" rtlCol="0"/>
          <a:lstStyle/>
          <a:p>
            <a:endParaRPr lang="fr-CA" noProof="0" dirty="0"/>
          </a:p>
        </p:txBody>
      </p:sp>
      <p:sp>
        <p:nvSpPr>
          <p:cNvPr id="104" name="object 404">
            <a:extLst>
              <a:ext uri="{FF2B5EF4-FFF2-40B4-BE49-F238E27FC236}">
                <a16:creationId xmlns:a16="http://schemas.microsoft.com/office/drawing/2014/main" id="{B3105ECB-FB9E-6C7C-BCAF-19BF6CA6185D}"/>
              </a:ext>
            </a:extLst>
          </p:cNvPr>
          <p:cNvSpPr/>
          <p:nvPr/>
        </p:nvSpPr>
        <p:spPr>
          <a:xfrm>
            <a:off x="13516810" y="2426768"/>
            <a:ext cx="496570" cy="497205"/>
          </a:xfrm>
          <a:custGeom>
            <a:avLst/>
            <a:gdLst/>
            <a:ahLst/>
            <a:cxnLst/>
            <a:rect l="l" t="t" r="r" b="b"/>
            <a:pathLst>
              <a:path w="496569" h="497205">
                <a:moveTo>
                  <a:pt x="496557" y="496608"/>
                </a:moveTo>
                <a:lnTo>
                  <a:pt x="0" y="0"/>
                </a:lnTo>
                <a:lnTo>
                  <a:pt x="496557" y="496608"/>
                </a:lnTo>
                <a:close/>
              </a:path>
            </a:pathLst>
          </a:custGeom>
          <a:ln w="9448">
            <a:solidFill>
              <a:srgbClr val="71BC68"/>
            </a:solidFill>
          </a:ln>
        </p:spPr>
        <p:txBody>
          <a:bodyPr wrap="square" lIns="0" tIns="0" rIns="0" bIns="0" rtlCol="0"/>
          <a:lstStyle/>
          <a:p>
            <a:endParaRPr lang="fr-CA" noProof="0" dirty="0"/>
          </a:p>
        </p:txBody>
      </p:sp>
      <p:sp>
        <p:nvSpPr>
          <p:cNvPr id="105" name="object 405">
            <a:extLst>
              <a:ext uri="{FF2B5EF4-FFF2-40B4-BE49-F238E27FC236}">
                <a16:creationId xmlns:a16="http://schemas.microsoft.com/office/drawing/2014/main" id="{E2BAA662-7862-4757-28AD-E0F144C8F4D4}"/>
              </a:ext>
            </a:extLst>
          </p:cNvPr>
          <p:cNvSpPr/>
          <p:nvPr/>
        </p:nvSpPr>
        <p:spPr>
          <a:xfrm>
            <a:off x="13551818" y="2844643"/>
            <a:ext cx="426720" cy="0"/>
          </a:xfrm>
          <a:custGeom>
            <a:avLst/>
            <a:gdLst/>
            <a:ahLst/>
            <a:cxnLst/>
            <a:rect l="l" t="t" r="r" b="b"/>
            <a:pathLst>
              <a:path w="426719">
                <a:moveTo>
                  <a:pt x="0" y="0"/>
                </a:moveTo>
                <a:lnTo>
                  <a:pt x="426542" y="0"/>
                </a:lnTo>
                <a:lnTo>
                  <a:pt x="0" y="0"/>
                </a:lnTo>
                <a:close/>
              </a:path>
            </a:pathLst>
          </a:custGeom>
          <a:ln w="9448">
            <a:solidFill>
              <a:srgbClr val="71BC68"/>
            </a:solidFill>
          </a:ln>
        </p:spPr>
        <p:txBody>
          <a:bodyPr wrap="square" lIns="0" tIns="0" rIns="0" bIns="0" rtlCol="0"/>
          <a:lstStyle/>
          <a:p>
            <a:endParaRPr lang="fr-CA" noProof="0" dirty="0"/>
          </a:p>
        </p:txBody>
      </p:sp>
      <p:sp>
        <p:nvSpPr>
          <p:cNvPr id="106" name="object 406">
            <a:extLst>
              <a:ext uri="{FF2B5EF4-FFF2-40B4-BE49-F238E27FC236}">
                <a16:creationId xmlns:a16="http://schemas.microsoft.com/office/drawing/2014/main" id="{2B4D5F2E-FF7E-C8CB-E9D2-7A559C7C9F75}"/>
              </a:ext>
            </a:extLst>
          </p:cNvPr>
          <p:cNvSpPr/>
          <p:nvPr/>
        </p:nvSpPr>
        <p:spPr>
          <a:xfrm>
            <a:off x="13785976" y="3182086"/>
            <a:ext cx="844550" cy="0"/>
          </a:xfrm>
          <a:custGeom>
            <a:avLst/>
            <a:gdLst/>
            <a:ahLst/>
            <a:cxnLst/>
            <a:rect l="l" t="t" r="r" b="b"/>
            <a:pathLst>
              <a:path w="844550">
                <a:moveTo>
                  <a:pt x="844422" y="0"/>
                </a:moveTo>
                <a:lnTo>
                  <a:pt x="0" y="0"/>
                </a:lnTo>
                <a:lnTo>
                  <a:pt x="844422" y="0"/>
                </a:lnTo>
              </a:path>
            </a:pathLst>
          </a:custGeom>
          <a:ln w="9359">
            <a:solidFill>
              <a:srgbClr val="71BC68"/>
            </a:solidFill>
          </a:ln>
        </p:spPr>
        <p:txBody>
          <a:bodyPr wrap="square" lIns="0" tIns="0" rIns="0" bIns="0" rtlCol="0"/>
          <a:lstStyle/>
          <a:p>
            <a:endParaRPr lang="fr-CA" noProof="0" dirty="0"/>
          </a:p>
        </p:txBody>
      </p:sp>
      <p:sp>
        <p:nvSpPr>
          <p:cNvPr id="107" name="object 407">
            <a:extLst>
              <a:ext uri="{FF2B5EF4-FFF2-40B4-BE49-F238E27FC236}">
                <a16:creationId xmlns:a16="http://schemas.microsoft.com/office/drawing/2014/main" id="{04865207-046C-792B-D517-E99458AA75CD}"/>
              </a:ext>
            </a:extLst>
          </p:cNvPr>
          <p:cNvSpPr/>
          <p:nvPr/>
        </p:nvSpPr>
        <p:spPr>
          <a:xfrm>
            <a:off x="14270495" y="2620283"/>
            <a:ext cx="0" cy="784860"/>
          </a:xfrm>
          <a:custGeom>
            <a:avLst/>
            <a:gdLst/>
            <a:ahLst/>
            <a:cxnLst/>
            <a:rect l="l" t="t" r="r" b="b"/>
            <a:pathLst>
              <a:path h="784860">
                <a:moveTo>
                  <a:pt x="0" y="0"/>
                </a:moveTo>
                <a:lnTo>
                  <a:pt x="0" y="784517"/>
                </a:lnTo>
                <a:lnTo>
                  <a:pt x="0" y="0"/>
                </a:lnTo>
                <a:close/>
              </a:path>
            </a:pathLst>
          </a:custGeom>
          <a:ln w="9359">
            <a:solidFill>
              <a:srgbClr val="71BC68"/>
            </a:solidFill>
          </a:ln>
        </p:spPr>
        <p:txBody>
          <a:bodyPr wrap="square" lIns="0" tIns="0" rIns="0" bIns="0" rtlCol="0"/>
          <a:lstStyle/>
          <a:p>
            <a:endParaRPr lang="fr-CA" noProof="0" dirty="0"/>
          </a:p>
        </p:txBody>
      </p:sp>
      <p:sp>
        <p:nvSpPr>
          <p:cNvPr id="108" name="object 408">
            <a:extLst>
              <a:ext uri="{FF2B5EF4-FFF2-40B4-BE49-F238E27FC236}">
                <a16:creationId xmlns:a16="http://schemas.microsoft.com/office/drawing/2014/main" id="{9CF3CB85-D700-7E30-DFBC-CDDFACE10D6F}"/>
              </a:ext>
            </a:extLst>
          </p:cNvPr>
          <p:cNvSpPr/>
          <p:nvPr/>
        </p:nvSpPr>
        <p:spPr>
          <a:xfrm>
            <a:off x="13684704" y="2594721"/>
            <a:ext cx="836294" cy="835660"/>
          </a:xfrm>
          <a:custGeom>
            <a:avLst/>
            <a:gdLst/>
            <a:ahLst/>
            <a:cxnLst/>
            <a:rect l="l" t="t" r="r" b="b"/>
            <a:pathLst>
              <a:path w="836294" h="835660">
                <a:moveTo>
                  <a:pt x="0" y="835634"/>
                </a:moveTo>
                <a:lnTo>
                  <a:pt x="835736" y="0"/>
                </a:lnTo>
                <a:lnTo>
                  <a:pt x="0" y="835634"/>
                </a:lnTo>
                <a:close/>
              </a:path>
            </a:pathLst>
          </a:custGeom>
          <a:ln w="9448">
            <a:solidFill>
              <a:srgbClr val="71BC68"/>
            </a:solidFill>
          </a:ln>
        </p:spPr>
        <p:txBody>
          <a:bodyPr wrap="square" lIns="0" tIns="0" rIns="0" bIns="0" rtlCol="0"/>
          <a:lstStyle/>
          <a:p>
            <a:endParaRPr lang="fr-CA" noProof="0" dirty="0"/>
          </a:p>
        </p:txBody>
      </p:sp>
      <p:sp>
        <p:nvSpPr>
          <p:cNvPr id="109" name="object 409">
            <a:extLst>
              <a:ext uri="{FF2B5EF4-FFF2-40B4-BE49-F238E27FC236}">
                <a16:creationId xmlns:a16="http://schemas.microsoft.com/office/drawing/2014/main" id="{BF0D32D2-A35F-D468-B611-79F220B640B4}"/>
              </a:ext>
            </a:extLst>
          </p:cNvPr>
          <p:cNvSpPr/>
          <p:nvPr/>
        </p:nvSpPr>
        <p:spPr>
          <a:xfrm>
            <a:off x="13933012" y="2373063"/>
            <a:ext cx="0" cy="1279525"/>
          </a:xfrm>
          <a:custGeom>
            <a:avLst/>
            <a:gdLst/>
            <a:ahLst/>
            <a:cxnLst/>
            <a:rect l="l" t="t" r="r" b="b"/>
            <a:pathLst>
              <a:path h="1279525">
                <a:moveTo>
                  <a:pt x="0" y="0"/>
                </a:moveTo>
                <a:lnTo>
                  <a:pt x="0" y="1278953"/>
                </a:lnTo>
                <a:lnTo>
                  <a:pt x="0" y="0"/>
                </a:lnTo>
                <a:close/>
              </a:path>
            </a:pathLst>
          </a:custGeom>
          <a:ln w="9448">
            <a:solidFill>
              <a:srgbClr val="71BC68"/>
            </a:solidFill>
          </a:ln>
        </p:spPr>
        <p:txBody>
          <a:bodyPr wrap="square" lIns="0" tIns="0" rIns="0" bIns="0" rtlCol="0"/>
          <a:lstStyle/>
          <a:p>
            <a:endParaRPr lang="fr-CA" noProof="0" dirty="0"/>
          </a:p>
        </p:txBody>
      </p:sp>
      <p:sp>
        <p:nvSpPr>
          <p:cNvPr id="110" name="object 410">
            <a:extLst>
              <a:ext uri="{FF2B5EF4-FFF2-40B4-BE49-F238E27FC236}">
                <a16:creationId xmlns:a16="http://schemas.microsoft.com/office/drawing/2014/main" id="{4E18C384-5171-E155-A861-5D7849ABEC9C}"/>
              </a:ext>
            </a:extLst>
          </p:cNvPr>
          <p:cNvSpPr/>
          <p:nvPr/>
        </p:nvSpPr>
        <p:spPr>
          <a:xfrm>
            <a:off x="13779614" y="2843000"/>
            <a:ext cx="646430" cy="0"/>
          </a:xfrm>
          <a:custGeom>
            <a:avLst/>
            <a:gdLst/>
            <a:ahLst/>
            <a:cxnLst/>
            <a:rect l="l" t="t" r="r" b="b"/>
            <a:pathLst>
              <a:path w="646430">
                <a:moveTo>
                  <a:pt x="645921" y="0"/>
                </a:moveTo>
                <a:lnTo>
                  <a:pt x="0" y="0"/>
                </a:lnTo>
                <a:lnTo>
                  <a:pt x="645921" y="0"/>
                </a:lnTo>
                <a:close/>
              </a:path>
            </a:pathLst>
          </a:custGeom>
          <a:ln w="9448">
            <a:solidFill>
              <a:srgbClr val="71BC68"/>
            </a:solidFill>
          </a:ln>
        </p:spPr>
        <p:txBody>
          <a:bodyPr wrap="square" lIns="0" tIns="0" rIns="0" bIns="0" rtlCol="0"/>
          <a:lstStyle/>
          <a:p>
            <a:endParaRPr lang="fr-CA" noProof="0" dirty="0"/>
          </a:p>
        </p:txBody>
      </p:sp>
      <p:sp>
        <p:nvSpPr>
          <p:cNvPr id="111" name="object 411">
            <a:extLst>
              <a:ext uri="{FF2B5EF4-FFF2-40B4-BE49-F238E27FC236}">
                <a16:creationId xmlns:a16="http://schemas.microsoft.com/office/drawing/2014/main" id="{01849205-8EAC-0BC0-57AB-02EAB9291C8B}"/>
              </a:ext>
            </a:extLst>
          </p:cNvPr>
          <p:cNvSpPr/>
          <p:nvPr/>
        </p:nvSpPr>
        <p:spPr>
          <a:xfrm>
            <a:off x="14047987" y="3159661"/>
            <a:ext cx="582930" cy="582930"/>
          </a:xfrm>
          <a:custGeom>
            <a:avLst/>
            <a:gdLst/>
            <a:ahLst/>
            <a:cxnLst/>
            <a:rect l="l" t="t" r="r" b="b"/>
            <a:pathLst>
              <a:path w="582930" h="582929">
                <a:moveTo>
                  <a:pt x="582413" y="0"/>
                </a:moveTo>
                <a:lnTo>
                  <a:pt x="0" y="582413"/>
                </a:lnTo>
                <a:lnTo>
                  <a:pt x="582413" y="0"/>
                </a:lnTo>
              </a:path>
            </a:pathLst>
          </a:custGeom>
          <a:ln w="9448">
            <a:solidFill>
              <a:srgbClr val="71BC68"/>
            </a:solidFill>
          </a:ln>
        </p:spPr>
        <p:txBody>
          <a:bodyPr wrap="square" lIns="0" tIns="0" rIns="0" bIns="0" rtlCol="0"/>
          <a:lstStyle/>
          <a:p>
            <a:endParaRPr lang="fr-CA" noProof="0" dirty="0"/>
          </a:p>
        </p:txBody>
      </p:sp>
      <p:sp>
        <p:nvSpPr>
          <p:cNvPr id="112" name="object 412">
            <a:extLst>
              <a:ext uri="{FF2B5EF4-FFF2-40B4-BE49-F238E27FC236}">
                <a16:creationId xmlns:a16="http://schemas.microsoft.com/office/drawing/2014/main" id="{F0114EAA-7ECD-134B-9AB9-B2BA04D4A99B}"/>
              </a:ext>
            </a:extLst>
          </p:cNvPr>
          <p:cNvSpPr/>
          <p:nvPr/>
        </p:nvSpPr>
        <p:spPr>
          <a:xfrm>
            <a:off x="14609603" y="3083753"/>
            <a:ext cx="0" cy="532765"/>
          </a:xfrm>
          <a:custGeom>
            <a:avLst/>
            <a:gdLst/>
            <a:ahLst/>
            <a:cxnLst/>
            <a:rect l="l" t="t" r="r" b="b"/>
            <a:pathLst>
              <a:path h="532764">
                <a:moveTo>
                  <a:pt x="0" y="532536"/>
                </a:moveTo>
                <a:lnTo>
                  <a:pt x="0" y="0"/>
                </a:lnTo>
                <a:lnTo>
                  <a:pt x="0" y="532536"/>
                </a:lnTo>
                <a:close/>
              </a:path>
            </a:pathLst>
          </a:custGeom>
          <a:ln w="9448">
            <a:solidFill>
              <a:srgbClr val="71BC68"/>
            </a:solidFill>
          </a:ln>
        </p:spPr>
        <p:txBody>
          <a:bodyPr wrap="square" lIns="0" tIns="0" rIns="0" bIns="0" rtlCol="0"/>
          <a:lstStyle/>
          <a:p>
            <a:endParaRPr lang="fr-CA" noProof="0" dirty="0"/>
          </a:p>
        </p:txBody>
      </p:sp>
      <p:sp>
        <p:nvSpPr>
          <p:cNvPr id="113" name="object 413">
            <a:extLst>
              <a:ext uri="{FF2B5EF4-FFF2-40B4-BE49-F238E27FC236}">
                <a16:creationId xmlns:a16="http://schemas.microsoft.com/office/drawing/2014/main" id="{63037322-C165-BCAC-418B-874F72E67246}"/>
              </a:ext>
            </a:extLst>
          </p:cNvPr>
          <p:cNvSpPr/>
          <p:nvPr/>
        </p:nvSpPr>
        <p:spPr>
          <a:xfrm>
            <a:off x="13444234" y="2822183"/>
            <a:ext cx="1186180" cy="1186180"/>
          </a:xfrm>
          <a:custGeom>
            <a:avLst/>
            <a:gdLst/>
            <a:ahLst/>
            <a:cxnLst/>
            <a:rect l="l" t="t" r="r" b="b"/>
            <a:pathLst>
              <a:path w="1186180" h="1186179">
                <a:moveTo>
                  <a:pt x="1186166" y="0"/>
                </a:moveTo>
                <a:lnTo>
                  <a:pt x="0" y="1186177"/>
                </a:lnTo>
                <a:lnTo>
                  <a:pt x="1186166" y="0"/>
                </a:lnTo>
              </a:path>
            </a:pathLst>
          </a:custGeom>
          <a:ln w="9359">
            <a:solidFill>
              <a:srgbClr val="71BC68"/>
            </a:solidFill>
          </a:ln>
        </p:spPr>
        <p:txBody>
          <a:bodyPr wrap="square" lIns="0" tIns="0" rIns="0" bIns="0" rtlCol="0"/>
          <a:lstStyle/>
          <a:p>
            <a:endParaRPr lang="fr-CA" noProof="0" dirty="0"/>
          </a:p>
        </p:txBody>
      </p:sp>
      <p:sp>
        <p:nvSpPr>
          <p:cNvPr id="114" name="object 414">
            <a:extLst>
              <a:ext uri="{FF2B5EF4-FFF2-40B4-BE49-F238E27FC236}">
                <a16:creationId xmlns:a16="http://schemas.microsoft.com/office/drawing/2014/main" id="{F4BEEE6F-A502-6675-E7EE-E5F4B4A0BB04}"/>
              </a:ext>
            </a:extLst>
          </p:cNvPr>
          <p:cNvSpPr/>
          <p:nvPr/>
        </p:nvSpPr>
        <p:spPr>
          <a:xfrm>
            <a:off x="14272130" y="2797614"/>
            <a:ext cx="0" cy="1104900"/>
          </a:xfrm>
          <a:custGeom>
            <a:avLst/>
            <a:gdLst/>
            <a:ahLst/>
            <a:cxnLst/>
            <a:rect l="l" t="t" r="r" b="b"/>
            <a:pathLst>
              <a:path h="1104900">
                <a:moveTo>
                  <a:pt x="0" y="1104811"/>
                </a:moveTo>
                <a:lnTo>
                  <a:pt x="0" y="0"/>
                </a:lnTo>
                <a:lnTo>
                  <a:pt x="0" y="1104811"/>
                </a:lnTo>
                <a:close/>
              </a:path>
            </a:pathLst>
          </a:custGeom>
          <a:ln w="9359">
            <a:solidFill>
              <a:srgbClr val="71BC68"/>
            </a:solidFill>
          </a:ln>
        </p:spPr>
        <p:txBody>
          <a:bodyPr wrap="square" lIns="0" tIns="0" rIns="0" bIns="0" rtlCol="0"/>
          <a:lstStyle/>
          <a:p>
            <a:endParaRPr lang="fr-CA" noProof="0" dirty="0"/>
          </a:p>
        </p:txBody>
      </p:sp>
      <p:sp>
        <p:nvSpPr>
          <p:cNvPr id="115" name="object 415">
            <a:extLst>
              <a:ext uri="{FF2B5EF4-FFF2-40B4-BE49-F238E27FC236}">
                <a16:creationId xmlns:a16="http://schemas.microsoft.com/office/drawing/2014/main" id="{DDACE5F3-3FEF-0283-591D-9728B3E56EC3}"/>
              </a:ext>
            </a:extLst>
          </p:cNvPr>
          <p:cNvSpPr/>
          <p:nvPr/>
        </p:nvSpPr>
        <p:spPr>
          <a:xfrm>
            <a:off x="13822552" y="3857054"/>
            <a:ext cx="808355" cy="0"/>
          </a:xfrm>
          <a:custGeom>
            <a:avLst/>
            <a:gdLst/>
            <a:ahLst/>
            <a:cxnLst/>
            <a:rect l="l" t="t" r="r" b="b"/>
            <a:pathLst>
              <a:path w="808355">
                <a:moveTo>
                  <a:pt x="807846" y="0"/>
                </a:moveTo>
                <a:lnTo>
                  <a:pt x="0" y="0"/>
                </a:lnTo>
                <a:lnTo>
                  <a:pt x="807846" y="0"/>
                </a:lnTo>
              </a:path>
            </a:pathLst>
          </a:custGeom>
          <a:ln w="9448">
            <a:solidFill>
              <a:srgbClr val="71BC68"/>
            </a:solidFill>
          </a:ln>
        </p:spPr>
        <p:txBody>
          <a:bodyPr wrap="square" lIns="0" tIns="0" rIns="0" bIns="0" rtlCol="0"/>
          <a:lstStyle/>
          <a:p>
            <a:endParaRPr lang="fr-CA" noProof="0" dirty="0"/>
          </a:p>
        </p:txBody>
      </p:sp>
      <p:sp>
        <p:nvSpPr>
          <p:cNvPr id="116" name="object 416">
            <a:extLst>
              <a:ext uri="{FF2B5EF4-FFF2-40B4-BE49-F238E27FC236}">
                <a16:creationId xmlns:a16="http://schemas.microsoft.com/office/drawing/2014/main" id="{E7752BC3-3D57-9486-DC94-BFB03CD4C7EA}"/>
              </a:ext>
            </a:extLst>
          </p:cNvPr>
          <p:cNvSpPr/>
          <p:nvPr/>
        </p:nvSpPr>
        <p:spPr>
          <a:xfrm>
            <a:off x="14270486" y="3475469"/>
            <a:ext cx="0" cy="424180"/>
          </a:xfrm>
          <a:custGeom>
            <a:avLst/>
            <a:gdLst/>
            <a:ahLst/>
            <a:cxnLst/>
            <a:rect l="l" t="t" r="r" b="b"/>
            <a:pathLst>
              <a:path h="424179">
                <a:moveTo>
                  <a:pt x="0" y="0"/>
                </a:moveTo>
                <a:lnTo>
                  <a:pt x="0" y="424053"/>
                </a:lnTo>
                <a:lnTo>
                  <a:pt x="0" y="0"/>
                </a:lnTo>
                <a:close/>
              </a:path>
            </a:pathLst>
          </a:custGeom>
          <a:ln w="9448">
            <a:solidFill>
              <a:srgbClr val="71BC68"/>
            </a:solidFill>
          </a:ln>
        </p:spPr>
        <p:txBody>
          <a:bodyPr wrap="square" lIns="0" tIns="0" rIns="0" bIns="0" rtlCol="0"/>
          <a:lstStyle/>
          <a:p>
            <a:endParaRPr lang="fr-CA" noProof="0" dirty="0"/>
          </a:p>
        </p:txBody>
      </p:sp>
      <p:sp>
        <p:nvSpPr>
          <p:cNvPr id="117" name="object 417">
            <a:extLst>
              <a:ext uri="{FF2B5EF4-FFF2-40B4-BE49-F238E27FC236}">
                <a16:creationId xmlns:a16="http://schemas.microsoft.com/office/drawing/2014/main" id="{C6CC55B7-0F32-1933-3BD8-64056BC773B8}"/>
              </a:ext>
            </a:extLst>
          </p:cNvPr>
          <p:cNvSpPr/>
          <p:nvPr/>
        </p:nvSpPr>
        <p:spPr>
          <a:xfrm>
            <a:off x="13793838" y="3378773"/>
            <a:ext cx="617855" cy="617855"/>
          </a:xfrm>
          <a:custGeom>
            <a:avLst/>
            <a:gdLst/>
            <a:ahLst/>
            <a:cxnLst/>
            <a:rect l="l" t="t" r="r" b="b"/>
            <a:pathLst>
              <a:path w="617855" h="617854">
                <a:moveTo>
                  <a:pt x="0" y="0"/>
                </a:moveTo>
                <a:lnTo>
                  <a:pt x="617461" y="617448"/>
                </a:lnTo>
                <a:lnTo>
                  <a:pt x="0" y="0"/>
                </a:lnTo>
                <a:close/>
              </a:path>
            </a:pathLst>
          </a:custGeom>
          <a:ln w="9448">
            <a:solidFill>
              <a:srgbClr val="71BC68"/>
            </a:solidFill>
          </a:ln>
        </p:spPr>
        <p:txBody>
          <a:bodyPr wrap="square" lIns="0" tIns="0" rIns="0" bIns="0" rtlCol="0"/>
          <a:lstStyle/>
          <a:p>
            <a:endParaRPr lang="fr-CA" noProof="0" dirty="0"/>
          </a:p>
        </p:txBody>
      </p:sp>
      <p:sp>
        <p:nvSpPr>
          <p:cNvPr id="118" name="object 418">
            <a:extLst>
              <a:ext uri="{FF2B5EF4-FFF2-40B4-BE49-F238E27FC236}">
                <a16:creationId xmlns:a16="http://schemas.microsoft.com/office/drawing/2014/main" id="{59E6E6AD-91BE-85DF-8E4E-B061B49BF933}"/>
              </a:ext>
            </a:extLst>
          </p:cNvPr>
          <p:cNvSpPr/>
          <p:nvPr/>
        </p:nvSpPr>
        <p:spPr>
          <a:xfrm>
            <a:off x="13678543" y="3517940"/>
            <a:ext cx="848360" cy="0"/>
          </a:xfrm>
          <a:custGeom>
            <a:avLst/>
            <a:gdLst/>
            <a:ahLst/>
            <a:cxnLst/>
            <a:rect l="l" t="t" r="r" b="b"/>
            <a:pathLst>
              <a:path w="848359">
                <a:moveTo>
                  <a:pt x="848055" y="0"/>
                </a:moveTo>
                <a:lnTo>
                  <a:pt x="0" y="0"/>
                </a:lnTo>
                <a:lnTo>
                  <a:pt x="848055" y="0"/>
                </a:lnTo>
                <a:close/>
              </a:path>
            </a:pathLst>
          </a:custGeom>
          <a:ln w="9448">
            <a:solidFill>
              <a:srgbClr val="71BC68"/>
            </a:solidFill>
          </a:ln>
        </p:spPr>
        <p:txBody>
          <a:bodyPr wrap="square" lIns="0" tIns="0" rIns="0" bIns="0" rtlCol="0"/>
          <a:lstStyle/>
          <a:p>
            <a:endParaRPr lang="fr-CA" noProof="0" dirty="0"/>
          </a:p>
        </p:txBody>
      </p:sp>
      <p:sp>
        <p:nvSpPr>
          <p:cNvPr id="119" name="object 419">
            <a:extLst>
              <a:ext uri="{FF2B5EF4-FFF2-40B4-BE49-F238E27FC236}">
                <a16:creationId xmlns:a16="http://schemas.microsoft.com/office/drawing/2014/main" id="{730C9BB0-3295-ED53-6251-A2FDB4DF93BB}"/>
              </a:ext>
            </a:extLst>
          </p:cNvPr>
          <p:cNvSpPr/>
          <p:nvPr/>
        </p:nvSpPr>
        <p:spPr>
          <a:xfrm>
            <a:off x="14272130" y="3468209"/>
            <a:ext cx="0" cy="438784"/>
          </a:xfrm>
          <a:custGeom>
            <a:avLst/>
            <a:gdLst/>
            <a:ahLst/>
            <a:cxnLst/>
            <a:rect l="l" t="t" r="r" b="b"/>
            <a:pathLst>
              <a:path h="438785">
                <a:moveTo>
                  <a:pt x="0" y="438581"/>
                </a:moveTo>
                <a:lnTo>
                  <a:pt x="0" y="0"/>
                </a:lnTo>
                <a:lnTo>
                  <a:pt x="0" y="438581"/>
                </a:lnTo>
                <a:close/>
              </a:path>
            </a:pathLst>
          </a:custGeom>
          <a:ln w="9448">
            <a:solidFill>
              <a:srgbClr val="71BC68"/>
            </a:solidFill>
          </a:ln>
        </p:spPr>
        <p:txBody>
          <a:bodyPr wrap="square" lIns="0" tIns="0" rIns="0" bIns="0" rtlCol="0"/>
          <a:lstStyle/>
          <a:p>
            <a:endParaRPr lang="fr-CA" noProof="0" dirty="0"/>
          </a:p>
        </p:txBody>
      </p:sp>
      <p:sp>
        <p:nvSpPr>
          <p:cNvPr id="120" name="object 420">
            <a:extLst>
              <a:ext uri="{FF2B5EF4-FFF2-40B4-BE49-F238E27FC236}">
                <a16:creationId xmlns:a16="http://schemas.microsoft.com/office/drawing/2014/main" id="{FF5479EA-AD4E-797F-2681-51D636D7AE5D}"/>
              </a:ext>
            </a:extLst>
          </p:cNvPr>
          <p:cNvSpPr/>
          <p:nvPr/>
        </p:nvSpPr>
        <p:spPr>
          <a:xfrm>
            <a:off x="12225617" y="125424"/>
            <a:ext cx="2404110" cy="3414395"/>
          </a:xfrm>
          <a:custGeom>
            <a:avLst/>
            <a:gdLst/>
            <a:ahLst/>
            <a:cxnLst/>
            <a:rect l="l" t="t" r="r" b="b"/>
            <a:pathLst>
              <a:path w="2404109" h="3414395">
                <a:moveTo>
                  <a:pt x="40005" y="356870"/>
                </a:moveTo>
                <a:lnTo>
                  <a:pt x="38430" y="349084"/>
                </a:lnTo>
                <a:lnTo>
                  <a:pt x="34137" y="342722"/>
                </a:lnTo>
                <a:lnTo>
                  <a:pt x="27787" y="338442"/>
                </a:lnTo>
                <a:lnTo>
                  <a:pt x="20002" y="336867"/>
                </a:lnTo>
                <a:lnTo>
                  <a:pt x="12217" y="338442"/>
                </a:lnTo>
                <a:lnTo>
                  <a:pt x="5867" y="342722"/>
                </a:lnTo>
                <a:lnTo>
                  <a:pt x="1574" y="349084"/>
                </a:lnTo>
                <a:lnTo>
                  <a:pt x="0" y="356870"/>
                </a:lnTo>
                <a:lnTo>
                  <a:pt x="1574" y="364655"/>
                </a:lnTo>
                <a:lnTo>
                  <a:pt x="5867" y="371005"/>
                </a:lnTo>
                <a:lnTo>
                  <a:pt x="12217" y="375297"/>
                </a:lnTo>
                <a:lnTo>
                  <a:pt x="20002" y="376859"/>
                </a:lnTo>
                <a:lnTo>
                  <a:pt x="27787" y="375297"/>
                </a:lnTo>
                <a:lnTo>
                  <a:pt x="34137" y="371005"/>
                </a:lnTo>
                <a:lnTo>
                  <a:pt x="38430" y="364655"/>
                </a:lnTo>
                <a:lnTo>
                  <a:pt x="40005" y="356870"/>
                </a:lnTo>
                <a:close/>
              </a:path>
              <a:path w="2404109" h="3414395">
                <a:moveTo>
                  <a:pt x="373634" y="346303"/>
                </a:moveTo>
                <a:lnTo>
                  <a:pt x="366407" y="339077"/>
                </a:lnTo>
                <a:lnTo>
                  <a:pt x="348551" y="339077"/>
                </a:lnTo>
                <a:lnTo>
                  <a:pt x="341325" y="346303"/>
                </a:lnTo>
                <a:lnTo>
                  <a:pt x="341325" y="364159"/>
                </a:lnTo>
                <a:lnTo>
                  <a:pt x="348551" y="371386"/>
                </a:lnTo>
                <a:lnTo>
                  <a:pt x="357479" y="371386"/>
                </a:lnTo>
                <a:lnTo>
                  <a:pt x="366407" y="371386"/>
                </a:lnTo>
                <a:lnTo>
                  <a:pt x="373634" y="364159"/>
                </a:lnTo>
                <a:lnTo>
                  <a:pt x="373634" y="346303"/>
                </a:lnTo>
                <a:close/>
              </a:path>
              <a:path w="2404109" h="3414395">
                <a:moveTo>
                  <a:pt x="374573" y="683260"/>
                </a:moveTo>
                <a:lnTo>
                  <a:pt x="366928" y="675614"/>
                </a:lnTo>
                <a:lnTo>
                  <a:pt x="348030" y="675614"/>
                </a:lnTo>
                <a:lnTo>
                  <a:pt x="340385" y="683260"/>
                </a:lnTo>
                <a:lnTo>
                  <a:pt x="340385" y="702157"/>
                </a:lnTo>
                <a:lnTo>
                  <a:pt x="348030" y="709803"/>
                </a:lnTo>
                <a:lnTo>
                  <a:pt x="357479" y="709803"/>
                </a:lnTo>
                <a:lnTo>
                  <a:pt x="366928" y="709803"/>
                </a:lnTo>
                <a:lnTo>
                  <a:pt x="374573" y="702157"/>
                </a:lnTo>
                <a:lnTo>
                  <a:pt x="374573" y="683260"/>
                </a:lnTo>
                <a:close/>
              </a:path>
              <a:path w="2404109" h="3414395">
                <a:moveTo>
                  <a:pt x="375069" y="2032889"/>
                </a:moveTo>
                <a:lnTo>
                  <a:pt x="367195" y="2025002"/>
                </a:lnTo>
                <a:lnTo>
                  <a:pt x="357479" y="2025002"/>
                </a:lnTo>
                <a:lnTo>
                  <a:pt x="347764" y="2025002"/>
                </a:lnTo>
                <a:lnTo>
                  <a:pt x="339890" y="2032889"/>
                </a:lnTo>
                <a:lnTo>
                  <a:pt x="339890" y="2044014"/>
                </a:lnTo>
                <a:lnTo>
                  <a:pt x="340080" y="2045347"/>
                </a:lnTo>
                <a:lnTo>
                  <a:pt x="340398" y="2046655"/>
                </a:lnTo>
                <a:lnTo>
                  <a:pt x="341566" y="2055075"/>
                </a:lnTo>
                <a:lnTo>
                  <a:pt x="348742" y="2061578"/>
                </a:lnTo>
                <a:lnTo>
                  <a:pt x="366179" y="2061578"/>
                </a:lnTo>
                <a:lnTo>
                  <a:pt x="373316" y="2055126"/>
                </a:lnTo>
                <a:lnTo>
                  <a:pt x="374535" y="2046744"/>
                </a:lnTo>
                <a:lnTo>
                  <a:pt x="374853" y="2045411"/>
                </a:lnTo>
                <a:lnTo>
                  <a:pt x="375069" y="2044039"/>
                </a:lnTo>
                <a:lnTo>
                  <a:pt x="375069" y="2032889"/>
                </a:lnTo>
                <a:close/>
              </a:path>
              <a:path w="2404109" h="3414395">
                <a:moveTo>
                  <a:pt x="712825" y="2033638"/>
                </a:moveTo>
                <a:lnTo>
                  <a:pt x="705561" y="2026373"/>
                </a:lnTo>
                <a:lnTo>
                  <a:pt x="687628" y="2026373"/>
                </a:lnTo>
                <a:lnTo>
                  <a:pt x="680364" y="2033638"/>
                </a:lnTo>
                <a:lnTo>
                  <a:pt x="680364" y="2051570"/>
                </a:lnTo>
                <a:lnTo>
                  <a:pt x="687628" y="2058835"/>
                </a:lnTo>
                <a:lnTo>
                  <a:pt x="696595" y="2058835"/>
                </a:lnTo>
                <a:lnTo>
                  <a:pt x="705561" y="2058835"/>
                </a:lnTo>
                <a:lnTo>
                  <a:pt x="712825" y="2051570"/>
                </a:lnTo>
                <a:lnTo>
                  <a:pt x="712825" y="2033638"/>
                </a:lnTo>
                <a:close/>
              </a:path>
              <a:path w="2404109" h="3414395">
                <a:moveTo>
                  <a:pt x="713066" y="2372626"/>
                </a:moveTo>
                <a:lnTo>
                  <a:pt x="705700" y="2365248"/>
                </a:lnTo>
                <a:lnTo>
                  <a:pt x="696595" y="2365248"/>
                </a:lnTo>
                <a:lnTo>
                  <a:pt x="687489" y="2365248"/>
                </a:lnTo>
                <a:lnTo>
                  <a:pt x="680123" y="2372626"/>
                </a:lnTo>
                <a:lnTo>
                  <a:pt x="680123" y="2390838"/>
                </a:lnTo>
                <a:lnTo>
                  <a:pt x="687489" y="2398217"/>
                </a:lnTo>
                <a:lnTo>
                  <a:pt x="705700" y="2398217"/>
                </a:lnTo>
                <a:lnTo>
                  <a:pt x="713066" y="2390838"/>
                </a:lnTo>
                <a:lnTo>
                  <a:pt x="713066" y="2372626"/>
                </a:lnTo>
                <a:close/>
              </a:path>
              <a:path w="2404109" h="3414395">
                <a:moveTo>
                  <a:pt x="713181" y="683539"/>
                </a:moveTo>
                <a:lnTo>
                  <a:pt x="705751" y="676122"/>
                </a:lnTo>
                <a:lnTo>
                  <a:pt x="696595" y="676122"/>
                </a:lnTo>
                <a:lnTo>
                  <a:pt x="687438" y="676122"/>
                </a:lnTo>
                <a:lnTo>
                  <a:pt x="680021" y="683539"/>
                </a:lnTo>
                <a:lnTo>
                  <a:pt x="680021" y="697509"/>
                </a:lnTo>
                <a:lnTo>
                  <a:pt x="682091" y="701789"/>
                </a:lnTo>
                <a:lnTo>
                  <a:pt x="685342" y="704811"/>
                </a:lnTo>
                <a:lnTo>
                  <a:pt x="688149" y="707834"/>
                </a:lnTo>
                <a:lnTo>
                  <a:pt x="692137" y="709764"/>
                </a:lnTo>
                <a:lnTo>
                  <a:pt x="701052" y="709764"/>
                </a:lnTo>
                <a:lnTo>
                  <a:pt x="705040" y="707834"/>
                </a:lnTo>
                <a:lnTo>
                  <a:pt x="707847" y="704811"/>
                </a:lnTo>
                <a:lnTo>
                  <a:pt x="711111" y="701789"/>
                </a:lnTo>
                <a:lnTo>
                  <a:pt x="713181" y="697509"/>
                </a:lnTo>
                <a:lnTo>
                  <a:pt x="713181" y="683539"/>
                </a:lnTo>
                <a:close/>
              </a:path>
              <a:path w="2404109" h="3414395">
                <a:moveTo>
                  <a:pt x="713447" y="10083"/>
                </a:moveTo>
                <a:lnTo>
                  <a:pt x="705904" y="2552"/>
                </a:lnTo>
                <a:lnTo>
                  <a:pt x="687311" y="2552"/>
                </a:lnTo>
                <a:lnTo>
                  <a:pt x="679767" y="10083"/>
                </a:lnTo>
                <a:lnTo>
                  <a:pt x="679767" y="28702"/>
                </a:lnTo>
                <a:lnTo>
                  <a:pt x="687311" y="36245"/>
                </a:lnTo>
                <a:lnTo>
                  <a:pt x="696607" y="36245"/>
                </a:lnTo>
                <a:lnTo>
                  <a:pt x="705904" y="36245"/>
                </a:lnTo>
                <a:lnTo>
                  <a:pt x="713447" y="28702"/>
                </a:lnTo>
                <a:lnTo>
                  <a:pt x="713447" y="10083"/>
                </a:lnTo>
                <a:close/>
              </a:path>
              <a:path w="2404109" h="3414395">
                <a:moveTo>
                  <a:pt x="714197" y="1695437"/>
                </a:moveTo>
                <a:lnTo>
                  <a:pt x="706310" y="1687563"/>
                </a:lnTo>
                <a:lnTo>
                  <a:pt x="696607" y="1687563"/>
                </a:lnTo>
                <a:lnTo>
                  <a:pt x="686904" y="1687563"/>
                </a:lnTo>
                <a:lnTo>
                  <a:pt x="679018" y="1695437"/>
                </a:lnTo>
                <a:lnTo>
                  <a:pt x="679018" y="1714868"/>
                </a:lnTo>
                <a:lnTo>
                  <a:pt x="686904" y="1722755"/>
                </a:lnTo>
                <a:lnTo>
                  <a:pt x="706310" y="1722755"/>
                </a:lnTo>
                <a:lnTo>
                  <a:pt x="714197" y="1714868"/>
                </a:lnTo>
                <a:lnTo>
                  <a:pt x="714197" y="1695437"/>
                </a:lnTo>
                <a:close/>
              </a:path>
              <a:path w="2404109" h="3414395">
                <a:moveTo>
                  <a:pt x="715695" y="1031836"/>
                </a:moveTo>
                <a:lnTo>
                  <a:pt x="714197" y="1024407"/>
                </a:lnTo>
                <a:lnTo>
                  <a:pt x="710107" y="1018336"/>
                </a:lnTo>
                <a:lnTo>
                  <a:pt x="704037" y="1014234"/>
                </a:lnTo>
                <a:lnTo>
                  <a:pt x="696595" y="1012736"/>
                </a:lnTo>
                <a:lnTo>
                  <a:pt x="689165" y="1014234"/>
                </a:lnTo>
                <a:lnTo>
                  <a:pt x="683094" y="1018336"/>
                </a:lnTo>
                <a:lnTo>
                  <a:pt x="678992" y="1024407"/>
                </a:lnTo>
                <a:lnTo>
                  <a:pt x="677494" y="1031836"/>
                </a:lnTo>
                <a:lnTo>
                  <a:pt x="678992" y="1039279"/>
                </a:lnTo>
                <a:lnTo>
                  <a:pt x="683094" y="1045349"/>
                </a:lnTo>
                <a:lnTo>
                  <a:pt x="689165" y="1049439"/>
                </a:lnTo>
                <a:lnTo>
                  <a:pt x="696595" y="1050937"/>
                </a:lnTo>
                <a:lnTo>
                  <a:pt x="704037" y="1049439"/>
                </a:lnTo>
                <a:lnTo>
                  <a:pt x="710107" y="1045349"/>
                </a:lnTo>
                <a:lnTo>
                  <a:pt x="714197" y="1039279"/>
                </a:lnTo>
                <a:lnTo>
                  <a:pt x="715695" y="1031836"/>
                </a:lnTo>
                <a:close/>
              </a:path>
              <a:path w="2404109" h="3414395">
                <a:moveTo>
                  <a:pt x="1047737" y="2036724"/>
                </a:moveTo>
                <a:lnTo>
                  <a:pt x="1041615" y="2030615"/>
                </a:lnTo>
                <a:lnTo>
                  <a:pt x="1034084" y="2030615"/>
                </a:lnTo>
                <a:lnTo>
                  <a:pt x="1026553" y="2030615"/>
                </a:lnTo>
                <a:lnTo>
                  <a:pt x="1020432" y="2036724"/>
                </a:lnTo>
                <a:lnTo>
                  <a:pt x="1020432" y="2051812"/>
                </a:lnTo>
                <a:lnTo>
                  <a:pt x="1026553" y="2057920"/>
                </a:lnTo>
                <a:lnTo>
                  <a:pt x="1041615" y="2057920"/>
                </a:lnTo>
                <a:lnTo>
                  <a:pt x="1047737" y="2051812"/>
                </a:lnTo>
                <a:lnTo>
                  <a:pt x="1047737" y="2036724"/>
                </a:lnTo>
                <a:close/>
              </a:path>
              <a:path w="2404109" h="3414395">
                <a:moveTo>
                  <a:pt x="1048600" y="1359649"/>
                </a:moveTo>
                <a:lnTo>
                  <a:pt x="1042098" y="1353146"/>
                </a:lnTo>
                <a:lnTo>
                  <a:pt x="1034084" y="1353146"/>
                </a:lnTo>
                <a:lnTo>
                  <a:pt x="1030732" y="1353146"/>
                </a:lnTo>
                <a:lnTo>
                  <a:pt x="1027671" y="1354328"/>
                </a:lnTo>
                <a:lnTo>
                  <a:pt x="1025220" y="1356245"/>
                </a:lnTo>
                <a:lnTo>
                  <a:pt x="1021435" y="1358646"/>
                </a:lnTo>
                <a:lnTo>
                  <a:pt x="1018908" y="1362849"/>
                </a:lnTo>
                <a:lnTo>
                  <a:pt x="1018908" y="1372450"/>
                </a:lnTo>
                <a:lnTo>
                  <a:pt x="1021397" y="1376629"/>
                </a:lnTo>
                <a:lnTo>
                  <a:pt x="1025156" y="1379029"/>
                </a:lnTo>
                <a:lnTo>
                  <a:pt x="1027620" y="1380972"/>
                </a:lnTo>
                <a:lnTo>
                  <a:pt x="1030706" y="1382179"/>
                </a:lnTo>
                <a:lnTo>
                  <a:pt x="1042098" y="1382179"/>
                </a:lnTo>
                <a:lnTo>
                  <a:pt x="1048600" y="1375676"/>
                </a:lnTo>
                <a:lnTo>
                  <a:pt x="1048600" y="1359649"/>
                </a:lnTo>
                <a:close/>
              </a:path>
              <a:path w="2404109" h="3414395">
                <a:moveTo>
                  <a:pt x="1054658" y="1705140"/>
                </a:moveTo>
                <a:lnTo>
                  <a:pt x="1053045" y="1697139"/>
                </a:lnTo>
                <a:lnTo>
                  <a:pt x="1048626" y="1690598"/>
                </a:lnTo>
                <a:lnTo>
                  <a:pt x="1042098" y="1686191"/>
                </a:lnTo>
                <a:lnTo>
                  <a:pt x="1034084" y="1684566"/>
                </a:lnTo>
                <a:lnTo>
                  <a:pt x="1026071" y="1686191"/>
                </a:lnTo>
                <a:lnTo>
                  <a:pt x="1019530" y="1690598"/>
                </a:lnTo>
                <a:lnTo>
                  <a:pt x="1015123" y="1697139"/>
                </a:lnTo>
                <a:lnTo>
                  <a:pt x="1013510" y="1705140"/>
                </a:lnTo>
                <a:lnTo>
                  <a:pt x="1015123" y="1713153"/>
                </a:lnTo>
                <a:lnTo>
                  <a:pt x="1019530" y="1719707"/>
                </a:lnTo>
                <a:lnTo>
                  <a:pt x="1026071" y="1724113"/>
                </a:lnTo>
                <a:lnTo>
                  <a:pt x="1034084" y="1725726"/>
                </a:lnTo>
                <a:lnTo>
                  <a:pt x="1042098" y="1724113"/>
                </a:lnTo>
                <a:lnTo>
                  <a:pt x="1048626" y="1719707"/>
                </a:lnTo>
                <a:lnTo>
                  <a:pt x="1053045" y="1713153"/>
                </a:lnTo>
                <a:lnTo>
                  <a:pt x="1054658" y="1705140"/>
                </a:lnTo>
                <a:close/>
              </a:path>
              <a:path w="2404109" h="3414395">
                <a:moveTo>
                  <a:pt x="1384858" y="349529"/>
                </a:moveTo>
                <a:lnTo>
                  <a:pt x="1378902" y="343573"/>
                </a:lnTo>
                <a:lnTo>
                  <a:pt x="1371561" y="343573"/>
                </a:lnTo>
                <a:lnTo>
                  <a:pt x="1364221" y="343573"/>
                </a:lnTo>
                <a:lnTo>
                  <a:pt x="1358277" y="349529"/>
                </a:lnTo>
                <a:lnTo>
                  <a:pt x="1358277" y="364210"/>
                </a:lnTo>
                <a:lnTo>
                  <a:pt x="1364221" y="370166"/>
                </a:lnTo>
                <a:lnTo>
                  <a:pt x="1378902" y="370166"/>
                </a:lnTo>
                <a:lnTo>
                  <a:pt x="1384858" y="364210"/>
                </a:lnTo>
                <a:lnTo>
                  <a:pt x="1384858" y="349529"/>
                </a:lnTo>
                <a:close/>
              </a:path>
              <a:path w="2404109" h="3414395">
                <a:moveTo>
                  <a:pt x="1386852" y="9296"/>
                </a:moveTo>
                <a:lnTo>
                  <a:pt x="1380007" y="2451"/>
                </a:lnTo>
                <a:lnTo>
                  <a:pt x="1366253" y="2451"/>
                </a:lnTo>
                <a:lnTo>
                  <a:pt x="1361579" y="5156"/>
                </a:lnTo>
                <a:lnTo>
                  <a:pt x="1358836" y="9245"/>
                </a:lnTo>
                <a:lnTo>
                  <a:pt x="1356385" y="11938"/>
                </a:lnTo>
                <a:lnTo>
                  <a:pt x="1354848" y="15468"/>
                </a:lnTo>
                <a:lnTo>
                  <a:pt x="1354848" y="27698"/>
                </a:lnTo>
                <a:lnTo>
                  <a:pt x="1361592" y="34442"/>
                </a:lnTo>
                <a:lnTo>
                  <a:pt x="1369898" y="34442"/>
                </a:lnTo>
                <a:lnTo>
                  <a:pt x="1373111" y="34442"/>
                </a:lnTo>
                <a:lnTo>
                  <a:pt x="1376070" y="33426"/>
                </a:lnTo>
                <a:lnTo>
                  <a:pt x="1378521" y="31699"/>
                </a:lnTo>
                <a:lnTo>
                  <a:pt x="1379893" y="30911"/>
                </a:lnTo>
                <a:lnTo>
                  <a:pt x="1381125" y="29921"/>
                </a:lnTo>
                <a:lnTo>
                  <a:pt x="1382166" y="28727"/>
                </a:lnTo>
                <a:lnTo>
                  <a:pt x="1385049" y="25958"/>
                </a:lnTo>
                <a:lnTo>
                  <a:pt x="1386852" y="22072"/>
                </a:lnTo>
                <a:lnTo>
                  <a:pt x="1386852" y="9296"/>
                </a:lnTo>
                <a:close/>
              </a:path>
              <a:path w="2404109" h="3414395">
                <a:moveTo>
                  <a:pt x="1387627" y="2032812"/>
                </a:moveTo>
                <a:lnTo>
                  <a:pt x="1379689" y="2024888"/>
                </a:lnTo>
                <a:lnTo>
                  <a:pt x="1369910" y="2024888"/>
                </a:lnTo>
                <a:lnTo>
                  <a:pt x="1360131" y="2024888"/>
                </a:lnTo>
                <a:lnTo>
                  <a:pt x="1352194" y="2032812"/>
                </a:lnTo>
                <a:lnTo>
                  <a:pt x="1352194" y="2052383"/>
                </a:lnTo>
                <a:lnTo>
                  <a:pt x="1360131" y="2060321"/>
                </a:lnTo>
                <a:lnTo>
                  <a:pt x="1379689" y="2060321"/>
                </a:lnTo>
                <a:lnTo>
                  <a:pt x="1387627" y="2052383"/>
                </a:lnTo>
                <a:lnTo>
                  <a:pt x="1387627" y="2032812"/>
                </a:lnTo>
                <a:close/>
              </a:path>
              <a:path w="2404109" h="3414395">
                <a:moveTo>
                  <a:pt x="1387665" y="684555"/>
                </a:moveTo>
                <a:lnTo>
                  <a:pt x="1379715" y="676605"/>
                </a:lnTo>
                <a:lnTo>
                  <a:pt x="1360106" y="676605"/>
                </a:lnTo>
                <a:lnTo>
                  <a:pt x="1352156" y="684555"/>
                </a:lnTo>
                <a:lnTo>
                  <a:pt x="1352156" y="704164"/>
                </a:lnTo>
                <a:lnTo>
                  <a:pt x="1360106" y="712114"/>
                </a:lnTo>
                <a:lnTo>
                  <a:pt x="1369910" y="712114"/>
                </a:lnTo>
                <a:lnTo>
                  <a:pt x="1379715" y="712114"/>
                </a:lnTo>
                <a:lnTo>
                  <a:pt x="1387665" y="704164"/>
                </a:lnTo>
                <a:lnTo>
                  <a:pt x="1387665" y="684555"/>
                </a:lnTo>
                <a:close/>
              </a:path>
              <a:path w="2404109" h="3414395">
                <a:moveTo>
                  <a:pt x="1388402" y="1359992"/>
                </a:moveTo>
                <a:lnTo>
                  <a:pt x="1380845" y="1352448"/>
                </a:lnTo>
                <a:lnTo>
                  <a:pt x="1371549" y="1352448"/>
                </a:lnTo>
                <a:lnTo>
                  <a:pt x="1362252" y="1352448"/>
                </a:lnTo>
                <a:lnTo>
                  <a:pt x="1354696" y="1359992"/>
                </a:lnTo>
                <a:lnTo>
                  <a:pt x="1354696" y="1378610"/>
                </a:lnTo>
                <a:lnTo>
                  <a:pt x="1362252" y="1386141"/>
                </a:lnTo>
                <a:lnTo>
                  <a:pt x="1380845" y="1386141"/>
                </a:lnTo>
                <a:lnTo>
                  <a:pt x="1388402" y="1378610"/>
                </a:lnTo>
                <a:lnTo>
                  <a:pt x="1388402" y="1359992"/>
                </a:lnTo>
                <a:close/>
              </a:path>
              <a:path w="2404109" h="3414395">
                <a:moveTo>
                  <a:pt x="1389049" y="1020521"/>
                </a:moveTo>
                <a:lnTo>
                  <a:pt x="1381213" y="1012685"/>
                </a:lnTo>
                <a:lnTo>
                  <a:pt x="1371549" y="1012685"/>
                </a:lnTo>
                <a:lnTo>
                  <a:pt x="1361884" y="1012685"/>
                </a:lnTo>
                <a:lnTo>
                  <a:pt x="1354048" y="1020521"/>
                </a:lnTo>
                <a:lnTo>
                  <a:pt x="1354048" y="1039863"/>
                </a:lnTo>
                <a:lnTo>
                  <a:pt x="1361884" y="1047711"/>
                </a:lnTo>
                <a:lnTo>
                  <a:pt x="1381213" y="1047711"/>
                </a:lnTo>
                <a:lnTo>
                  <a:pt x="1389049" y="1039863"/>
                </a:lnTo>
                <a:lnTo>
                  <a:pt x="1389049" y="1020521"/>
                </a:lnTo>
                <a:close/>
              </a:path>
              <a:path w="2404109" h="3414395">
                <a:moveTo>
                  <a:pt x="1723123" y="2373934"/>
                </a:moveTo>
                <a:lnTo>
                  <a:pt x="1716811" y="2367635"/>
                </a:lnTo>
                <a:lnTo>
                  <a:pt x="1709026" y="2367635"/>
                </a:lnTo>
                <a:lnTo>
                  <a:pt x="1701241" y="2367635"/>
                </a:lnTo>
                <a:lnTo>
                  <a:pt x="1694929" y="2373934"/>
                </a:lnTo>
                <a:lnTo>
                  <a:pt x="1694929" y="2389517"/>
                </a:lnTo>
                <a:lnTo>
                  <a:pt x="1701241" y="2395829"/>
                </a:lnTo>
                <a:lnTo>
                  <a:pt x="1716811" y="2395829"/>
                </a:lnTo>
                <a:lnTo>
                  <a:pt x="1723123" y="2389517"/>
                </a:lnTo>
                <a:lnTo>
                  <a:pt x="1723123" y="2373934"/>
                </a:lnTo>
                <a:close/>
              </a:path>
              <a:path w="2404109" h="3414395">
                <a:moveTo>
                  <a:pt x="1723555" y="2718219"/>
                </a:moveTo>
                <a:lnTo>
                  <a:pt x="1723453" y="2717228"/>
                </a:lnTo>
                <a:lnTo>
                  <a:pt x="1721878" y="2708745"/>
                </a:lnTo>
                <a:lnTo>
                  <a:pt x="1715312" y="2703030"/>
                </a:lnTo>
                <a:lnTo>
                  <a:pt x="1698459" y="2703030"/>
                </a:lnTo>
                <a:lnTo>
                  <a:pt x="1691220" y="2710269"/>
                </a:lnTo>
                <a:lnTo>
                  <a:pt x="1691220" y="2728137"/>
                </a:lnTo>
                <a:lnTo>
                  <a:pt x="1698459" y="2735364"/>
                </a:lnTo>
                <a:lnTo>
                  <a:pt x="1707388" y="2735364"/>
                </a:lnTo>
                <a:lnTo>
                  <a:pt x="1715274" y="2735364"/>
                </a:lnTo>
                <a:lnTo>
                  <a:pt x="1721827" y="2729700"/>
                </a:lnTo>
                <a:lnTo>
                  <a:pt x="1723453" y="2721254"/>
                </a:lnTo>
                <a:lnTo>
                  <a:pt x="1723555" y="2720251"/>
                </a:lnTo>
                <a:lnTo>
                  <a:pt x="1723555" y="2718219"/>
                </a:lnTo>
                <a:close/>
              </a:path>
              <a:path w="2404109" h="3414395">
                <a:moveTo>
                  <a:pt x="1723618" y="2034527"/>
                </a:moveTo>
                <a:lnTo>
                  <a:pt x="1717090" y="2027999"/>
                </a:lnTo>
                <a:lnTo>
                  <a:pt x="1709026" y="2027999"/>
                </a:lnTo>
                <a:lnTo>
                  <a:pt x="1700961" y="2027999"/>
                </a:lnTo>
                <a:lnTo>
                  <a:pt x="1694434" y="2034527"/>
                </a:lnTo>
                <a:lnTo>
                  <a:pt x="1694434" y="2050669"/>
                </a:lnTo>
                <a:lnTo>
                  <a:pt x="1700961" y="2057209"/>
                </a:lnTo>
                <a:lnTo>
                  <a:pt x="1717090" y="2057209"/>
                </a:lnTo>
                <a:lnTo>
                  <a:pt x="1723618" y="2050669"/>
                </a:lnTo>
                <a:lnTo>
                  <a:pt x="1723618" y="2034527"/>
                </a:lnTo>
                <a:close/>
              </a:path>
              <a:path w="2404109" h="3414395">
                <a:moveTo>
                  <a:pt x="1723999" y="3047479"/>
                </a:moveTo>
                <a:lnTo>
                  <a:pt x="1716570" y="3040037"/>
                </a:lnTo>
                <a:lnTo>
                  <a:pt x="1698205" y="3040037"/>
                </a:lnTo>
                <a:lnTo>
                  <a:pt x="1690763" y="3047479"/>
                </a:lnTo>
                <a:lnTo>
                  <a:pt x="1690763" y="3065830"/>
                </a:lnTo>
                <a:lnTo>
                  <a:pt x="1698205" y="3073273"/>
                </a:lnTo>
                <a:lnTo>
                  <a:pt x="1707388" y="3073273"/>
                </a:lnTo>
                <a:lnTo>
                  <a:pt x="1716570" y="3073273"/>
                </a:lnTo>
                <a:lnTo>
                  <a:pt x="1723999" y="3065830"/>
                </a:lnTo>
                <a:lnTo>
                  <a:pt x="1723999" y="3047479"/>
                </a:lnTo>
                <a:close/>
              </a:path>
              <a:path w="2404109" h="3414395">
                <a:moveTo>
                  <a:pt x="1727365" y="3394151"/>
                </a:moveTo>
                <a:lnTo>
                  <a:pt x="1725803" y="3386378"/>
                </a:lnTo>
                <a:lnTo>
                  <a:pt x="1721510" y="3380028"/>
                </a:lnTo>
                <a:lnTo>
                  <a:pt x="1715160" y="3375749"/>
                </a:lnTo>
                <a:lnTo>
                  <a:pt x="1707388" y="3374174"/>
                </a:lnTo>
                <a:lnTo>
                  <a:pt x="1699615" y="3375749"/>
                </a:lnTo>
                <a:lnTo>
                  <a:pt x="1693265" y="3380028"/>
                </a:lnTo>
                <a:lnTo>
                  <a:pt x="1688985" y="3386378"/>
                </a:lnTo>
                <a:lnTo>
                  <a:pt x="1687410" y="3394151"/>
                </a:lnTo>
                <a:lnTo>
                  <a:pt x="1688985" y="3401949"/>
                </a:lnTo>
                <a:lnTo>
                  <a:pt x="1693265" y="3408299"/>
                </a:lnTo>
                <a:lnTo>
                  <a:pt x="1699615" y="3412591"/>
                </a:lnTo>
                <a:lnTo>
                  <a:pt x="1707388" y="3414153"/>
                </a:lnTo>
                <a:lnTo>
                  <a:pt x="1715160" y="3412591"/>
                </a:lnTo>
                <a:lnTo>
                  <a:pt x="1721510" y="3408299"/>
                </a:lnTo>
                <a:lnTo>
                  <a:pt x="1725803" y="3401949"/>
                </a:lnTo>
                <a:lnTo>
                  <a:pt x="1727365" y="3394151"/>
                </a:lnTo>
                <a:close/>
              </a:path>
              <a:path w="2404109" h="3414395">
                <a:moveTo>
                  <a:pt x="1728419" y="19392"/>
                </a:moveTo>
                <a:lnTo>
                  <a:pt x="1726895" y="11836"/>
                </a:lnTo>
                <a:lnTo>
                  <a:pt x="1722742" y="5676"/>
                </a:lnTo>
                <a:lnTo>
                  <a:pt x="1716582" y="1524"/>
                </a:lnTo>
                <a:lnTo>
                  <a:pt x="1709026" y="0"/>
                </a:lnTo>
                <a:lnTo>
                  <a:pt x="1701482" y="1524"/>
                </a:lnTo>
                <a:lnTo>
                  <a:pt x="1695323" y="5676"/>
                </a:lnTo>
                <a:lnTo>
                  <a:pt x="1691157" y="11836"/>
                </a:lnTo>
                <a:lnTo>
                  <a:pt x="1689633" y="19392"/>
                </a:lnTo>
                <a:lnTo>
                  <a:pt x="1691157" y="26936"/>
                </a:lnTo>
                <a:lnTo>
                  <a:pt x="1695323" y="33108"/>
                </a:lnTo>
                <a:lnTo>
                  <a:pt x="1701482" y="37274"/>
                </a:lnTo>
                <a:lnTo>
                  <a:pt x="1709026" y="38798"/>
                </a:lnTo>
                <a:lnTo>
                  <a:pt x="1716582" y="37274"/>
                </a:lnTo>
                <a:lnTo>
                  <a:pt x="1722742" y="33108"/>
                </a:lnTo>
                <a:lnTo>
                  <a:pt x="1726895" y="26936"/>
                </a:lnTo>
                <a:lnTo>
                  <a:pt x="1728419" y="19392"/>
                </a:lnTo>
                <a:close/>
              </a:path>
              <a:path w="2404109" h="3414395">
                <a:moveTo>
                  <a:pt x="2060346" y="3047390"/>
                </a:moveTo>
                <a:lnTo>
                  <a:pt x="2054148" y="3041192"/>
                </a:lnTo>
                <a:lnTo>
                  <a:pt x="2046503" y="3041192"/>
                </a:lnTo>
                <a:lnTo>
                  <a:pt x="2038858" y="3041192"/>
                </a:lnTo>
                <a:lnTo>
                  <a:pt x="2032660" y="3047390"/>
                </a:lnTo>
                <a:lnTo>
                  <a:pt x="2032660" y="3062694"/>
                </a:lnTo>
                <a:lnTo>
                  <a:pt x="2038858" y="3068891"/>
                </a:lnTo>
                <a:lnTo>
                  <a:pt x="2054148" y="3068891"/>
                </a:lnTo>
                <a:lnTo>
                  <a:pt x="2060346" y="3062694"/>
                </a:lnTo>
                <a:lnTo>
                  <a:pt x="2060346" y="3047390"/>
                </a:lnTo>
                <a:close/>
              </a:path>
              <a:path w="2404109" h="3414395">
                <a:moveTo>
                  <a:pt x="2060816" y="1696326"/>
                </a:moveTo>
                <a:lnTo>
                  <a:pt x="2053678" y="1689188"/>
                </a:lnTo>
                <a:lnTo>
                  <a:pt x="2036051" y="1689188"/>
                </a:lnTo>
                <a:lnTo>
                  <a:pt x="2028913" y="1696326"/>
                </a:lnTo>
                <a:lnTo>
                  <a:pt x="2028913" y="1713953"/>
                </a:lnTo>
                <a:lnTo>
                  <a:pt x="2036051" y="1721091"/>
                </a:lnTo>
                <a:lnTo>
                  <a:pt x="2044865" y="1721091"/>
                </a:lnTo>
                <a:lnTo>
                  <a:pt x="2053678" y="1721091"/>
                </a:lnTo>
                <a:lnTo>
                  <a:pt x="2060816" y="1713953"/>
                </a:lnTo>
                <a:lnTo>
                  <a:pt x="2060816" y="1696326"/>
                </a:lnTo>
                <a:close/>
              </a:path>
              <a:path w="2404109" h="3414395">
                <a:moveTo>
                  <a:pt x="2061438" y="2033460"/>
                </a:moveTo>
                <a:lnTo>
                  <a:pt x="2054021" y="2026043"/>
                </a:lnTo>
                <a:lnTo>
                  <a:pt x="2035721" y="2026043"/>
                </a:lnTo>
                <a:lnTo>
                  <a:pt x="2028317" y="2033460"/>
                </a:lnTo>
                <a:lnTo>
                  <a:pt x="2028317" y="2051773"/>
                </a:lnTo>
                <a:lnTo>
                  <a:pt x="2035721" y="2059190"/>
                </a:lnTo>
                <a:lnTo>
                  <a:pt x="2044877" y="2059190"/>
                </a:lnTo>
                <a:lnTo>
                  <a:pt x="2054021" y="2059190"/>
                </a:lnTo>
                <a:lnTo>
                  <a:pt x="2061438" y="2051773"/>
                </a:lnTo>
                <a:lnTo>
                  <a:pt x="2061438" y="2033460"/>
                </a:lnTo>
                <a:close/>
              </a:path>
              <a:path w="2404109" h="3414395">
                <a:moveTo>
                  <a:pt x="2061641" y="685088"/>
                </a:moveTo>
                <a:lnTo>
                  <a:pt x="2054123" y="677583"/>
                </a:lnTo>
                <a:lnTo>
                  <a:pt x="2035606" y="677583"/>
                </a:lnTo>
                <a:lnTo>
                  <a:pt x="2028088" y="685088"/>
                </a:lnTo>
                <a:lnTo>
                  <a:pt x="2028088" y="703618"/>
                </a:lnTo>
                <a:lnTo>
                  <a:pt x="2035606" y="711136"/>
                </a:lnTo>
                <a:lnTo>
                  <a:pt x="2044865" y="711136"/>
                </a:lnTo>
                <a:lnTo>
                  <a:pt x="2054123" y="711136"/>
                </a:lnTo>
                <a:lnTo>
                  <a:pt x="2061641" y="703618"/>
                </a:lnTo>
                <a:lnTo>
                  <a:pt x="2061641" y="685088"/>
                </a:lnTo>
                <a:close/>
              </a:path>
              <a:path w="2404109" h="3414395">
                <a:moveTo>
                  <a:pt x="2062619" y="1022019"/>
                </a:moveTo>
                <a:lnTo>
                  <a:pt x="2054682" y="1014056"/>
                </a:lnTo>
                <a:lnTo>
                  <a:pt x="2035048" y="1014056"/>
                </a:lnTo>
                <a:lnTo>
                  <a:pt x="2027097" y="1022019"/>
                </a:lnTo>
                <a:lnTo>
                  <a:pt x="2027097" y="1041641"/>
                </a:lnTo>
                <a:lnTo>
                  <a:pt x="2035048" y="1049591"/>
                </a:lnTo>
                <a:lnTo>
                  <a:pt x="2044865" y="1049591"/>
                </a:lnTo>
                <a:lnTo>
                  <a:pt x="2054682" y="1049591"/>
                </a:lnTo>
                <a:lnTo>
                  <a:pt x="2062619" y="1041641"/>
                </a:lnTo>
                <a:lnTo>
                  <a:pt x="2062619" y="1022019"/>
                </a:lnTo>
                <a:close/>
              </a:path>
              <a:path w="2404109" h="3414395">
                <a:moveTo>
                  <a:pt x="2062861" y="347840"/>
                </a:moveTo>
                <a:lnTo>
                  <a:pt x="2055533" y="340525"/>
                </a:lnTo>
                <a:lnTo>
                  <a:pt x="2037461" y="340525"/>
                </a:lnTo>
                <a:lnTo>
                  <a:pt x="2030145" y="347840"/>
                </a:lnTo>
                <a:lnTo>
                  <a:pt x="2030145" y="365925"/>
                </a:lnTo>
                <a:lnTo>
                  <a:pt x="2037461" y="373240"/>
                </a:lnTo>
                <a:lnTo>
                  <a:pt x="2046503" y="373240"/>
                </a:lnTo>
                <a:lnTo>
                  <a:pt x="2055533" y="373240"/>
                </a:lnTo>
                <a:lnTo>
                  <a:pt x="2062861" y="365925"/>
                </a:lnTo>
                <a:lnTo>
                  <a:pt x="2062861" y="347840"/>
                </a:lnTo>
                <a:close/>
              </a:path>
              <a:path w="2404109" h="3414395">
                <a:moveTo>
                  <a:pt x="2062873" y="2371077"/>
                </a:moveTo>
                <a:lnTo>
                  <a:pt x="2055545" y="2363736"/>
                </a:lnTo>
                <a:lnTo>
                  <a:pt x="2037461" y="2363736"/>
                </a:lnTo>
                <a:lnTo>
                  <a:pt x="2030133" y="2371077"/>
                </a:lnTo>
                <a:lnTo>
                  <a:pt x="2030133" y="2389162"/>
                </a:lnTo>
                <a:lnTo>
                  <a:pt x="2037461" y="2396490"/>
                </a:lnTo>
                <a:lnTo>
                  <a:pt x="2046503" y="2396490"/>
                </a:lnTo>
                <a:lnTo>
                  <a:pt x="2055545" y="2396490"/>
                </a:lnTo>
                <a:lnTo>
                  <a:pt x="2062873" y="2389162"/>
                </a:lnTo>
                <a:lnTo>
                  <a:pt x="2062873" y="2371077"/>
                </a:lnTo>
                <a:close/>
              </a:path>
              <a:path w="2404109" h="3414395">
                <a:moveTo>
                  <a:pt x="2063267" y="2717571"/>
                </a:moveTo>
                <a:lnTo>
                  <a:pt x="2061819" y="2710421"/>
                </a:lnTo>
                <a:lnTo>
                  <a:pt x="2057882" y="2704566"/>
                </a:lnTo>
                <a:lnTo>
                  <a:pt x="2052027" y="2700617"/>
                </a:lnTo>
                <a:lnTo>
                  <a:pt x="2044877" y="2699169"/>
                </a:lnTo>
                <a:lnTo>
                  <a:pt x="2037715" y="2700617"/>
                </a:lnTo>
                <a:lnTo>
                  <a:pt x="2031873" y="2704566"/>
                </a:lnTo>
                <a:lnTo>
                  <a:pt x="2027923" y="2710421"/>
                </a:lnTo>
                <a:lnTo>
                  <a:pt x="2026488" y="2717571"/>
                </a:lnTo>
                <a:lnTo>
                  <a:pt x="2027923" y="2724734"/>
                </a:lnTo>
                <a:lnTo>
                  <a:pt x="2031873" y="2730589"/>
                </a:lnTo>
                <a:lnTo>
                  <a:pt x="2037715" y="2734538"/>
                </a:lnTo>
                <a:lnTo>
                  <a:pt x="2044877" y="2735973"/>
                </a:lnTo>
                <a:lnTo>
                  <a:pt x="2052027" y="2734538"/>
                </a:lnTo>
                <a:lnTo>
                  <a:pt x="2057882" y="2730589"/>
                </a:lnTo>
                <a:lnTo>
                  <a:pt x="2061819" y="2724734"/>
                </a:lnTo>
                <a:lnTo>
                  <a:pt x="2063267" y="2717571"/>
                </a:lnTo>
                <a:close/>
              </a:path>
              <a:path w="2404109" h="3414395">
                <a:moveTo>
                  <a:pt x="2398230" y="2372969"/>
                </a:moveTo>
                <a:lnTo>
                  <a:pt x="2391118" y="2365857"/>
                </a:lnTo>
                <a:lnTo>
                  <a:pt x="2373592" y="2365857"/>
                </a:lnTo>
                <a:lnTo>
                  <a:pt x="2366492" y="2372969"/>
                </a:lnTo>
                <a:lnTo>
                  <a:pt x="2366492" y="2390495"/>
                </a:lnTo>
                <a:lnTo>
                  <a:pt x="2373592" y="2397607"/>
                </a:lnTo>
                <a:lnTo>
                  <a:pt x="2382355" y="2397607"/>
                </a:lnTo>
                <a:lnTo>
                  <a:pt x="2391118" y="2397607"/>
                </a:lnTo>
                <a:lnTo>
                  <a:pt x="2398230" y="2390495"/>
                </a:lnTo>
                <a:lnTo>
                  <a:pt x="2398230" y="2372969"/>
                </a:lnTo>
                <a:close/>
              </a:path>
              <a:path w="2404109" h="3414395">
                <a:moveTo>
                  <a:pt x="2399538" y="1696554"/>
                </a:moveTo>
                <a:lnTo>
                  <a:pt x="2392578" y="1689595"/>
                </a:lnTo>
                <a:lnTo>
                  <a:pt x="2375382" y="1689595"/>
                </a:lnTo>
                <a:lnTo>
                  <a:pt x="2368423" y="1696554"/>
                </a:lnTo>
                <a:lnTo>
                  <a:pt x="2368423" y="1713738"/>
                </a:lnTo>
                <a:lnTo>
                  <a:pt x="2375382" y="1720710"/>
                </a:lnTo>
                <a:lnTo>
                  <a:pt x="2383980" y="1720710"/>
                </a:lnTo>
                <a:lnTo>
                  <a:pt x="2392578" y="1720710"/>
                </a:lnTo>
                <a:lnTo>
                  <a:pt x="2399538" y="1713738"/>
                </a:lnTo>
                <a:lnTo>
                  <a:pt x="2399538" y="1696554"/>
                </a:lnTo>
                <a:close/>
              </a:path>
              <a:path w="2404109" h="3414395">
                <a:moveTo>
                  <a:pt x="2400109" y="347065"/>
                </a:moveTo>
                <a:lnTo>
                  <a:pt x="2392146" y="339115"/>
                </a:lnTo>
                <a:lnTo>
                  <a:pt x="2372525" y="339115"/>
                </a:lnTo>
                <a:lnTo>
                  <a:pt x="2364575" y="347065"/>
                </a:lnTo>
                <a:lnTo>
                  <a:pt x="2364575" y="366687"/>
                </a:lnTo>
                <a:lnTo>
                  <a:pt x="2372525" y="374637"/>
                </a:lnTo>
                <a:lnTo>
                  <a:pt x="2382342" y="374637"/>
                </a:lnTo>
                <a:lnTo>
                  <a:pt x="2392146" y="374637"/>
                </a:lnTo>
                <a:lnTo>
                  <a:pt x="2400109" y="366687"/>
                </a:lnTo>
                <a:lnTo>
                  <a:pt x="2400109" y="347065"/>
                </a:lnTo>
                <a:close/>
              </a:path>
              <a:path w="2404109" h="3414395">
                <a:moveTo>
                  <a:pt x="2400389" y="3045980"/>
                </a:moveTo>
                <a:lnTo>
                  <a:pt x="2393035" y="3038627"/>
                </a:lnTo>
                <a:lnTo>
                  <a:pt x="2383980" y="3038627"/>
                </a:lnTo>
                <a:lnTo>
                  <a:pt x="2374925" y="3038627"/>
                </a:lnTo>
                <a:lnTo>
                  <a:pt x="2367572" y="3045980"/>
                </a:lnTo>
                <a:lnTo>
                  <a:pt x="2367572" y="3064091"/>
                </a:lnTo>
                <a:lnTo>
                  <a:pt x="2374925" y="3071457"/>
                </a:lnTo>
                <a:lnTo>
                  <a:pt x="2393035" y="3071457"/>
                </a:lnTo>
                <a:lnTo>
                  <a:pt x="2400389" y="3064091"/>
                </a:lnTo>
                <a:lnTo>
                  <a:pt x="2400389" y="3045980"/>
                </a:lnTo>
                <a:close/>
              </a:path>
              <a:path w="2404109" h="3414395">
                <a:moveTo>
                  <a:pt x="2401138" y="2033155"/>
                </a:moveTo>
                <a:lnTo>
                  <a:pt x="2393454" y="2025459"/>
                </a:lnTo>
                <a:lnTo>
                  <a:pt x="2374506" y="2025459"/>
                </a:lnTo>
                <a:lnTo>
                  <a:pt x="2366835" y="2033155"/>
                </a:lnTo>
                <a:lnTo>
                  <a:pt x="2366835" y="2052116"/>
                </a:lnTo>
                <a:lnTo>
                  <a:pt x="2374506" y="2059787"/>
                </a:lnTo>
                <a:lnTo>
                  <a:pt x="2383980" y="2059787"/>
                </a:lnTo>
                <a:lnTo>
                  <a:pt x="2393454" y="2059787"/>
                </a:lnTo>
                <a:lnTo>
                  <a:pt x="2401138" y="2052116"/>
                </a:lnTo>
                <a:lnTo>
                  <a:pt x="2401138" y="2033155"/>
                </a:lnTo>
                <a:close/>
              </a:path>
              <a:path w="2404109" h="3414395">
                <a:moveTo>
                  <a:pt x="2401506" y="9728"/>
                </a:moveTo>
                <a:lnTo>
                  <a:pt x="2393645" y="1879"/>
                </a:lnTo>
                <a:lnTo>
                  <a:pt x="2381377" y="1879"/>
                </a:lnTo>
                <a:lnTo>
                  <a:pt x="2378913" y="2489"/>
                </a:lnTo>
                <a:lnTo>
                  <a:pt x="2376690" y="3517"/>
                </a:lnTo>
                <a:lnTo>
                  <a:pt x="2372779" y="5067"/>
                </a:lnTo>
                <a:lnTo>
                  <a:pt x="2369667" y="8166"/>
                </a:lnTo>
                <a:lnTo>
                  <a:pt x="2368105" y="12077"/>
                </a:lnTo>
                <a:lnTo>
                  <a:pt x="2367076" y="14312"/>
                </a:lnTo>
                <a:lnTo>
                  <a:pt x="2366467" y="16776"/>
                </a:lnTo>
                <a:lnTo>
                  <a:pt x="2366467" y="29070"/>
                </a:lnTo>
                <a:lnTo>
                  <a:pt x="2374315" y="36918"/>
                </a:lnTo>
                <a:lnTo>
                  <a:pt x="2383980" y="36918"/>
                </a:lnTo>
                <a:lnTo>
                  <a:pt x="2393645" y="36918"/>
                </a:lnTo>
                <a:lnTo>
                  <a:pt x="2401506" y="29070"/>
                </a:lnTo>
                <a:lnTo>
                  <a:pt x="2401506" y="9728"/>
                </a:lnTo>
                <a:close/>
              </a:path>
              <a:path w="2404109" h="3414395">
                <a:moveTo>
                  <a:pt x="2402370" y="2717558"/>
                </a:moveTo>
                <a:lnTo>
                  <a:pt x="2400782" y="2709773"/>
                </a:lnTo>
                <a:lnTo>
                  <a:pt x="2396490" y="2703423"/>
                </a:lnTo>
                <a:lnTo>
                  <a:pt x="2390127" y="2699131"/>
                </a:lnTo>
                <a:lnTo>
                  <a:pt x="2382355" y="2697556"/>
                </a:lnTo>
                <a:lnTo>
                  <a:pt x="2374569" y="2699131"/>
                </a:lnTo>
                <a:lnTo>
                  <a:pt x="2368207" y="2703423"/>
                </a:lnTo>
                <a:lnTo>
                  <a:pt x="2363914" y="2709773"/>
                </a:lnTo>
                <a:lnTo>
                  <a:pt x="2362339" y="2717558"/>
                </a:lnTo>
                <a:lnTo>
                  <a:pt x="2363914" y="2725343"/>
                </a:lnTo>
                <a:lnTo>
                  <a:pt x="2368207" y="2731706"/>
                </a:lnTo>
                <a:lnTo>
                  <a:pt x="2374569" y="2735999"/>
                </a:lnTo>
                <a:lnTo>
                  <a:pt x="2382355" y="2737561"/>
                </a:lnTo>
                <a:lnTo>
                  <a:pt x="2390127" y="2735999"/>
                </a:lnTo>
                <a:lnTo>
                  <a:pt x="2396490" y="2731706"/>
                </a:lnTo>
                <a:lnTo>
                  <a:pt x="2400782" y="2725343"/>
                </a:lnTo>
                <a:lnTo>
                  <a:pt x="2402370" y="2717558"/>
                </a:lnTo>
                <a:close/>
              </a:path>
              <a:path w="2404109" h="3414395">
                <a:moveTo>
                  <a:pt x="2403030" y="1031824"/>
                </a:moveTo>
                <a:lnTo>
                  <a:pt x="2401532" y="1024420"/>
                </a:lnTo>
                <a:lnTo>
                  <a:pt x="2397442" y="1018362"/>
                </a:lnTo>
                <a:lnTo>
                  <a:pt x="2391384" y="1014285"/>
                </a:lnTo>
                <a:lnTo>
                  <a:pt x="2383980" y="1012786"/>
                </a:lnTo>
                <a:lnTo>
                  <a:pt x="2376563" y="1014285"/>
                </a:lnTo>
                <a:lnTo>
                  <a:pt x="2370518" y="1018362"/>
                </a:lnTo>
                <a:lnTo>
                  <a:pt x="2366429" y="1024420"/>
                </a:lnTo>
                <a:lnTo>
                  <a:pt x="2364943" y="1031824"/>
                </a:lnTo>
                <a:lnTo>
                  <a:pt x="2366429" y="1039241"/>
                </a:lnTo>
                <a:lnTo>
                  <a:pt x="2370518" y="1045286"/>
                </a:lnTo>
                <a:lnTo>
                  <a:pt x="2376563" y="1049375"/>
                </a:lnTo>
                <a:lnTo>
                  <a:pt x="2383980" y="1050861"/>
                </a:lnTo>
                <a:lnTo>
                  <a:pt x="2391384" y="1049375"/>
                </a:lnTo>
                <a:lnTo>
                  <a:pt x="2397442" y="1045286"/>
                </a:lnTo>
                <a:lnTo>
                  <a:pt x="2401532" y="1039241"/>
                </a:lnTo>
                <a:lnTo>
                  <a:pt x="2403030" y="1031824"/>
                </a:lnTo>
                <a:close/>
              </a:path>
              <a:path w="2404109" h="3414395">
                <a:moveTo>
                  <a:pt x="2403678" y="692721"/>
                </a:moveTo>
                <a:lnTo>
                  <a:pt x="2402001" y="684403"/>
                </a:lnTo>
                <a:lnTo>
                  <a:pt x="2397429" y="677621"/>
                </a:lnTo>
                <a:lnTo>
                  <a:pt x="2390648" y="673049"/>
                </a:lnTo>
                <a:lnTo>
                  <a:pt x="2382342" y="671372"/>
                </a:lnTo>
                <a:lnTo>
                  <a:pt x="2374036" y="673049"/>
                </a:lnTo>
                <a:lnTo>
                  <a:pt x="2367242" y="677621"/>
                </a:lnTo>
                <a:lnTo>
                  <a:pt x="2362670" y="684403"/>
                </a:lnTo>
                <a:lnTo>
                  <a:pt x="2360993" y="692721"/>
                </a:lnTo>
                <a:lnTo>
                  <a:pt x="2362670" y="701027"/>
                </a:lnTo>
                <a:lnTo>
                  <a:pt x="2367242" y="707809"/>
                </a:lnTo>
                <a:lnTo>
                  <a:pt x="2374036" y="712381"/>
                </a:lnTo>
                <a:lnTo>
                  <a:pt x="2382342" y="714057"/>
                </a:lnTo>
                <a:lnTo>
                  <a:pt x="2390648" y="712381"/>
                </a:lnTo>
                <a:lnTo>
                  <a:pt x="2397429" y="707809"/>
                </a:lnTo>
                <a:lnTo>
                  <a:pt x="2402001" y="701027"/>
                </a:lnTo>
                <a:lnTo>
                  <a:pt x="2403678" y="692721"/>
                </a:lnTo>
                <a:close/>
              </a:path>
            </a:pathLst>
          </a:custGeom>
          <a:solidFill>
            <a:srgbClr val="71BC68">
              <a:alpha val="17999"/>
            </a:srgbClr>
          </a:solidFill>
        </p:spPr>
        <p:txBody>
          <a:bodyPr wrap="square" lIns="0" tIns="0" rIns="0" bIns="0" rtlCol="0"/>
          <a:lstStyle/>
          <a:p>
            <a:endParaRPr lang="fr-CA" noProof="0" dirty="0"/>
          </a:p>
        </p:txBody>
      </p:sp>
      <p:sp>
        <p:nvSpPr>
          <p:cNvPr id="123" name="object 10" descr="$PPTXTitle">
            <a:extLst>
              <a:ext uri="{FF2B5EF4-FFF2-40B4-BE49-F238E27FC236}">
                <a16:creationId xmlns:a16="http://schemas.microsoft.com/office/drawing/2014/main" id="{8BD18F1B-E38E-FF56-6AD5-181A6F6D0ACA}"/>
              </a:ext>
            </a:extLst>
          </p:cNvPr>
          <p:cNvSpPr txBox="1">
            <a:spLocks noGrp="1"/>
          </p:cNvSpPr>
          <p:nvPr>
            <p:ph type="title"/>
          </p:nvPr>
        </p:nvSpPr>
        <p:spPr>
          <a:xfrm>
            <a:off x="3206750" y="407062"/>
            <a:ext cx="8216900" cy="782265"/>
          </a:xfrm>
          <a:prstGeom prst="rect">
            <a:avLst/>
          </a:prstGeom>
        </p:spPr>
        <p:txBody>
          <a:bodyPr vert="horz" wrap="square" lIns="0" tIns="12700" rIns="0" bIns="0" rtlCol="0">
            <a:spAutoFit/>
          </a:bodyPr>
          <a:lstStyle/>
          <a:p>
            <a:pPr marL="88900" algn="ctr">
              <a:lnSpc>
                <a:spcPct val="100000"/>
              </a:lnSpc>
              <a:spcBef>
                <a:spcPts val="100"/>
              </a:spcBef>
            </a:pPr>
            <a:r>
              <a:rPr lang="fr-CA" spc="65" noProof="0" dirty="0">
                <a:solidFill>
                  <a:srgbClr val="007569"/>
                </a:solidFill>
              </a:rPr>
              <a:t>COMPRENDRE</a:t>
            </a:r>
            <a:r>
              <a:rPr lang="fr-CA" spc="145" noProof="0" dirty="0">
                <a:solidFill>
                  <a:srgbClr val="007569"/>
                </a:solidFill>
              </a:rPr>
              <a:t> </a:t>
            </a:r>
            <a:r>
              <a:rPr lang="fr-CA" noProof="0" dirty="0">
                <a:solidFill>
                  <a:srgbClr val="007569"/>
                </a:solidFill>
              </a:rPr>
              <a:t>LA</a:t>
            </a:r>
            <a:r>
              <a:rPr lang="fr-CA" spc="145" noProof="0" dirty="0">
                <a:solidFill>
                  <a:srgbClr val="007569"/>
                </a:solidFill>
              </a:rPr>
              <a:t> </a:t>
            </a:r>
            <a:r>
              <a:rPr lang="fr-CA" spc="-20" noProof="0" dirty="0">
                <a:solidFill>
                  <a:srgbClr val="007569"/>
                </a:solidFill>
              </a:rPr>
              <a:t>TÂCHE</a:t>
            </a:r>
            <a:br>
              <a:rPr lang="fr-CA" spc="-20" noProof="0" dirty="0"/>
            </a:br>
            <a:r>
              <a:rPr lang="fr-CA" spc="-20" noProof="0" dirty="0"/>
              <a:t>Repère socioculturel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CAFD6-0C78-3D70-0DC1-962E7ABC5C7A}"/>
            </a:ext>
          </a:extLst>
        </p:cNvPr>
        <p:cNvGrpSpPr/>
        <p:nvPr/>
      </p:nvGrpSpPr>
      <p:grpSpPr>
        <a:xfrm>
          <a:off x="0" y="0"/>
          <a:ext cx="0" cy="0"/>
          <a:chOff x="0" y="0"/>
          <a:chExt cx="0" cy="0"/>
        </a:xfrm>
      </p:grpSpPr>
      <p:sp>
        <p:nvSpPr>
          <p:cNvPr id="38" name="object 338">
            <a:extLst>
              <a:ext uri="{FF2B5EF4-FFF2-40B4-BE49-F238E27FC236}">
                <a16:creationId xmlns:a16="http://schemas.microsoft.com/office/drawing/2014/main" id="{4B5EACB8-9EF3-DD85-1BDD-AB653C558FC9}"/>
              </a:ext>
            </a:extLst>
          </p:cNvPr>
          <p:cNvSpPr/>
          <p:nvPr/>
        </p:nvSpPr>
        <p:spPr>
          <a:xfrm>
            <a:off x="13954544" y="0"/>
            <a:ext cx="123825" cy="123825"/>
          </a:xfrm>
          <a:custGeom>
            <a:avLst/>
            <a:gdLst/>
            <a:ahLst/>
            <a:cxnLst/>
            <a:rect l="l" t="t" r="r" b="b"/>
            <a:pathLst>
              <a:path w="123825" h="123825">
                <a:moveTo>
                  <a:pt x="123293" y="0"/>
                </a:moveTo>
                <a:lnTo>
                  <a:pt x="0" y="123295"/>
                </a:lnTo>
                <a:lnTo>
                  <a:pt x="123293" y="0"/>
                </a:lnTo>
              </a:path>
            </a:pathLst>
          </a:custGeom>
          <a:ln w="9359">
            <a:solidFill>
              <a:srgbClr val="71BC68"/>
            </a:solidFill>
          </a:ln>
        </p:spPr>
        <p:txBody>
          <a:bodyPr wrap="square" lIns="0" tIns="0" rIns="0" bIns="0" rtlCol="0"/>
          <a:lstStyle/>
          <a:p>
            <a:endParaRPr lang="fr-CA" noProof="0" dirty="0"/>
          </a:p>
        </p:txBody>
      </p:sp>
      <p:sp>
        <p:nvSpPr>
          <p:cNvPr id="39" name="object 339">
            <a:extLst>
              <a:ext uri="{FF2B5EF4-FFF2-40B4-BE49-F238E27FC236}">
                <a16:creationId xmlns:a16="http://schemas.microsoft.com/office/drawing/2014/main" id="{3E8F6A82-4276-56C0-929B-C3CDCD58A21F}"/>
              </a:ext>
            </a:extLst>
          </p:cNvPr>
          <p:cNvSpPr/>
          <p:nvPr/>
        </p:nvSpPr>
        <p:spPr>
          <a:xfrm>
            <a:off x="14127290" y="0"/>
            <a:ext cx="184785" cy="184785"/>
          </a:xfrm>
          <a:custGeom>
            <a:avLst/>
            <a:gdLst/>
            <a:ahLst/>
            <a:cxnLst/>
            <a:rect l="l" t="t" r="r" b="b"/>
            <a:pathLst>
              <a:path w="184784" h="184785">
                <a:moveTo>
                  <a:pt x="0" y="0"/>
                </a:moveTo>
                <a:lnTo>
                  <a:pt x="184574" y="184583"/>
                </a:lnTo>
                <a:lnTo>
                  <a:pt x="0" y="0"/>
                </a:lnTo>
              </a:path>
            </a:pathLst>
          </a:custGeom>
          <a:ln w="9359">
            <a:solidFill>
              <a:srgbClr val="71BC68"/>
            </a:solidFill>
          </a:ln>
        </p:spPr>
        <p:txBody>
          <a:bodyPr wrap="square" lIns="0" tIns="0" rIns="0" bIns="0" rtlCol="0"/>
          <a:lstStyle/>
          <a:p>
            <a:endParaRPr lang="fr-CA" noProof="0" dirty="0"/>
          </a:p>
        </p:txBody>
      </p:sp>
      <p:sp>
        <p:nvSpPr>
          <p:cNvPr id="40" name="object 340">
            <a:extLst>
              <a:ext uri="{FF2B5EF4-FFF2-40B4-BE49-F238E27FC236}">
                <a16:creationId xmlns:a16="http://schemas.microsoft.com/office/drawing/2014/main" id="{FC48CDBD-A047-0A63-653A-F10E95FDBD4E}"/>
              </a:ext>
            </a:extLst>
          </p:cNvPr>
          <p:cNvSpPr/>
          <p:nvPr/>
        </p:nvSpPr>
        <p:spPr>
          <a:xfrm>
            <a:off x="13597178" y="0"/>
            <a:ext cx="0" cy="151130"/>
          </a:xfrm>
          <a:custGeom>
            <a:avLst/>
            <a:gdLst/>
            <a:ahLst/>
            <a:cxnLst/>
            <a:rect l="l" t="t" r="r" b="b"/>
            <a:pathLst>
              <a:path h="151130">
                <a:moveTo>
                  <a:pt x="0" y="0"/>
                </a:moveTo>
                <a:lnTo>
                  <a:pt x="0" y="151091"/>
                </a:lnTo>
                <a:lnTo>
                  <a:pt x="0" y="0"/>
                </a:lnTo>
              </a:path>
            </a:pathLst>
          </a:custGeom>
          <a:ln w="9359">
            <a:solidFill>
              <a:srgbClr val="71BC68"/>
            </a:solidFill>
          </a:ln>
        </p:spPr>
        <p:txBody>
          <a:bodyPr wrap="square" lIns="0" tIns="0" rIns="0" bIns="0" rtlCol="0"/>
          <a:lstStyle/>
          <a:p>
            <a:endParaRPr lang="fr-CA" noProof="0" dirty="0"/>
          </a:p>
        </p:txBody>
      </p:sp>
      <p:sp>
        <p:nvSpPr>
          <p:cNvPr id="41" name="object 341">
            <a:extLst>
              <a:ext uri="{FF2B5EF4-FFF2-40B4-BE49-F238E27FC236}">
                <a16:creationId xmlns:a16="http://schemas.microsoft.com/office/drawing/2014/main" id="{08D1812F-CCDB-B249-42CA-ABE41C4FFEA8}"/>
              </a:ext>
            </a:extLst>
          </p:cNvPr>
          <p:cNvSpPr/>
          <p:nvPr/>
        </p:nvSpPr>
        <p:spPr>
          <a:xfrm>
            <a:off x="13452331" y="0"/>
            <a:ext cx="180975" cy="180975"/>
          </a:xfrm>
          <a:custGeom>
            <a:avLst/>
            <a:gdLst/>
            <a:ahLst/>
            <a:cxnLst/>
            <a:rect l="l" t="t" r="r" b="b"/>
            <a:pathLst>
              <a:path w="180975" h="180975">
                <a:moveTo>
                  <a:pt x="0" y="0"/>
                </a:moveTo>
                <a:lnTo>
                  <a:pt x="180574" y="180585"/>
                </a:lnTo>
                <a:lnTo>
                  <a:pt x="0" y="0"/>
                </a:lnTo>
              </a:path>
            </a:pathLst>
          </a:custGeom>
          <a:ln w="9448">
            <a:solidFill>
              <a:srgbClr val="71BC68"/>
            </a:solidFill>
          </a:ln>
        </p:spPr>
        <p:txBody>
          <a:bodyPr wrap="square" lIns="0" tIns="0" rIns="0" bIns="0" rtlCol="0"/>
          <a:lstStyle/>
          <a:p>
            <a:endParaRPr lang="fr-CA" noProof="0" dirty="0"/>
          </a:p>
        </p:txBody>
      </p:sp>
      <p:sp>
        <p:nvSpPr>
          <p:cNvPr id="42" name="object 342">
            <a:extLst>
              <a:ext uri="{FF2B5EF4-FFF2-40B4-BE49-F238E27FC236}">
                <a16:creationId xmlns:a16="http://schemas.microsoft.com/office/drawing/2014/main" id="{A1D52B08-3CBE-877C-6FEC-25BAB776FB60}"/>
              </a:ext>
            </a:extLst>
          </p:cNvPr>
          <p:cNvSpPr/>
          <p:nvPr/>
        </p:nvSpPr>
        <p:spPr>
          <a:xfrm>
            <a:off x="13259697" y="0"/>
            <a:ext cx="0" cy="184785"/>
          </a:xfrm>
          <a:custGeom>
            <a:avLst/>
            <a:gdLst/>
            <a:ahLst/>
            <a:cxnLst/>
            <a:rect l="l" t="t" r="r" b="b"/>
            <a:pathLst>
              <a:path h="184785">
                <a:moveTo>
                  <a:pt x="0" y="0"/>
                </a:moveTo>
                <a:lnTo>
                  <a:pt x="0" y="184251"/>
                </a:lnTo>
                <a:lnTo>
                  <a:pt x="0" y="0"/>
                </a:lnTo>
              </a:path>
            </a:pathLst>
          </a:custGeom>
          <a:ln w="9448">
            <a:solidFill>
              <a:srgbClr val="71BC68"/>
            </a:solidFill>
          </a:ln>
        </p:spPr>
        <p:txBody>
          <a:bodyPr wrap="square" lIns="0" tIns="0" rIns="0" bIns="0" rtlCol="0"/>
          <a:lstStyle/>
          <a:p>
            <a:endParaRPr lang="fr-CA" noProof="0" dirty="0"/>
          </a:p>
        </p:txBody>
      </p:sp>
      <p:sp>
        <p:nvSpPr>
          <p:cNvPr id="43" name="object 343">
            <a:extLst>
              <a:ext uri="{FF2B5EF4-FFF2-40B4-BE49-F238E27FC236}">
                <a16:creationId xmlns:a16="http://schemas.microsoft.com/office/drawing/2014/main" id="{524BB700-ADE4-14FF-9B8C-E202458566F9}"/>
              </a:ext>
            </a:extLst>
          </p:cNvPr>
          <p:cNvSpPr/>
          <p:nvPr/>
        </p:nvSpPr>
        <p:spPr>
          <a:xfrm>
            <a:off x="14607962" y="0"/>
            <a:ext cx="0" cy="605790"/>
          </a:xfrm>
          <a:custGeom>
            <a:avLst/>
            <a:gdLst/>
            <a:ahLst/>
            <a:cxnLst/>
            <a:rect l="l" t="t" r="r" b="b"/>
            <a:pathLst>
              <a:path h="605790">
                <a:moveTo>
                  <a:pt x="0" y="0"/>
                </a:moveTo>
                <a:lnTo>
                  <a:pt x="0" y="605269"/>
                </a:lnTo>
                <a:lnTo>
                  <a:pt x="0" y="0"/>
                </a:lnTo>
              </a:path>
            </a:pathLst>
          </a:custGeom>
          <a:ln w="9448">
            <a:solidFill>
              <a:srgbClr val="71BC68"/>
            </a:solidFill>
          </a:ln>
        </p:spPr>
        <p:txBody>
          <a:bodyPr wrap="square" lIns="0" tIns="0" rIns="0" bIns="0" rtlCol="0"/>
          <a:lstStyle/>
          <a:p>
            <a:endParaRPr lang="fr-CA" noProof="0" dirty="0"/>
          </a:p>
        </p:txBody>
      </p:sp>
      <p:sp>
        <p:nvSpPr>
          <p:cNvPr id="44" name="object 344">
            <a:extLst>
              <a:ext uri="{FF2B5EF4-FFF2-40B4-BE49-F238E27FC236}">
                <a16:creationId xmlns:a16="http://schemas.microsoft.com/office/drawing/2014/main" id="{BE59F657-E97F-21E0-B636-569BA0B752DA}"/>
              </a:ext>
            </a:extLst>
          </p:cNvPr>
          <p:cNvSpPr/>
          <p:nvPr/>
        </p:nvSpPr>
        <p:spPr>
          <a:xfrm>
            <a:off x="14464781" y="0"/>
            <a:ext cx="147955" cy="147955"/>
          </a:xfrm>
          <a:custGeom>
            <a:avLst/>
            <a:gdLst/>
            <a:ahLst/>
            <a:cxnLst/>
            <a:rect l="l" t="t" r="r" b="b"/>
            <a:pathLst>
              <a:path w="147955" h="147955">
                <a:moveTo>
                  <a:pt x="0" y="0"/>
                </a:moveTo>
                <a:lnTo>
                  <a:pt x="147689" y="147689"/>
                </a:lnTo>
                <a:lnTo>
                  <a:pt x="0" y="0"/>
                </a:lnTo>
              </a:path>
            </a:pathLst>
          </a:custGeom>
          <a:ln w="9448">
            <a:solidFill>
              <a:srgbClr val="71BC68"/>
            </a:solidFill>
          </a:ln>
        </p:spPr>
        <p:txBody>
          <a:bodyPr wrap="square" lIns="0" tIns="0" rIns="0" bIns="0" rtlCol="0"/>
          <a:lstStyle/>
          <a:p>
            <a:endParaRPr lang="fr-CA" noProof="0" dirty="0"/>
          </a:p>
        </p:txBody>
      </p:sp>
      <p:sp>
        <p:nvSpPr>
          <p:cNvPr id="45" name="object 345">
            <a:extLst>
              <a:ext uri="{FF2B5EF4-FFF2-40B4-BE49-F238E27FC236}">
                <a16:creationId xmlns:a16="http://schemas.microsoft.com/office/drawing/2014/main" id="{C2034781-DFFA-8621-970A-86CD44EE9F86}"/>
              </a:ext>
            </a:extLst>
          </p:cNvPr>
          <p:cNvSpPr/>
          <p:nvPr/>
        </p:nvSpPr>
        <p:spPr>
          <a:xfrm>
            <a:off x="13910169" y="0"/>
            <a:ext cx="168275" cy="168275"/>
          </a:xfrm>
          <a:custGeom>
            <a:avLst/>
            <a:gdLst/>
            <a:ahLst/>
            <a:cxnLst/>
            <a:rect l="l" t="t" r="r" b="b"/>
            <a:pathLst>
              <a:path w="168275" h="168275">
                <a:moveTo>
                  <a:pt x="167662" y="0"/>
                </a:moveTo>
                <a:lnTo>
                  <a:pt x="0" y="167662"/>
                </a:lnTo>
                <a:lnTo>
                  <a:pt x="167662" y="0"/>
                </a:lnTo>
              </a:path>
            </a:pathLst>
          </a:custGeom>
          <a:ln w="9448">
            <a:solidFill>
              <a:srgbClr val="71BC68"/>
            </a:solidFill>
          </a:ln>
        </p:spPr>
        <p:txBody>
          <a:bodyPr wrap="square" lIns="0" tIns="0" rIns="0" bIns="0" rtlCol="0"/>
          <a:lstStyle/>
          <a:p>
            <a:endParaRPr lang="fr-CA" noProof="0" dirty="0"/>
          </a:p>
        </p:txBody>
      </p:sp>
      <p:sp>
        <p:nvSpPr>
          <p:cNvPr id="46" name="object 346">
            <a:extLst>
              <a:ext uri="{FF2B5EF4-FFF2-40B4-BE49-F238E27FC236}">
                <a16:creationId xmlns:a16="http://schemas.microsoft.com/office/drawing/2014/main" id="{CBC17F33-4794-9B81-A555-1A961BFB8C7F}"/>
              </a:ext>
            </a:extLst>
          </p:cNvPr>
          <p:cNvSpPr/>
          <p:nvPr/>
        </p:nvSpPr>
        <p:spPr>
          <a:xfrm>
            <a:off x="13263087" y="0"/>
            <a:ext cx="477520" cy="477520"/>
          </a:xfrm>
          <a:custGeom>
            <a:avLst/>
            <a:gdLst/>
            <a:ahLst/>
            <a:cxnLst/>
            <a:rect l="l" t="t" r="r" b="b"/>
            <a:pathLst>
              <a:path w="477519" h="477520">
                <a:moveTo>
                  <a:pt x="477253" y="0"/>
                </a:moveTo>
                <a:lnTo>
                  <a:pt x="0" y="477217"/>
                </a:lnTo>
                <a:lnTo>
                  <a:pt x="477253" y="0"/>
                </a:lnTo>
              </a:path>
            </a:pathLst>
          </a:custGeom>
          <a:ln w="9448">
            <a:solidFill>
              <a:srgbClr val="71BC68"/>
            </a:solidFill>
          </a:ln>
        </p:spPr>
        <p:txBody>
          <a:bodyPr wrap="square" lIns="0" tIns="0" rIns="0" bIns="0" rtlCol="0"/>
          <a:lstStyle/>
          <a:p>
            <a:endParaRPr lang="fr-CA" noProof="0" dirty="0"/>
          </a:p>
        </p:txBody>
      </p:sp>
      <p:sp>
        <p:nvSpPr>
          <p:cNvPr id="47" name="object 347">
            <a:extLst>
              <a:ext uri="{FF2B5EF4-FFF2-40B4-BE49-F238E27FC236}">
                <a16:creationId xmlns:a16="http://schemas.microsoft.com/office/drawing/2014/main" id="{1468F312-35E9-364D-F6AE-2FA9B093A0D7}"/>
              </a:ext>
            </a:extLst>
          </p:cNvPr>
          <p:cNvSpPr/>
          <p:nvPr/>
        </p:nvSpPr>
        <p:spPr>
          <a:xfrm>
            <a:off x="13934654" y="0"/>
            <a:ext cx="0" cy="372745"/>
          </a:xfrm>
          <a:custGeom>
            <a:avLst/>
            <a:gdLst/>
            <a:ahLst/>
            <a:cxnLst/>
            <a:rect l="l" t="t" r="r" b="b"/>
            <a:pathLst>
              <a:path h="372745">
                <a:moveTo>
                  <a:pt x="0" y="0"/>
                </a:moveTo>
                <a:lnTo>
                  <a:pt x="0" y="372656"/>
                </a:lnTo>
                <a:lnTo>
                  <a:pt x="0" y="0"/>
                </a:lnTo>
              </a:path>
            </a:pathLst>
          </a:custGeom>
          <a:ln w="9448">
            <a:solidFill>
              <a:srgbClr val="71BC68"/>
            </a:solidFill>
          </a:ln>
        </p:spPr>
        <p:txBody>
          <a:bodyPr wrap="square" lIns="0" tIns="0" rIns="0" bIns="0" rtlCol="0"/>
          <a:lstStyle/>
          <a:p>
            <a:endParaRPr lang="fr-CA" noProof="0" dirty="0"/>
          </a:p>
        </p:txBody>
      </p:sp>
      <p:sp>
        <p:nvSpPr>
          <p:cNvPr id="48" name="object 348">
            <a:extLst>
              <a:ext uri="{FF2B5EF4-FFF2-40B4-BE49-F238E27FC236}">
                <a16:creationId xmlns:a16="http://schemas.microsoft.com/office/drawing/2014/main" id="{B8FD16AB-F650-BF2E-C3E8-A62BF50982AB}"/>
              </a:ext>
            </a:extLst>
          </p:cNvPr>
          <p:cNvSpPr/>
          <p:nvPr/>
        </p:nvSpPr>
        <p:spPr>
          <a:xfrm>
            <a:off x="13597170" y="0"/>
            <a:ext cx="0" cy="294640"/>
          </a:xfrm>
          <a:custGeom>
            <a:avLst/>
            <a:gdLst/>
            <a:ahLst/>
            <a:cxnLst/>
            <a:rect l="l" t="t" r="r" b="b"/>
            <a:pathLst>
              <a:path h="294640">
                <a:moveTo>
                  <a:pt x="0" y="0"/>
                </a:moveTo>
                <a:lnTo>
                  <a:pt x="0" y="294081"/>
                </a:lnTo>
                <a:lnTo>
                  <a:pt x="0" y="0"/>
                </a:lnTo>
              </a:path>
            </a:pathLst>
          </a:custGeom>
          <a:ln w="9448">
            <a:solidFill>
              <a:srgbClr val="71BC68"/>
            </a:solidFill>
          </a:ln>
        </p:spPr>
        <p:txBody>
          <a:bodyPr wrap="square" lIns="0" tIns="0" rIns="0" bIns="0" rtlCol="0"/>
          <a:lstStyle/>
          <a:p>
            <a:endParaRPr lang="fr-CA" noProof="0" dirty="0"/>
          </a:p>
        </p:txBody>
      </p:sp>
      <p:sp>
        <p:nvSpPr>
          <p:cNvPr id="49" name="object 349">
            <a:extLst>
              <a:ext uri="{FF2B5EF4-FFF2-40B4-BE49-F238E27FC236}">
                <a16:creationId xmlns:a16="http://schemas.microsoft.com/office/drawing/2014/main" id="{1EABBBB5-A0F2-88E3-4218-B0EDC1BE6296}"/>
              </a:ext>
            </a:extLst>
          </p:cNvPr>
          <p:cNvSpPr/>
          <p:nvPr/>
        </p:nvSpPr>
        <p:spPr>
          <a:xfrm>
            <a:off x="12922231" y="0"/>
            <a:ext cx="0" cy="184150"/>
          </a:xfrm>
          <a:custGeom>
            <a:avLst/>
            <a:gdLst/>
            <a:ahLst/>
            <a:cxnLst/>
            <a:rect l="l" t="t" r="r" b="b"/>
            <a:pathLst>
              <a:path h="184150">
                <a:moveTo>
                  <a:pt x="0" y="0"/>
                </a:moveTo>
                <a:lnTo>
                  <a:pt x="0" y="183768"/>
                </a:lnTo>
                <a:lnTo>
                  <a:pt x="0" y="0"/>
                </a:lnTo>
              </a:path>
            </a:pathLst>
          </a:custGeom>
          <a:ln w="9448">
            <a:solidFill>
              <a:srgbClr val="71BC68"/>
            </a:solidFill>
          </a:ln>
        </p:spPr>
        <p:txBody>
          <a:bodyPr wrap="square" lIns="0" tIns="0" rIns="0" bIns="0" rtlCol="0"/>
          <a:lstStyle/>
          <a:p>
            <a:endParaRPr lang="fr-CA" noProof="0" dirty="0"/>
          </a:p>
        </p:txBody>
      </p:sp>
      <p:sp>
        <p:nvSpPr>
          <p:cNvPr id="50" name="object 350">
            <a:extLst>
              <a:ext uri="{FF2B5EF4-FFF2-40B4-BE49-F238E27FC236}">
                <a16:creationId xmlns:a16="http://schemas.microsoft.com/office/drawing/2014/main" id="{7830BCE4-B23E-E8C1-51E5-34CD64B69190}"/>
              </a:ext>
            </a:extLst>
          </p:cNvPr>
          <p:cNvSpPr/>
          <p:nvPr/>
        </p:nvSpPr>
        <p:spPr>
          <a:xfrm>
            <a:off x="14462506" y="143169"/>
            <a:ext cx="168275" cy="0"/>
          </a:xfrm>
          <a:custGeom>
            <a:avLst/>
            <a:gdLst/>
            <a:ahLst/>
            <a:cxnLst/>
            <a:rect l="l" t="t" r="r" b="b"/>
            <a:pathLst>
              <a:path w="168275">
                <a:moveTo>
                  <a:pt x="167893" y="0"/>
                </a:moveTo>
                <a:lnTo>
                  <a:pt x="0" y="0"/>
                </a:lnTo>
                <a:lnTo>
                  <a:pt x="167893" y="0"/>
                </a:lnTo>
              </a:path>
            </a:pathLst>
          </a:custGeom>
          <a:ln w="9448">
            <a:solidFill>
              <a:srgbClr val="71BC68"/>
            </a:solidFill>
          </a:ln>
        </p:spPr>
        <p:txBody>
          <a:bodyPr wrap="square" lIns="0" tIns="0" rIns="0" bIns="0" rtlCol="0"/>
          <a:lstStyle/>
          <a:p>
            <a:endParaRPr lang="fr-CA" noProof="0" dirty="0"/>
          </a:p>
        </p:txBody>
      </p:sp>
      <p:sp>
        <p:nvSpPr>
          <p:cNvPr id="51" name="object 351">
            <a:extLst>
              <a:ext uri="{FF2B5EF4-FFF2-40B4-BE49-F238E27FC236}">
                <a16:creationId xmlns:a16="http://schemas.microsoft.com/office/drawing/2014/main" id="{88D6F840-8F94-D198-3F12-25BA3FEB65E1}"/>
              </a:ext>
            </a:extLst>
          </p:cNvPr>
          <p:cNvSpPr/>
          <p:nvPr/>
        </p:nvSpPr>
        <p:spPr>
          <a:xfrm>
            <a:off x="14607966" y="0"/>
            <a:ext cx="0" cy="826135"/>
          </a:xfrm>
          <a:custGeom>
            <a:avLst/>
            <a:gdLst/>
            <a:ahLst/>
            <a:cxnLst/>
            <a:rect l="l" t="t" r="r" b="b"/>
            <a:pathLst>
              <a:path h="826135">
                <a:moveTo>
                  <a:pt x="0" y="0"/>
                </a:moveTo>
                <a:lnTo>
                  <a:pt x="0" y="825754"/>
                </a:lnTo>
                <a:lnTo>
                  <a:pt x="0" y="0"/>
                </a:lnTo>
              </a:path>
            </a:pathLst>
          </a:custGeom>
          <a:ln w="9448">
            <a:solidFill>
              <a:srgbClr val="71BC68"/>
            </a:solidFill>
          </a:ln>
        </p:spPr>
        <p:txBody>
          <a:bodyPr wrap="square" lIns="0" tIns="0" rIns="0" bIns="0" rtlCol="0"/>
          <a:lstStyle/>
          <a:p>
            <a:endParaRPr lang="fr-CA" noProof="0" dirty="0"/>
          </a:p>
        </p:txBody>
      </p:sp>
      <p:sp>
        <p:nvSpPr>
          <p:cNvPr id="52" name="object 352">
            <a:extLst>
              <a:ext uri="{FF2B5EF4-FFF2-40B4-BE49-F238E27FC236}">
                <a16:creationId xmlns:a16="http://schemas.microsoft.com/office/drawing/2014/main" id="{B2DDBCC0-E80F-C02B-E9DF-4E9C1D185864}"/>
              </a:ext>
            </a:extLst>
          </p:cNvPr>
          <p:cNvSpPr/>
          <p:nvPr/>
        </p:nvSpPr>
        <p:spPr>
          <a:xfrm>
            <a:off x="14127310" y="0"/>
            <a:ext cx="503555" cy="503555"/>
          </a:xfrm>
          <a:custGeom>
            <a:avLst/>
            <a:gdLst/>
            <a:ahLst/>
            <a:cxnLst/>
            <a:rect l="l" t="t" r="r" b="b"/>
            <a:pathLst>
              <a:path w="503555" h="503555">
                <a:moveTo>
                  <a:pt x="0" y="0"/>
                </a:moveTo>
                <a:lnTo>
                  <a:pt x="503089" y="503096"/>
                </a:lnTo>
              </a:path>
              <a:path w="503555" h="503555">
                <a:moveTo>
                  <a:pt x="503089" y="503096"/>
                </a:moveTo>
                <a:lnTo>
                  <a:pt x="0" y="0"/>
                </a:lnTo>
              </a:path>
            </a:pathLst>
          </a:custGeom>
          <a:ln w="9448">
            <a:solidFill>
              <a:srgbClr val="71BC68"/>
            </a:solidFill>
          </a:ln>
        </p:spPr>
        <p:txBody>
          <a:bodyPr wrap="square" lIns="0" tIns="0" rIns="0" bIns="0" rtlCol="0"/>
          <a:lstStyle/>
          <a:p>
            <a:endParaRPr lang="fr-CA" noProof="0" dirty="0"/>
          </a:p>
        </p:txBody>
      </p:sp>
      <p:sp>
        <p:nvSpPr>
          <p:cNvPr id="53" name="object 353">
            <a:extLst>
              <a:ext uri="{FF2B5EF4-FFF2-40B4-BE49-F238E27FC236}">
                <a16:creationId xmlns:a16="http://schemas.microsoft.com/office/drawing/2014/main" id="{2A600FF7-E5A6-855D-620A-84E756D1BF19}"/>
              </a:ext>
            </a:extLst>
          </p:cNvPr>
          <p:cNvSpPr/>
          <p:nvPr/>
        </p:nvSpPr>
        <p:spPr>
          <a:xfrm>
            <a:off x="13788930" y="-904"/>
            <a:ext cx="627380" cy="627380"/>
          </a:xfrm>
          <a:custGeom>
            <a:avLst/>
            <a:gdLst/>
            <a:ahLst/>
            <a:cxnLst/>
            <a:rect l="l" t="t" r="r" b="b"/>
            <a:pathLst>
              <a:path w="627380" h="627380">
                <a:moveTo>
                  <a:pt x="627278" y="0"/>
                </a:moveTo>
                <a:lnTo>
                  <a:pt x="0" y="627278"/>
                </a:lnTo>
                <a:lnTo>
                  <a:pt x="627278" y="0"/>
                </a:lnTo>
                <a:close/>
              </a:path>
            </a:pathLst>
          </a:custGeom>
          <a:ln w="9359">
            <a:solidFill>
              <a:srgbClr val="71BC68"/>
            </a:solidFill>
          </a:ln>
        </p:spPr>
        <p:txBody>
          <a:bodyPr wrap="square" lIns="0" tIns="0" rIns="0" bIns="0" rtlCol="0"/>
          <a:lstStyle/>
          <a:p>
            <a:endParaRPr lang="fr-CA" noProof="0" dirty="0"/>
          </a:p>
        </p:txBody>
      </p:sp>
      <p:sp>
        <p:nvSpPr>
          <p:cNvPr id="54" name="object 354">
            <a:extLst>
              <a:ext uri="{FF2B5EF4-FFF2-40B4-BE49-F238E27FC236}">
                <a16:creationId xmlns:a16="http://schemas.microsoft.com/office/drawing/2014/main" id="{EAC49C56-095B-A904-A0A2-2C118D6C6F5B}"/>
              </a:ext>
            </a:extLst>
          </p:cNvPr>
          <p:cNvSpPr/>
          <p:nvPr/>
        </p:nvSpPr>
        <p:spPr>
          <a:xfrm>
            <a:off x="13485112" y="482288"/>
            <a:ext cx="1145540" cy="635"/>
          </a:xfrm>
          <a:custGeom>
            <a:avLst/>
            <a:gdLst/>
            <a:ahLst/>
            <a:cxnLst/>
            <a:rect l="l" t="t" r="r" b="b"/>
            <a:pathLst>
              <a:path w="1145540" h="634">
                <a:moveTo>
                  <a:pt x="1145286" y="11"/>
                </a:moveTo>
                <a:lnTo>
                  <a:pt x="0" y="0"/>
                </a:lnTo>
                <a:lnTo>
                  <a:pt x="1145286" y="11"/>
                </a:lnTo>
              </a:path>
            </a:pathLst>
          </a:custGeom>
          <a:ln w="9359">
            <a:solidFill>
              <a:srgbClr val="71BC68"/>
            </a:solidFill>
          </a:ln>
        </p:spPr>
        <p:txBody>
          <a:bodyPr wrap="square" lIns="0" tIns="0" rIns="0" bIns="0" rtlCol="0"/>
          <a:lstStyle/>
          <a:p>
            <a:endParaRPr lang="fr-CA" noProof="0" dirty="0"/>
          </a:p>
        </p:txBody>
      </p:sp>
      <p:sp>
        <p:nvSpPr>
          <p:cNvPr id="55" name="object 355">
            <a:extLst>
              <a:ext uri="{FF2B5EF4-FFF2-40B4-BE49-F238E27FC236}">
                <a16:creationId xmlns:a16="http://schemas.microsoft.com/office/drawing/2014/main" id="{7CE35F42-9788-2930-C163-43781F91EDD2}"/>
              </a:ext>
            </a:extLst>
          </p:cNvPr>
          <p:cNvSpPr/>
          <p:nvPr/>
        </p:nvSpPr>
        <p:spPr>
          <a:xfrm>
            <a:off x="13208944" y="0"/>
            <a:ext cx="869315" cy="869315"/>
          </a:xfrm>
          <a:custGeom>
            <a:avLst/>
            <a:gdLst/>
            <a:ahLst/>
            <a:cxnLst/>
            <a:rect l="l" t="t" r="r" b="b"/>
            <a:pathLst>
              <a:path w="869315" h="869315">
                <a:moveTo>
                  <a:pt x="868892" y="0"/>
                </a:moveTo>
                <a:lnTo>
                  <a:pt x="0" y="868852"/>
                </a:lnTo>
                <a:lnTo>
                  <a:pt x="868892" y="0"/>
                </a:lnTo>
              </a:path>
            </a:pathLst>
          </a:custGeom>
          <a:ln w="9448">
            <a:solidFill>
              <a:srgbClr val="71BC68"/>
            </a:solidFill>
          </a:ln>
        </p:spPr>
        <p:txBody>
          <a:bodyPr wrap="square" lIns="0" tIns="0" rIns="0" bIns="0" rtlCol="0"/>
          <a:lstStyle/>
          <a:p>
            <a:endParaRPr lang="fr-CA" noProof="0" dirty="0"/>
          </a:p>
        </p:txBody>
      </p:sp>
      <p:sp>
        <p:nvSpPr>
          <p:cNvPr id="56" name="object 356">
            <a:extLst>
              <a:ext uri="{FF2B5EF4-FFF2-40B4-BE49-F238E27FC236}">
                <a16:creationId xmlns:a16="http://schemas.microsoft.com/office/drawing/2014/main" id="{0016BC13-712A-C532-AD18-FAA458E48800}"/>
              </a:ext>
            </a:extLst>
          </p:cNvPr>
          <p:cNvSpPr/>
          <p:nvPr/>
        </p:nvSpPr>
        <p:spPr>
          <a:xfrm>
            <a:off x="13934654" y="0"/>
            <a:ext cx="0" cy="753745"/>
          </a:xfrm>
          <a:custGeom>
            <a:avLst/>
            <a:gdLst/>
            <a:ahLst/>
            <a:cxnLst/>
            <a:rect l="l" t="t" r="r" b="b"/>
            <a:pathLst>
              <a:path h="753745">
                <a:moveTo>
                  <a:pt x="0" y="0"/>
                </a:moveTo>
                <a:lnTo>
                  <a:pt x="0" y="753312"/>
                </a:lnTo>
                <a:lnTo>
                  <a:pt x="0" y="0"/>
                </a:lnTo>
              </a:path>
            </a:pathLst>
          </a:custGeom>
          <a:ln w="9448">
            <a:solidFill>
              <a:srgbClr val="71BC68"/>
            </a:solidFill>
          </a:ln>
        </p:spPr>
        <p:txBody>
          <a:bodyPr wrap="square" lIns="0" tIns="0" rIns="0" bIns="0" rtlCol="0"/>
          <a:lstStyle/>
          <a:p>
            <a:endParaRPr lang="fr-CA" noProof="0" dirty="0"/>
          </a:p>
        </p:txBody>
      </p:sp>
      <p:sp>
        <p:nvSpPr>
          <p:cNvPr id="57" name="object 357">
            <a:extLst>
              <a:ext uri="{FF2B5EF4-FFF2-40B4-BE49-F238E27FC236}">
                <a16:creationId xmlns:a16="http://schemas.microsoft.com/office/drawing/2014/main" id="{82763E54-95B0-4089-0290-0DBD0C4A9DDA}"/>
              </a:ext>
            </a:extLst>
          </p:cNvPr>
          <p:cNvSpPr/>
          <p:nvPr/>
        </p:nvSpPr>
        <p:spPr>
          <a:xfrm>
            <a:off x="13597178" y="47129"/>
            <a:ext cx="0" cy="531495"/>
          </a:xfrm>
          <a:custGeom>
            <a:avLst/>
            <a:gdLst/>
            <a:ahLst/>
            <a:cxnLst/>
            <a:rect l="l" t="t" r="r" b="b"/>
            <a:pathLst>
              <a:path h="531495">
                <a:moveTo>
                  <a:pt x="0" y="531202"/>
                </a:moveTo>
                <a:lnTo>
                  <a:pt x="0" y="0"/>
                </a:lnTo>
                <a:lnTo>
                  <a:pt x="0" y="531202"/>
                </a:lnTo>
                <a:close/>
              </a:path>
            </a:pathLst>
          </a:custGeom>
          <a:ln w="9448">
            <a:solidFill>
              <a:srgbClr val="71BC68"/>
            </a:solidFill>
          </a:ln>
        </p:spPr>
        <p:txBody>
          <a:bodyPr wrap="square" lIns="0" tIns="0" rIns="0" bIns="0" rtlCol="0"/>
          <a:lstStyle/>
          <a:p>
            <a:endParaRPr lang="fr-CA" noProof="0" dirty="0"/>
          </a:p>
        </p:txBody>
      </p:sp>
      <p:sp>
        <p:nvSpPr>
          <p:cNvPr id="58" name="object 358">
            <a:extLst>
              <a:ext uri="{FF2B5EF4-FFF2-40B4-BE49-F238E27FC236}">
                <a16:creationId xmlns:a16="http://schemas.microsoft.com/office/drawing/2014/main" id="{97F58AFB-E944-340C-E58C-FFDDA7BE958E}"/>
              </a:ext>
            </a:extLst>
          </p:cNvPr>
          <p:cNvSpPr/>
          <p:nvPr/>
        </p:nvSpPr>
        <p:spPr>
          <a:xfrm>
            <a:off x="12787170" y="482288"/>
            <a:ext cx="1281430" cy="0"/>
          </a:xfrm>
          <a:custGeom>
            <a:avLst/>
            <a:gdLst/>
            <a:ahLst/>
            <a:cxnLst/>
            <a:rect l="l" t="t" r="r" b="b"/>
            <a:pathLst>
              <a:path w="1281430">
                <a:moveTo>
                  <a:pt x="0" y="0"/>
                </a:moveTo>
                <a:lnTo>
                  <a:pt x="1280883" y="0"/>
                </a:lnTo>
                <a:lnTo>
                  <a:pt x="0" y="0"/>
                </a:lnTo>
                <a:close/>
              </a:path>
            </a:pathLst>
          </a:custGeom>
          <a:ln w="9448">
            <a:solidFill>
              <a:srgbClr val="71BC68"/>
            </a:solidFill>
          </a:ln>
        </p:spPr>
        <p:txBody>
          <a:bodyPr wrap="square" lIns="0" tIns="0" rIns="0" bIns="0" rtlCol="0"/>
          <a:lstStyle/>
          <a:p>
            <a:endParaRPr lang="fr-CA" noProof="0" dirty="0"/>
          </a:p>
        </p:txBody>
      </p:sp>
      <p:sp>
        <p:nvSpPr>
          <p:cNvPr id="59" name="object 359">
            <a:extLst>
              <a:ext uri="{FF2B5EF4-FFF2-40B4-BE49-F238E27FC236}">
                <a16:creationId xmlns:a16="http://schemas.microsoft.com/office/drawing/2014/main" id="{5A3F79BA-8EAE-8D2D-9ADE-4611942B6CFD}"/>
              </a:ext>
            </a:extLst>
          </p:cNvPr>
          <p:cNvSpPr/>
          <p:nvPr/>
        </p:nvSpPr>
        <p:spPr>
          <a:xfrm>
            <a:off x="12777421" y="0"/>
            <a:ext cx="799465" cy="799465"/>
          </a:xfrm>
          <a:custGeom>
            <a:avLst/>
            <a:gdLst/>
            <a:ahLst/>
            <a:cxnLst/>
            <a:rect l="l" t="t" r="r" b="b"/>
            <a:pathLst>
              <a:path w="799465" h="799465">
                <a:moveTo>
                  <a:pt x="0" y="0"/>
                </a:moveTo>
                <a:lnTo>
                  <a:pt x="799315" y="799357"/>
                </a:lnTo>
                <a:lnTo>
                  <a:pt x="0" y="0"/>
                </a:lnTo>
              </a:path>
            </a:pathLst>
          </a:custGeom>
          <a:ln w="9359">
            <a:solidFill>
              <a:srgbClr val="71BC68"/>
            </a:solidFill>
          </a:ln>
        </p:spPr>
        <p:txBody>
          <a:bodyPr wrap="square" lIns="0" tIns="0" rIns="0" bIns="0" rtlCol="0"/>
          <a:lstStyle/>
          <a:p>
            <a:endParaRPr lang="fr-CA" noProof="0" dirty="0"/>
          </a:p>
        </p:txBody>
      </p:sp>
      <p:sp>
        <p:nvSpPr>
          <p:cNvPr id="60" name="object 360">
            <a:extLst>
              <a:ext uri="{FF2B5EF4-FFF2-40B4-BE49-F238E27FC236}">
                <a16:creationId xmlns:a16="http://schemas.microsoft.com/office/drawing/2014/main" id="{303FE84F-68FF-321A-918F-D39011D0C6E8}"/>
              </a:ext>
            </a:extLst>
          </p:cNvPr>
          <p:cNvSpPr/>
          <p:nvPr/>
        </p:nvSpPr>
        <p:spPr>
          <a:xfrm>
            <a:off x="12920582" y="0"/>
            <a:ext cx="0" cy="852169"/>
          </a:xfrm>
          <a:custGeom>
            <a:avLst/>
            <a:gdLst/>
            <a:ahLst/>
            <a:cxnLst/>
            <a:rect l="l" t="t" r="r" b="b"/>
            <a:pathLst>
              <a:path h="852169">
                <a:moveTo>
                  <a:pt x="0" y="0"/>
                </a:moveTo>
                <a:lnTo>
                  <a:pt x="0" y="852043"/>
                </a:lnTo>
                <a:lnTo>
                  <a:pt x="0" y="0"/>
                </a:lnTo>
              </a:path>
            </a:pathLst>
          </a:custGeom>
          <a:ln w="9359">
            <a:solidFill>
              <a:srgbClr val="71BC68"/>
            </a:solidFill>
          </a:ln>
        </p:spPr>
        <p:txBody>
          <a:bodyPr wrap="square" lIns="0" tIns="0" rIns="0" bIns="0" rtlCol="0"/>
          <a:lstStyle/>
          <a:p>
            <a:endParaRPr lang="fr-CA" noProof="0" dirty="0"/>
          </a:p>
        </p:txBody>
      </p:sp>
      <p:sp>
        <p:nvSpPr>
          <p:cNvPr id="61" name="object 361">
            <a:extLst>
              <a:ext uri="{FF2B5EF4-FFF2-40B4-BE49-F238E27FC236}">
                <a16:creationId xmlns:a16="http://schemas.microsoft.com/office/drawing/2014/main" id="{9342E6F7-4FFF-B80A-A335-C5E78BD90D82}"/>
              </a:ext>
            </a:extLst>
          </p:cNvPr>
          <p:cNvSpPr/>
          <p:nvPr/>
        </p:nvSpPr>
        <p:spPr>
          <a:xfrm>
            <a:off x="11878840" y="0"/>
            <a:ext cx="849630" cy="849630"/>
          </a:xfrm>
          <a:custGeom>
            <a:avLst/>
            <a:gdLst/>
            <a:ahLst/>
            <a:cxnLst/>
            <a:rect l="l" t="t" r="r" b="b"/>
            <a:pathLst>
              <a:path w="849629" h="849630">
                <a:moveTo>
                  <a:pt x="849079" y="0"/>
                </a:moveTo>
                <a:lnTo>
                  <a:pt x="0" y="849049"/>
                </a:lnTo>
                <a:lnTo>
                  <a:pt x="849079" y="0"/>
                </a:lnTo>
              </a:path>
            </a:pathLst>
          </a:custGeom>
          <a:ln w="9448">
            <a:solidFill>
              <a:srgbClr val="71BC68"/>
            </a:solidFill>
          </a:ln>
        </p:spPr>
        <p:txBody>
          <a:bodyPr wrap="square" lIns="0" tIns="0" rIns="0" bIns="0" rtlCol="0"/>
          <a:lstStyle/>
          <a:p>
            <a:endParaRPr lang="fr-CA" noProof="0" dirty="0"/>
          </a:p>
        </p:txBody>
      </p:sp>
      <p:sp>
        <p:nvSpPr>
          <p:cNvPr id="62" name="object 362">
            <a:extLst>
              <a:ext uri="{FF2B5EF4-FFF2-40B4-BE49-F238E27FC236}">
                <a16:creationId xmlns:a16="http://schemas.microsoft.com/office/drawing/2014/main" id="{DC5E1557-9552-C63F-2BDF-24C0FECA480E}"/>
              </a:ext>
            </a:extLst>
          </p:cNvPr>
          <p:cNvSpPr/>
          <p:nvPr/>
        </p:nvSpPr>
        <p:spPr>
          <a:xfrm>
            <a:off x="12584746" y="0"/>
            <a:ext cx="0" cy="798195"/>
          </a:xfrm>
          <a:custGeom>
            <a:avLst/>
            <a:gdLst/>
            <a:ahLst/>
            <a:cxnLst/>
            <a:rect l="l" t="t" r="r" b="b"/>
            <a:pathLst>
              <a:path h="798195">
                <a:moveTo>
                  <a:pt x="0" y="0"/>
                </a:moveTo>
                <a:lnTo>
                  <a:pt x="0" y="798169"/>
                </a:lnTo>
                <a:lnTo>
                  <a:pt x="0" y="0"/>
                </a:lnTo>
              </a:path>
            </a:pathLst>
          </a:custGeom>
          <a:ln w="9448">
            <a:solidFill>
              <a:srgbClr val="71BC68"/>
            </a:solidFill>
          </a:ln>
        </p:spPr>
        <p:txBody>
          <a:bodyPr wrap="square" lIns="0" tIns="0" rIns="0" bIns="0" rtlCol="0"/>
          <a:lstStyle/>
          <a:p>
            <a:endParaRPr lang="fr-CA" noProof="0" dirty="0"/>
          </a:p>
        </p:txBody>
      </p:sp>
      <p:sp>
        <p:nvSpPr>
          <p:cNvPr id="63" name="object 363">
            <a:extLst>
              <a:ext uri="{FF2B5EF4-FFF2-40B4-BE49-F238E27FC236}">
                <a16:creationId xmlns:a16="http://schemas.microsoft.com/office/drawing/2014/main" id="{9F6F97F7-7AA2-49FB-799C-19F735A1AFEF}"/>
              </a:ext>
            </a:extLst>
          </p:cNvPr>
          <p:cNvSpPr/>
          <p:nvPr/>
        </p:nvSpPr>
        <p:spPr>
          <a:xfrm>
            <a:off x="11804798" y="482273"/>
            <a:ext cx="1221105" cy="635"/>
          </a:xfrm>
          <a:custGeom>
            <a:avLst/>
            <a:gdLst/>
            <a:ahLst/>
            <a:cxnLst/>
            <a:rect l="l" t="t" r="r" b="b"/>
            <a:pathLst>
              <a:path w="1221105" h="634">
                <a:moveTo>
                  <a:pt x="0" y="0"/>
                </a:moveTo>
                <a:lnTo>
                  <a:pt x="1220774" y="38"/>
                </a:lnTo>
                <a:lnTo>
                  <a:pt x="0" y="0"/>
                </a:lnTo>
                <a:close/>
              </a:path>
            </a:pathLst>
          </a:custGeom>
          <a:ln w="9448">
            <a:solidFill>
              <a:srgbClr val="71BC68"/>
            </a:solidFill>
          </a:ln>
        </p:spPr>
        <p:txBody>
          <a:bodyPr wrap="square" lIns="0" tIns="0" rIns="0" bIns="0" rtlCol="0"/>
          <a:lstStyle/>
          <a:p>
            <a:endParaRPr lang="fr-CA" noProof="0" dirty="0"/>
          </a:p>
        </p:txBody>
      </p:sp>
      <p:sp>
        <p:nvSpPr>
          <p:cNvPr id="64" name="object 364">
            <a:extLst>
              <a:ext uri="{FF2B5EF4-FFF2-40B4-BE49-F238E27FC236}">
                <a16:creationId xmlns:a16="http://schemas.microsoft.com/office/drawing/2014/main" id="{C635AD8B-B950-2729-07F6-F438146361D8}"/>
              </a:ext>
            </a:extLst>
          </p:cNvPr>
          <p:cNvSpPr/>
          <p:nvPr/>
        </p:nvSpPr>
        <p:spPr>
          <a:xfrm>
            <a:off x="14328648" y="819775"/>
            <a:ext cx="302260" cy="0"/>
          </a:xfrm>
          <a:custGeom>
            <a:avLst/>
            <a:gdLst/>
            <a:ahLst/>
            <a:cxnLst/>
            <a:rect l="l" t="t" r="r" b="b"/>
            <a:pathLst>
              <a:path w="302259">
                <a:moveTo>
                  <a:pt x="301752" y="0"/>
                </a:moveTo>
                <a:lnTo>
                  <a:pt x="0" y="0"/>
                </a:lnTo>
                <a:lnTo>
                  <a:pt x="301752" y="0"/>
                </a:lnTo>
              </a:path>
            </a:pathLst>
          </a:custGeom>
          <a:ln w="9448">
            <a:solidFill>
              <a:srgbClr val="71BC68"/>
            </a:solidFill>
          </a:ln>
        </p:spPr>
        <p:txBody>
          <a:bodyPr wrap="square" lIns="0" tIns="0" rIns="0" bIns="0" rtlCol="0"/>
          <a:lstStyle/>
          <a:p>
            <a:endParaRPr lang="fr-CA" noProof="0" dirty="0"/>
          </a:p>
        </p:txBody>
      </p:sp>
      <p:sp>
        <p:nvSpPr>
          <p:cNvPr id="65" name="object 365">
            <a:extLst>
              <a:ext uri="{FF2B5EF4-FFF2-40B4-BE49-F238E27FC236}">
                <a16:creationId xmlns:a16="http://schemas.microsoft.com/office/drawing/2014/main" id="{E78EB5D0-DB9C-43B0-A086-F5785DD90A1A}"/>
              </a:ext>
            </a:extLst>
          </p:cNvPr>
          <p:cNvSpPr/>
          <p:nvPr/>
        </p:nvSpPr>
        <p:spPr>
          <a:xfrm>
            <a:off x="14607966" y="474888"/>
            <a:ext cx="0" cy="351155"/>
          </a:xfrm>
          <a:custGeom>
            <a:avLst/>
            <a:gdLst/>
            <a:ahLst/>
            <a:cxnLst/>
            <a:rect l="l" t="t" r="r" b="b"/>
            <a:pathLst>
              <a:path h="351155">
                <a:moveTo>
                  <a:pt x="0" y="0"/>
                </a:moveTo>
                <a:lnTo>
                  <a:pt x="0" y="350647"/>
                </a:lnTo>
                <a:lnTo>
                  <a:pt x="0" y="0"/>
                </a:lnTo>
                <a:close/>
              </a:path>
            </a:pathLst>
          </a:custGeom>
          <a:ln w="9448">
            <a:solidFill>
              <a:srgbClr val="71BC68"/>
            </a:solidFill>
          </a:ln>
        </p:spPr>
        <p:txBody>
          <a:bodyPr wrap="square" lIns="0" tIns="0" rIns="0" bIns="0" rtlCol="0"/>
          <a:lstStyle/>
          <a:p>
            <a:endParaRPr lang="fr-CA" noProof="0" dirty="0"/>
          </a:p>
        </p:txBody>
      </p:sp>
      <p:sp>
        <p:nvSpPr>
          <p:cNvPr id="66" name="object 366">
            <a:extLst>
              <a:ext uri="{FF2B5EF4-FFF2-40B4-BE49-F238E27FC236}">
                <a16:creationId xmlns:a16="http://schemas.microsoft.com/office/drawing/2014/main" id="{A178A6B6-5815-0B10-256C-BD68E6DCB163}"/>
              </a:ext>
            </a:extLst>
          </p:cNvPr>
          <p:cNvSpPr/>
          <p:nvPr/>
        </p:nvSpPr>
        <p:spPr>
          <a:xfrm>
            <a:off x="13940904" y="151054"/>
            <a:ext cx="689610" cy="689610"/>
          </a:xfrm>
          <a:custGeom>
            <a:avLst/>
            <a:gdLst/>
            <a:ahLst/>
            <a:cxnLst/>
            <a:rect l="l" t="t" r="r" b="b"/>
            <a:pathLst>
              <a:path w="689609" h="689610">
                <a:moveTo>
                  <a:pt x="689495" y="689513"/>
                </a:moveTo>
                <a:lnTo>
                  <a:pt x="0" y="0"/>
                </a:lnTo>
                <a:lnTo>
                  <a:pt x="689495" y="689513"/>
                </a:lnTo>
              </a:path>
            </a:pathLst>
          </a:custGeom>
          <a:ln w="9359">
            <a:solidFill>
              <a:srgbClr val="71BC68"/>
            </a:solidFill>
          </a:ln>
        </p:spPr>
        <p:txBody>
          <a:bodyPr wrap="square" lIns="0" tIns="0" rIns="0" bIns="0" rtlCol="0"/>
          <a:lstStyle/>
          <a:p>
            <a:endParaRPr lang="fr-CA" noProof="0" dirty="0"/>
          </a:p>
        </p:txBody>
      </p:sp>
      <p:sp>
        <p:nvSpPr>
          <p:cNvPr id="67" name="object 367">
            <a:extLst>
              <a:ext uri="{FF2B5EF4-FFF2-40B4-BE49-F238E27FC236}">
                <a16:creationId xmlns:a16="http://schemas.microsoft.com/office/drawing/2014/main" id="{1DD4C2DF-DF69-0C4A-744A-1F07C6F84F74}"/>
              </a:ext>
            </a:extLst>
          </p:cNvPr>
          <p:cNvSpPr/>
          <p:nvPr/>
        </p:nvSpPr>
        <p:spPr>
          <a:xfrm>
            <a:off x="13975969" y="819772"/>
            <a:ext cx="654685" cy="0"/>
          </a:xfrm>
          <a:custGeom>
            <a:avLst/>
            <a:gdLst/>
            <a:ahLst/>
            <a:cxnLst/>
            <a:rect l="l" t="t" r="r" b="b"/>
            <a:pathLst>
              <a:path w="654684">
                <a:moveTo>
                  <a:pt x="654431" y="0"/>
                </a:moveTo>
                <a:lnTo>
                  <a:pt x="0" y="0"/>
                </a:lnTo>
                <a:lnTo>
                  <a:pt x="654431" y="0"/>
                </a:lnTo>
              </a:path>
            </a:pathLst>
          </a:custGeom>
          <a:ln w="9359">
            <a:solidFill>
              <a:srgbClr val="71BC68"/>
            </a:solidFill>
          </a:ln>
        </p:spPr>
        <p:txBody>
          <a:bodyPr wrap="square" lIns="0" tIns="0" rIns="0" bIns="0" rtlCol="0"/>
          <a:lstStyle/>
          <a:p>
            <a:endParaRPr lang="fr-CA" noProof="0" dirty="0"/>
          </a:p>
        </p:txBody>
      </p:sp>
      <p:sp>
        <p:nvSpPr>
          <p:cNvPr id="68" name="object 368">
            <a:extLst>
              <a:ext uri="{FF2B5EF4-FFF2-40B4-BE49-F238E27FC236}">
                <a16:creationId xmlns:a16="http://schemas.microsoft.com/office/drawing/2014/main" id="{5A255925-D20B-A175-786E-629A180A083B}"/>
              </a:ext>
            </a:extLst>
          </p:cNvPr>
          <p:cNvSpPr/>
          <p:nvPr/>
        </p:nvSpPr>
        <p:spPr>
          <a:xfrm>
            <a:off x="13855764" y="403398"/>
            <a:ext cx="494030" cy="494030"/>
          </a:xfrm>
          <a:custGeom>
            <a:avLst/>
            <a:gdLst/>
            <a:ahLst/>
            <a:cxnLst/>
            <a:rect l="l" t="t" r="r" b="b"/>
            <a:pathLst>
              <a:path w="494030" h="494030">
                <a:moveTo>
                  <a:pt x="493610" y="0"/>
                </a:moveTo>
                <a:lnTo>
                  <a:pt x="0" y="493623"/>
                </a:lnTo>
                <a:lnTo>
                  <a:pt x="493610" y="0"/>
                </a:lnTo>
                <a:close/>
              </a:path>
            </a:pathLst>
          </a:custGeom>
          <a:ln w="9448">
            <a:solidFill>
              <a:srgbClr val="71BC68"/>
            </a:solidFill>
          </a:ln>
        </p:spPr>
        <p:txBody>
          <a:bodyPr wrap="square" lIns="0" tIns="0" rIns="0" bIns="0" rtlCol="0"/>
          <a:lstStyle/>
          <a:p>
            <a:endParaRPr lang="fr-CA" noProof="0" dirty="0"/>
          </a:p>
        </p:txBody>
      </p:sp>
      <p:sp>
        <p:nvSpPr>
          <p:cNvPr id="69" name="object 369">
            <a:extLst>
              <a:ext uri="{FF2B5EF4-FFF2-40B4-BE49-F238E27FC236}">
                <a16:creationId xmlns:a16="http://schemas.microsoft.com/office/drawing/2014/main" id="{F6AAD746-2E61-2CEE-62A4-CB5091008B11}"/>
              </a:ext>
            </a:extLst>
          </p:cNvPr>
          <p:cNvSpPr/>
          <p:nvPr/>
        </p:nvSpPr>
        <p:spPr>
          <a:xfrm>
            <a:off x="14272130" y="253512"/>
            <a:ext cx="0" cy="793750"/>
          </a:xfrm>
          <a:custGeom>
            <a:avLst/>
            <a:gdLst/>
            <a:ahLst/>
            <a:cxnLst/>
            <a:rect l="l" t="t" r="r" b="b"/>
            <a:pathLst>
              <a:path h="793750">
                <a:moveTo>
                  <a:pt x="0" y="793394"/>
                </a:moveTo>
                <a:lnTo>
                  <a:pt x="0" y="0"/>
                </a:lnTo>
                <a:lnTo>
                  <a:pt x="0" y="793394"/>
                </a:lnTo>
                <a:close/>
              </a:path>
            </a:pathLst>
          </a:custGeom>
          <a:ln w="9448">
            <a:solidFill>
              <a:srgbClr val="71BC68"/>
            </a:solidFill>
          </a:ln>
        </p:spPr>
        <p:txBody>
          <a:bodyPr wrap="square" lIns="0" tIns="0" rIns="0" bIns="0" rtlCol="0"/>
          <a:lstStyle/>
          <a:p>
            <a:endParaRPr lang="fr-CA" noProof="0" dirty="0"/>
          </a:p>
        </p:txBody>
      </p:sp>
      <p:sp>
        <p:nvSpPr>
          <p:cNvPr id="70" name="object 370">
            <a:extLst>
              <a:ext uri="{FF2B5EF4-FFF2-40B4-BE49-F238E27FC236}">
                <a16:creationId xmlns:a16="http://schemas.microsoft.com/office/drawing/2014/main" id="{2BFB8F03-044D-2253-57EA-43F0EBBAA727}"/>
              </a:ext>
            </a:extLst>
          </p:cNvPr>
          <p:cNvSpPr/>
          <p:nvPr/>
        </p:nvSpPr>
        <p:spPr>
          <a:xfrm>
            <a:off x="13622483" y="819772"/>
            <a:ext cx="960755" cy="0"/>
          </a:xfrm>
          <a:custGeom>
            <a:avLst/>
            <a:gdLst/>
            <a:ahLst/>
            <a:cxnLst/>
            <a:rect l="l" t="t" r="r" b="b"/>
            <a:pathLst>
              <a:path w="960755">
                <a:moveTo>
                  <a:pt x="0" y="0"/>
                </a:moveTo>
                <a:lnTo>
                  <a:pt x="960183" y="0"/>
                </a:lnTo>
                <a:lnTo>
                  <a:pt x="0" y="0"/>
                </a:lnTo>
                <a:close/>
              </a:path>
            </a:pathLst>
          </a:custGeom>
          <a:ln w="9448">
            <a:solidFill>
              <a:srgbClr val="71BC68"/>
            </a:solidFill>
          </a:ln>
        </p:spPr>
        <p:txBody>
          <a:bodyPr wrap="square" lIns="0" tIns="0" rIns="0" bIns="0" rtlCol="0"/>
          <a:lstStyle/>
          <a:p>
            <a:endParaRPr lang="fr-CA" noProof="0" dirty="0"/>
          </a:p>
        </p:txBody>
      </p:sp>
      <p:sp>
        <p:nvSpPr>
          <p:cNvPr id="71" name="object 371">
            <a:extLst>
              <a:ext uri="{FF2B5EF4-FFF2-40B4-BE49-F238E27FC236}">
                <a16:creationId xmlns:a16="http://schemas.microsoft.com/office/drawing/2014/main" id="{AE6E193F-A600-8AF7-BE66-E657D9E77DA9}"/>
              </a:ext>
            </a:extLst>
          </p:cNvPr>
          <p:cNvSpPr/>
          <p:nvPr/>
        </p:nvSpPr>
        <p:spPr>
          <a:xfrm>
            <a:off x="13320805" y="819781"/>
            <a:ext cx="889000" cy="0"/>
          </a:xfrm>
          <a:custGeom>
            <a:avLst/>
            <a:gdLst/>
            <a:ahLst/>
            <a:cxnLst/>
            <a:rect l="l" t="t" r="r" b="b"/>
            <a:pathLst>
              <a:path w="889000">
                <a:moveTo>
                  <a:pt x="0" y="0"/>
                </a:moveTo>
                <a:lnTo>
                  <a:pt x="888568" y="0"/>
                </a:lnTo>
                <a:lnTo>
                  <a:pt x="0" y="0"/>
                </a:lnTo>
                <a:close/>
              </a:path>
            </a:pathLst>
          </a:custGeom>
          <a:ln w="9359">
            <a:solidFill>
              <a:srgbClr val="71BC68"/>
            </a:solidFill>
          </a:ln>
        </p:spPr>
        <p:txBody>
          <a:bodyPr wrap="square" lIns="0" tIns="0" rIns="0" bIns="0" rtlCol="0"/>
          <a:lstStyle/>
          <a:p>
            <a:endParaRPr lang="fr-CA" noProof="0" dirty="0"/>
          </a:p>
        </p:txBody>
      </p:sp>
      <p:sp>
        <p:nvSpPr>
          <p:cNvPr id="72" name="object 372">
            <a:extLst>
              <a:ext uri="{FF2B5EF4-FFF2-40B4-BE49-F238E27FC236}">
                <a16:creationId xmlns:a16="http://schemas.microsoft.com/office/drawing/2014/main" id="{07EE8EFC-4B61-90BE-C7B5-AAE43D83CCD0}"/>
              </a:ext>
            </a:extLst>
          </p:cNvPr>
          <p:cNvSpPr/>
          <p:nvPr/>
        </p:nvSpPr>
        <p:spPr>
          <a:xfrm>
            <a:off x="13595532" y="188295"/>
            <a:ext cx="0" cy="923925"/>
          </a:xfrm>
          <a:custGeom>
            <a:avLst/>
            <a:gdLst/>
            <a:ahLst/>
            <a:cxnLst/>
            <a:rect l="l" t="t" r="r" b="b"/>
            <a:pathLst>
              <a:path h="923925">
                <a:moveTo>
                  <a:pt x="0" y="0"/>
                </a:moveTo>
                <a:lnTo>
                  <a:pt x="0" y="923836"/>
                </a:lnTo>
                <a:lnTo>
                  <a:pt x="0" y="0"/>
                </a:lnTo>
                <a:close/>
              </a:path>
            </a:pathLst>
          </a:custGeom>
          <a:ln w="9359">
            <a:solidFill>
              <a:srgbClr val="71BC68"/>
            </a:solidFill>
          </a:ln>
        </p:spPr>
        <p:txBody>
          <a:bodyPr wrap="square" lIns="0" tIns="0" rIns="0" bIns="0" rtlCol="0"/>
          <a:lstStyle/>
          <a:p>
            <a:endParaRPr lang="fr-CA" noProof="0" dirty="0"/>
          </a:p>
        </p:txBody>
      </p:sp>
      <p:sp>
        <p:nvSpPr>
          <p:cNvPr id="73" name="object 373">
            <a:extLst>
              <a:ext uri="{FF2B5EF4-FFF2-40B4-BE49-F238E27FC236}">
                <a16:creationId xmlns:a16="http://schemas.microsoft.com/office/drawing/2014/main" id="{444A7D6A-B5A6-47F4-ADA0-CB9BFFCA7104}"/>
              </a:ext>
            </a:extLst>
          </p:cNvPr>
          <p:cNvSpPr/>
          <p:nvPr/>
        </p:nvSpPr>
        <p:spPr>
          <a:xfrm>
            <a:off x="13259696" y="276927"/>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74" name="object 374">
            <a:extLst>
              <a:ext uri="{FF2B5EF4-FFF2-40B4-BE49-F238E27FC236}">
                <a16:creationId xmlns:a16="http://schemas.microsoft.com/office/drawing/2014/main" id="{1C7E4DAA-DC76-46BD-EF5E-B8C32F32378C}"/>
              </a:ext>
            </a:extLst>
          </p:cNvPr>
          <p:cNvSpPr/>
          <p:nvPr/>
        </p:nvSpPr>
        <p:spPr>
          <a:xfrm>
            <a:off x="12481505" y="379041"/>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75" name="object 375">
            <a:extLst>
              <a:ext uri="{FF2B5EF4-FFF2-40B4-BE49-F238E27FC236}">
                <a16:creationId xmlns:a16="http://schemas.microsoft.com/office/drawing/2014/main" id="{1B2C7DDB-9D32-623A-F41A-DFFE9BB4065F}"/>
              </a:ext>
            </a:extLst>
          </p:cNvPr>
          <p:cNvSpPr/>
          <p:nvPr/>
        </p:nvSpPr>
        <p:spPr>
          <a:xfrm>
            <a:off x="14615160" y="1157252"/>
            <a:ext cx="15240" cy="0"/>
          </a:xfrm>
          <a:custGeom>
            <a:avLst/>
            <a:gdLst/>
            <a:ahLst/>
            <a:cxnLst/>
            <a:rect l="l" t="t" r="r" b="b"/>
            <a:pathLst>
              <a:path w="15240">
                <a:moveTo>
                  <a:pt x="15239" y="0"/>
                </a:moveTo>
                <a:lnTo>
                  <a:pt x="0" y="0"/>
                </a:lnTo>
                <a:lnTo>
                  <a:pt x="15239" y="0"/>
                </a:lnTo>
              </a:path>
            </a:pathLst>
          </a:custGeom>
          <a:ln w="9359">
            <a:solidFill>
              <a:srgbClr val="71BC68"/>
            </a:solidFill>
          </a:ln>
        </p:spPr>
        <p:txBody>
          <a:bodyPr wrap="square" lIns="0" tIns="0" rIns="0" bIns="0" rtlCol="0"/>
          <a:lstStyle/>
          <a:p>
            <a:endParaRPr lang="fr-CA" noProof="0" dirty="0"/>
          </a:p>
        </p:txBody>
      </p:sp>
      <p:sp>
        <p:nvSpPr>
          <p:cNvPr id="76" name="object 376">
            <a:extLst>
              <a:ext uri="{FF2B5EF4-FFF2-40B4-BE49-F238E27FC236}">
                <a16:creationId xmlns:a16="http://schemas.microsoft.com/office/drawing/2014/main" id="{46AFFC46-17A2-A08B-DECB-76682A180943}"/>
              </a:ext>
            </a:extLst>
          </p:cNvPr>
          <p:cNvSpPr/>
          <p:nvPr/>
        </p:nvSpPr>
        <p:spPr>
          <a:xfrm>
            <a:off x="14609600" y="649390"/>
            <a:ext cx="0" cy="676910"/>
          </a:xfrm>
          <a:custGeom>
            <a:avLst/>
            <a:gdLst/>
            <a:ahLst/>
            <a:cxnLst/>
            <a:rect l="l" t="t" r="r" b="b"/>
            <a:pathLst>
              <a:path h="676910">
                <a:moveTo>
                  <a:pt x="0" y="676605"/>
                </a:moveTo>
                <a:lnTo>
                  <a:pt x="0" y="0"/>
                </a:lnTo>
                <a:lnTo>
                  <a:pt x="0" y="676605"/>
                </a:lnTo>
                <a:close/>
              </a:path>
            </a:pathLst>
          </a:custGeom>
          <a:ln w="9448">
            <a:solidFill>
              <a:srgbClr val="71BC68"/>
            </a:solidFill>
          </a:ln>
        </p:spPr>
        <p:txBody>
          <a:bodyPr wrap="square" lIns="0" tIns="0" rIns="0" bIns="0" rtlCol="0"/>
          <a:lstStyle/>
          <a:p>
            <a:endParaRPr lang="fr-CA" noProof="0" dirty="0"/>
          </a:p>
        </p:txBody>
      </p:sp>
      <p:sp>
        <p:nvSpPr>
          <p:cNvPr id="77" name="object 377">
            <a:extLst>
              <a:ext uri="{FF2B5EF4-FFF2-40B4-BE49-F238E27FC236}">
                <a16:creationId xmlns:a16="http://schemas.microsoft.com/office/drawing/2014/main" id="{F98339DC-C02B-2E51-A42B-A0EC89B9E19E}"/>
              </a:ext>
            </a:extLst>
          </p:cNvPr>
          <p:cNvSpPr/>
          <p:nvPr/>
        </p:nvSpPr>
        <p:spPr>
          <a:xfrm>
            <a:off x="13793597" y="1157252"/>
            <a:ext cx="836930" cy="0"/>
          </a:xfrm>
          <a:custGeom>
            <a:avLst/>
            <a:gdLst/>
            <a:ahLst/>
            <a:cxnLst/>
            <a:rect l="l" t="t" r="r" b="b"/>
            <a:pathLst>
              <a:path w="836930">
                <a:moveTo>
                  <a:pt x="836803" y="0"/>
                </a:moveTo>
                <a:lnTo>
                  <a:pt x="0" y="0"/>
                </a:lnTo>
                <a:lnTo>
                  <a:pt x="836803" y="0"/>
                </a:lnTo>
              </a:path>
            </a:pathLst>
          </a:custGeom>
          <a:ln w="9448">
            <a:solidFill>
              <a:srgbClr val="71BC68"/>
            </a:solidFill>
          </a:ln>
        </p:spPr>
        <p:txBody>
          <a:bodyPr wrap="square" lIns="0" tIns="0" rIns="0" bIns="0" rtlCol="0"/>
          <a:lstStyle/>
          <a:p>
            <a:endParaRPr lang="fr-CA" noProof="0" dirty="0"/>
          </a:p>
        </p:txBody>
      </p:sp>
      <p:sp>
        <p:nvSpPr>
          <p:cNvPr id="78" name="object 378">
            <a:extLst>
              <a:ext uri="{FF2B5EF4-FFF2-40B4-BE49-F238E27FC236}">
                <a16:creationId xmlns:a16="http://schemas.microsoft.com/office/drawing/2014/main" id="{B36FCAFF-033C-AA2E-2641-EF7CDD3B1D3B}"/>
              </a:ext>
            </a:extLst>
          </p:cNvPr>
          <p:cNvSpPr/>
          <p:nvPr/>
        </p:nvSpPr>
        <p:spPr>
          <a:xfrm>
            <a:off x="12577038" y="1157254"/>
            <a:ext cx="1026794" cy="0"/>
          </a:xfrm>
          <a:custGeom>
            <a:avLst/>
            <a:gdLst/>
            <a:ahLst/>
            <a:cxnLst/>
            <a:rect l="l" t="t" r="r" b="b"/>
            <a:pathLst>
              <a:path w="1026794">
                <a:moveTo>
                  <a:pt x="0" y="0"/>
                </a:moveTo>
                <a:lnTo>
                  <a:pt x="1026210" y="0"/>
                </a:lnTo>
                <a:lnTo>
                  <a:pt x="0" y="0"/>
                </a:lnTo>
                <a:close/>
              </a:path>
            </a:pathLst>
          </a:custGeom>
          <a:ln w="9359">
            <a:solidFill>
              <a:srgbClr val="71BC68"/>
            </a:solidFill>
          </a:ln>
        </p:spPr>
        <p:txBody>
          <a:bodyPr wrap="square" lIns="0" tIns="0" rIns="0" bIns="0" rtlCol="0"/>
          <a:lstStyle/>
          <a:p>
            <a:endParaRPr lang="fr-CA" noProof="0" dirty="0"/>
          </a:p>
        </p:txBody>
      </p:sp>
      <p:sp>
        <p:nvSpPr>
          <p:cNvPr id="79" name="object 379">
            <a:extLst>
              <a:ext uri="{FF2B5EF4-FFF2-40B4-BE49-F238E27FC236}">
                <a16:creationId xmlns:a16="http://schemas.microsoft.com/office/drawing/2014/main" id="{AA3E2FD7-4BA2-379B-6FF3-2F3BCE64DBB8}"/>
              </a:ext>
            </a:extLst>
          </p:cNvPr>
          <p:cNvSpPr/>
          <p:nvPr/>
        </p:nvSpPr>
        <p:spPr>
          <a:xfrm>
            <a:off x="12920582" y="611056"/>
            <a:ext cx="0" cy="753745"/>
          </a:xfrm>
          <a:custGeom>
            <a:avLst/>
            <a:gdLst/>
            <a:ahLst/>
            <a:cxnLst/>
            <a:rect l="l" t="t" r="r" b="b"/>
            <a:pathLst>
              <a:path h="753744">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80" name="object 380">
            <a:extLst>
              <a:ext uri="{FF2B5EF4-FFF2-40B4-BE49-F238E27FC236}">
                <a16:creationId xmlns:a16="http://schemas.microsoft.com/office/drawing/2014/main" id="{7093C7BE-744B-4507-37B4-BE2D434A73E3}"/>
              </a:ext>
            </a:extLst>
          </p:cNvPr>
          <p:cNvSpPr/>
          <p:nvPr/>
        </p:nvSpPr>
        <p:spPr>
          <a:xfrm>
            <a:off x="12310541" y="545538"/>
            <a:ext cx="884555" cy="884555"/>
          </a:xfrm>
          <a:custGeom>
            <a:avLst/>
            <a:gdLst/>
            <a:ahLst/>
            <a:cxnLst/>
            <a:rect l="l" t="t" r="r" b="b"/>
            <a:pathLst>
              <a:path w="884555" h="884555">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81" name="object 381">
            <a:extLst>
              <a:ext uri="{FF2B5EF4-FFF2-40B4-BE49-F238E27FC236}">
                <a16:creationId xmlns:a16="http://schemas.microsoft.com/office/drawing/2014/main" id="{0CC98DE7-F6D8-C9F8-BCA8-2FAF8C3F81CE}"/>
              </a:ext>
            </a:extLst>
          </p:cNvPr>
          <p:cNvSpPr/>
          <p:nvPr/>
        </p:nvSpPr>
        <p:spPr>
          <a:xfrm>
            <a:off x="12922220" y="369256"/>
            <a:ext cx="0" cy="1236980"/>
          </a:xfrm>
          <a:custGeom>
            <a:avLst/>
            <a:gdLst/>
            <a:ahLst/>
            <a:cxnLst/>
            <a:rect l="l" t="t" r="r" b="b"/>
            <a:pathLst>
              <a:path h="1236980">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82" name="object 382">
            <a:extLst>
              <a:ext uri="{FF2B5EF4-FFF2-40B4-BE49-F238E27FC236}">
                <a16:creationId xmlns:a16="http://schemas.microsoft.com/office/drawing/2014/main" id="{4F92C57E-EDC9-3A70-F429-4B9AD447C354}"/>
              </a:ext>
            </a:extLst>
          </p:cNvPr>
          <p:cNvSpPr/>
          <p:nvPr/>
        </p:nvSpPr>
        <p:spPr>
          <a:xfrm>
            <a:off x="14519443" y="729644"/>
            <a:ext cx="111125" cy="111125"/>
          </a:xfrm>
          <a:custGeom>
            <a:avLst/>
            <a:gdLst/>
            <a:ahLst/>
            <a:cxnLst/>
            <a:rect l="l" t="t" r="r" b="b"/>
            <a:pathLst>
              <a:path w="111125" h="111125">
                <a:moveTo>
                  <a:pt x="110956" y="110953"/>
                </a:moveTo>
                <a:lnTo>
                  <a:pt x="0" y="0"/>
                </a:lnTo>
                <a:lnTo>
                  <a:pt x="110956" y="110953"/>
                </a:lnTo>
              </a:path>
            </a:pathLst>
          </a:custGeom>
          <a:ln w="9448">
            <a:solidFill>
              <a:srgbClr val="71BC68"/>
            </a:solidFill>
          </a:ln>
        </p:spPr>
        <p:txBody>
          <a:bodyPr wrap="square" lIns="0" tIns="0" rIns="0" bIns="0" rtlCol="0"/>
          <a:lstStyle/>
          <a:p>
            <a:endParaRPr lang="fr-CA" noProof="0" dirty="0"/>
          </a:p>
        </p:txBody>
      </p:sp>
      <p:sp>
        <p:nvSpPr>
          <p:cNvPr id="83" name="object 383">
            <a:extLst>
              <a:ext uri="{FF2B5EF4-FFF2-40B4-BE49-F238E27FC236}">
                <a16:creationId xmlns:a16="http://schemas.microsoft.com/office/drawing/2014/main" id="{16C8B3D4-8A7D-54E6-FE54-00495710192A}"/>
              </a:ext>
            </a:extLst>
          </p:cNvPr>
          <p:cNvSpPr/>
          <p:nvPr/>
        </p:nvSpPr>
        <p:spPr>
          <a:xfrm>
            <a:off x="14374367" y="1494725"/>
            <a:ext cx="256540" cy="0"/>
          </a:xfrm>
          <a:custGeom>
            <a:avLst/>
            <a:gdLst/>
            <a:ahLst/>
            <a:cxnLst/>
            <a:rect l="l" t="t" r="r" b="b"/>
            <a:pathLst>
              <a:path w="256540">
                <a:moveTo>
                  <a:pt x="256032" y="0"/>
                </a:moveTo>
                <a:lnTo>
                  <a:pt x="0" y="0"/>
                </a:lnTo>
                <a:lnTo>
                  <a:pt x="256032" y="0"/>
                </a:lnTo>
              </a:path>
            </a:pathLst>
          </a:custGeom>
          <a:ln w="9359">
            <a:solidFill>
              <a:srgbClr val="71BC68"/>
            </a:solidFill>
          </a:ln>
        </p:spPr>
        <p:txBody>
          <a:bodyPr wrap="square" lIns="0" tIns="0" rIns="0" bIns="0" rtlCol="0"/>
          <a:lstStyle/>
          <a:p>
            <a:endParaRPr lang="fr-CA" noProof="0" dirty="0"/>
          </a:p>
        </p:txBody>
      </p:sp>
      <p:sp>
        <p:nvSpPr>
          <p:cNvPr id="84" name="object 384">
            <a:extLst>
              <a:ext uri="{FF2B5EF4-FFF2-40B4-BE49-F238E27FC236}">
                <a16:creationId xmlns:a16="http://schemas.microsoft.com/office/drawing/2014/main" id="{E3AD3613-ED1C-E871-2CF7-FF64D69F43B6}"/>
              </a:ext>
            </a:extLst>
          </p:cNvPr>
          <p:cNvSpPr/>
          <p:nvPr/>
        </p:nvSpPr>
        <p:spPr>
          <a:xfrm>
            <a:off x="12922262" y="819807"/>
            <a:ext cx="1010919" cy="1010919"/>
          </a:xfrm>
          <a:custGeom>
            <a:avLst/>
            <a:gdLst/>
            <a:ahLst/>
            <a:cxnLst/>
            <a:rect l="l" t="t" r="r" b="b"/>
            <a:pathLst>
              <a:path w="1010919" h="1010919">
                <a:moveTo>
                  <a:pt x="0" y="0"/>
                </a:moveTo>
                <a:lnTo>
                  <a:pt x="1010704" y="1010716"/>
                </a:lnTo>
                <a:lnTo>
                  <a:pt x="0" y="0"/>
                </a:lnTo>
                <a:close/>
              </a:path>
            </a:pathLst>
          </a:custGeom>
          <a:ln w="9448">
            <a:solidFill>
              <a:srgbClr val="71BC68"/>
            </a:solidFill>
          </a:ln>
        </p:spPr>
        <p:txBody>
          <a:bodyPr wrap="square" lIns="0" tIns="0" rIns="0" bIns="0" rtlCol="0"/>
          <a:lstStyle/>
          <a:p>
            <a:endParaRPr lang="fr-CA" noProof="0" dirty="0"/>
          </a:p>
        </p:txBody>
      </p:sp>
      <p:sp>
        <p:nvSpPr>
          <p:cNvPr id="85" name="object 385">
            <a:extLst>
              <a:ext uri="{FF2B5EF4-FFF2-40B4-BE49-F238E27FC236}">
                <a16:creationId xmlns:a16="http://schemas.microsoft.com/office/drawing/2014/main" id="{D40BE7D9-8AB6-F04B-7394-3130641F86BC}"/>
              </a:ext>
            </a:extLst>
          </p:cNvPr>
          <p:cNvSpPr/>
          <p:nvPr/>
        </p:nvSpPr>
        <p:spPr>
          <a:xfrm>
            <a:off x="12881676" y="1155607"/>
            <a:ext cx="1092200" cy="0"/>
          </a:xfrm>
          <a:custGeom>
            <a:avLst/>
            <a:gdLst/>
            <a:ahLst/>
            <a:cxnLst/>
            <a:rect l="l" t="t" r="r" b="b"/>
            <a:pathLst>
              <a:path w="1092200">
                <a:moveTo>
                  <a:pt x="1091869" y="0"/>
                </a:moveTo>
                <a:lnTo>
                  <a:pt x="0" y="0"/>
                </a:lnTo>
                <a:lnTo>
                  <a:pt x="1091869" y="0"/>
                </a:lnTo>
                <a:close/>
              </a:path>
            </a:pathLst>
          </a:custGeom>
          <a:ln w="9448">
            <a:solidFill>
              <a:srgbClr val="71BC68"/>
            </a:solidFill>
          </a:ln>
        </p:spPr>
        <p:txBody>
          <a:bodyPr wrap="square" lIns="0" tIns="0" rIns="0" bIns="0" rtlCol="0"/>
          <a:lstStyle/>
          <a:p>
            <a:endParaRPr lang="fr-CA" noProof="0" dirty="0"/>
          </a:p>
        </p:txBody>
      </p:sp>
      <p:sp>
        <p:nvSpPr>
          <p:cNvPr id="86" name="object 386">
            <a:extLst>
              <a:ext uri="{FF2B5EF4-FFF2-40B4-BE49-F238E27FC236}">
                <a16:creationId xmlns:a16="http://schemas.microsoft.com/office/drawing/2014/main" id="{41B80CCB-F4FC-246D-C0DF-8D42C518F334}"/>
              </a:ext>
            </a:extLst>
          </p:cNvPr>
          <p:cNvSpPr/>
          <p:nvPr/>
        </p:nvSpPr>
        <p:spPr>
          <a:xfrm>
            <a:off x="13597171" y="667992"/>
            <a:ext cx="0" cy="1314450"/>
          </a:xfrm>
          <a:custGeom>
            <a:avLst/>
            <a:gdLst/>
            <a:ahLst/>
            <a:cxnLst/>
            <a:rect l="l" t="t" r="r" b="b"/>
            <a:pathLst>
              <a:path h="1314450">
                <a:moveTo>
                  <a:pt x="0" y="1314348"/>
                </a:moveTo>
                <a:lnTo>
                  <a:pt x="0" y="0"/>
                </a:lnTo>
                <a:lnTo>
                  <a:pt x="0" y="1314348"/>
                </a:lnTo>
                <a:close/>
              </a:path>
            </a:pathLst>
          </a:custGeom>
          <a:ln w="9448">
            <a:solidFill>
              <a:srgbClr val="71BC68"/>
            </a:solidFill>
          </a:ln>
        </p:spPr>
        <p:txBody>
          <a:bodyPr wrap="square" lIns="0" tIns="0" rIns="0" bIns="0" rtlCol="0"/>
          <a:lstStyle/>
          <a:p>
            <a:endParaRPr lang="fr-CA" noProof="0" dirty="0"/>
          </a:p>
        </p:txBody>
      </p:sp>
      <p:sp>
        <p:nvSpPr>
          <p:cNvPr id="89" name="object 389">
            <a:extLst>
              <a:ext uri="{FF2B5EF4-FFF2-40B4-BE49-F238E27FC236}">
                <a16:creationId xmlns:a16="http://schemas.microsoft.com/office/drawing/2014/main" id="{21188E19-FB76-F0F7-7885-366318E460A3}"/>
              </a:ext>
            </a:extLst>
          </p:cNvPr>
          <p:cNvSpPr/>
          <p:nvPr/>
        </p:nvSpPr>
        <p:spPr>
          <a:xfrm>
            <a:off x="14041291" y="1601364"/>
            <a:ext cx="589280" cy="589280"/>
          </a:xfrm>
          <a:custGeom>
            <a:avLst/>
            <a:gdLst/>
            <a:ahLst/>
            <a:cxnLst/>
            <a:rect l="l" t="t" r="r" b="b"/>
            <a:pathLst>
              <a:path w="589280" h="589280">
                <a:moveTo>
                  <a:pt x="589108" y="589127"/>
                </a:moveTo>
                <a:lnTo>
                  <a:pt x="0" y="0"/>
                </a:lnTo>
                <a:lnTo>
                  <a:pt x="589108" y="589127"/>
                </a:lnTo>
              </a:path>
            </a:pathLst>
          </a:custGeom>
          <a:ln w="9359">
            <a:solidFill>
              <a:srgbClr val="71BC68"/>
            </a:solidFill>
          </a:ln>
        </p:spPr>
        <p:txBody>
          <a:bodyPr wrap="square" lIns="0" tIns="0" rIns="0" bIns="0" rtlCol="0"/>
          <a:lstStyle/>
          <a:p>
            <a:endParaRPr lang="fr-CA" noProof="0" dirty="0"/>
          </a:p>
        </p:txBody>
      </p:sp>
      <p:sp>
        <p:nvSpPr>
          <p:cNvPr id="90" name="object 390">
            <a:extLst>
              <a:ext uri="{FF2B5EF4-FFF2-40B4-BE49-F238E27FC236}">
                <a16:creationId xmlns:a16="http://schemas.microsoft.com/office/drawing/2014/main" id="{E2F9AFC8-7560-6AED-C962-F8C9744A75BA}"/>
              </a:ext>
            </a:extLst>
          </p:cNvPr>
          <p:cNvSpPr/>
          <p:nvPr/>
        </p:nvSpPr>
        <p:spPr>
          <a:xfrm>
            <a:off x="13765402" y="1830561"/>
            <a:ext cx="865505" cy="0"/>
          </a:xfrm>
          <a:custGeom>
            <a:avLst/>
            <a:gdLst/>
            <a:ahLst/>
            <a:cxnLst/>
            <a:rect l="l" t="t" r="r" b="b"/>
            <a:pathLst>
              <a:path w="865505">
                <a:moveTo>
                  <a:pt x="864996" y="0"/>
                </a:moveTo>
                <a:lnTo>
                  <a:pt x="0" y="0"/>
                </a:lnTo>
                <a:lnTo>
                  <a:pt x="864996" y="0"/>
                </a:lnTo>
              </a:path>
            </a:pathLst>
          </a:custGeom>
          <a:ln w="9359">
            <a:solidFill>
              <a:srgbClr val="71BC68"/>
            </a:solidFill>
          </a:ln>
        </p:spPr>
        <p:txBody>
          <a:bodyPr wrap="square" lIns="0" tIns="0" rIns="0" bIns="0" rtlCol="0"/>
          <a:lstStyle/>
          <a:p>
            <a:endParaRPr lang="fr-CA" noProof="0" dirty="0"/>
          </a:p>
        </p:txBody>
      </p:sp>
      <p:sp>
        <p:nvSpPr>
          <p:cNvPr id="91" name="object 391">
            <a:extLst>
              <a:ext uri="{FF2B5EF4-FFF2-40B4-BE49-F238E27FC236}">
                <a16:creationId xmlns:a16="http://schemas.microsoft.com/office/drawing/2014/main" id="{882C213A-9504-54BA-613B-CA052691EEE9}"/>
              </a:ext>
            </a:extLst>
          </p:cNvPr>
          <p:cNvSpPr/>
          <p:nvPr/>
        </p:nvSpPr>
        <p:spPr>
          <a:xfrm>
            <a:off x="13163248" y="1830557"/>
            <a:ext cx="528955" cy="0"/>
          </a:xfrm>
          <a:custGeom>
            <a:avLst/>
            <a:gdLst/>
            <a:ahLst/>
            <a:cxnLst/>
            <a:rect l="l" t="t" r="r" b="b"/>
            <a:pathLst>
              <a:path w="528955">
                <a:moveTo>
                  <a:pt x="528726" y="0"/>
                </a:moveTo>
                <a:lnTo>
                  <a:pt x="0" y="0"/>
                </a:lnTo>
                <a:lnTo>
                  <a:pt x="528726" y="0"/>
                </a:lnTo>
                <a:close/>
              </a:path>
            </a:pathLst>
          </a:custGeom>
          <a:ln w="9359">
            <a:solidFill>
              <a:srgbClr val="71BC68"/>
            </a:solidFill>
          </a:ln>
        </p:spPr>
        <p:txBody>
          <a:bodyPr wrap="square" lIns="0" tIns="0" rIns="0" bIns="0" rtlCol="0"/>
          <a:lstStyle/>
          <a:p>
            <a:endParaRPr lang="fr-CA" noProof="0" dirty="0"/>
          </a:p>
        </p:txBody>
      </p:sp>
      <p:sp>
        <p:nvSpPr>
          <p:cNvPr id="92" name="object 392">
            <a:extLst>
              <a:ext uri="{FF2B5EF4-FFF2-40B4-BE49-F238E27FC236}">
                <a16:creationId xmlns:a16="http://schemas.microsoft.com/office/drawing/2014/main" id="{DD59F408-6DB5-2EF0-D646-1C25909D2985}"/>
              </a:ext>
            </a:extLst>
          </p:cNvPr>
          <p:cNvSpPr/>
          <p:nvPr/>
        </p:nvSpPr>
        <p:spPr>
          <a:xfrm>
            <a:off x="13597171" y="1624671"/>
            <a:ext cx="0" cy="751205"/>
          </a:xfrm>
          <a:custGeom>
            <a:avLst/>
            <a:gdLst/>
            <a:ahLst/>
            <a:cxnLst/>
            <a:rect l="l" t="t" r="r" b="b"/>
            <a:pathLst>
              <a:path h="751205">
                <a:moveTo>
                  <a:pt x="0" y="750912"/>
                </a:moveTo>
                <a:lnTo>
                  <a:pt x="0" y="0"/>
                </a:lnTo>
                <a:lnTo>
                  <a:pt x="0" y="750912"/>
                </a:lnTo>
                <a:close/>
              </a:path>
            </a:pathLst>
          </a:custGeom>
          <a:ln w="9359">
            <a:solidFill>
              <a:srgbClr val="71BC68"/>
            </a:solidFill>
          </a:ln>
        </p:spPr>
        <p:txBody>
          <a:bodyPr wrap="square" lIns="0" tIns="0" rIns="0" bIns="0" rtlCol="0"/>
          <a:lstStyle/>
          <a:p>
            <a:endParaRPr lang="fr-CA" noProof="0" dirty="0"/>
          </a:p>
        </p:txBody>
      </p:sp>
      <p:sp>
        <p:nvSpPr>
          <p:cNvPr id="95" name="object 395">
            <a:extLst>
              <a:ext uri="{FF2B5EF4-FFF2-40B4-BE49-F238E27FC236}">
                <a16:creationId xmlns:a16="http://schemas.microsoft.com/office/drawing/2014/main" id="{F5E598F5-6D81-0EE1-8FC2-573E2483A34D}"/>
              </a:ext>
            </a:extLst>
          </p:cNvPr>
          <p:cNvSpPr/>
          <p:nvPr/>
        </p:nvSpPr>
        <p:spPr>
          <a:xfrm>
            <a:off x="14233525" y="2507155"/>
            <a:ext cx="396875" cy="0"/>
          </a:xfrm>
          <a:custGeom>
            <a:avLst/>
            <a:gdLst/>
            <a:ahLst/>
            <a:cxnLst/>
            <a:rect l="l" t="t" r="r" b="b"/>
            <a:pathLst>
              <a:path w="396875">
                <a:moveTo>
                  <a:pt x="396875" y="0"/>
                </a:moveTo>
                <a:lnTo>
                  <a:pt x="0" y="0"/>
                </a:lnTo>
                <a:lnTo>
                  <a:pt x="396875" y="0"/>
                </a:lnTo>
              </a:path>
            </a:pathLst>
          </a:custGeom>
          <a:ln w="9359">
            <a:solidFill>
              <a:srgbClr val="71BC68"/>
            </a:solidFill>
          </a:ln>
        </p:spPr>
        <p:txBody>
          <a:bodyPr wrap="square" lIns="0" tIns="0" rIns="0" bIns="0" rtlCol="0"/>
          <a:lstStyle/>
          <a:p>
            <a:endParaRPr lang="fr-CA" noProof="0" dirty="0"/>
          </a:p>
        </p:txBody>
      </p:sp>
      <p:sp>
        <p:nvSpPr>
          <p:cNvPr id="96" name="object 396">
            <a:extLst>
              <a:ext uri="{FF2B5EF4-FFF2-40B4-BE49-F238E27FC236}">
                <a16:creationId xmlns:a16="http://schemas.microsoft.com/office/drawing/2014/main" id="{7856A4D3-BBDE-EBE9-8AB4-9F32C3D70460}"/>
              </a:ext>
            </a:extLst>
          </p:cNvPr>
          <p:cNvSpPr/>
          <p:nvPr/>
        </p:nvSpPr>
        <p:spPr>
          <a:xfrm>
            <a:off x="14607971" y="1916892"/>
            <a:ext cx="0" cy="842010"/>
          </a:xfrm>
          <a:custGeom>
            <a:avLst/>
            <a:gdLst/>
            <a:ahLst/>
            <a:cxnLst/>
            <a:rect l="l" t="t" r="r" b="b"/>
            <a:pathLst>
              <a:path h="842010">
                <a:moveTo>
                  <a:pt x="0" y="0"/>
                </a:moveTo>
                <a:lnTo>
                  <a:pt x="0" y="841387"/>
                </a:lnTo>
                <a:lnTo>
                  <a:pt x="0" y="0"/>
                </a:lnTo>
                <a:close/>
              </a:path>
            </a:pathLst>
          </a:custGeom>
          <a:ln w="9359">
            <a:solidFill>
              <a:srgbClr val="71BC68"/>
            </a:solidFill>
          </a:ln>
        </p:spPr>
        <p:txBody>
          <a:bodyPr wrap="square" lIns="0" tIns="0" rIns="0" bIns="0" rtlCol="0"/>
          <a:lstStyle/>
          <a:p>
            <a:endParaRPr lang="fr-CA" noProof="0" dirty="0"/>
          </a:p>
        </p:txBody>
      </p:sp>
      <p:sp>
        <p:nvSpPr>
          <p:cNvPr id="97" name="object 397">
            <a:extLst>
              <a:ext uri="{FF2B5EF4-FFF2-40B4-BE49-F238E27FC236}">
                <a16:creationId xmlns:a16="http://schemas.microsoft.com/office/drawing/2014/main" id="{2DEB486D-8A11-09D5-7C74-9FB03046847B}"/>
              </a:ext>
            </a:extLst>
          </p:cNvPr>
          <p:cNvSpPr/>
          <p:nvPr/>
        </p:nvSpPr>
        <p:spPr>
          <a:xfrm>
            <a:off x="14270495" y="2095855"/>
            <a:ext cx="0" cy="483870"/>
          </a:xfrm>
          <a:custGeom>
            <a:avLst/>
            <a:gdLst/>
            <a:ahLst/>
            <a:cxnLst/>
            <a:rect l="l" t="t" r="r" b="b"/>
            <a:pathLst>
              <a:path h="483869">
                <a:moveTo>
                  <a:pt x="0" y="0"/>
                </a:moveTo>
                <a:lnTo>
                  <a:pt x="0" y="483489"/>
                </a:lnTo>
                <a:lnTo>
                  <a:pt x="0" y="0"/>
                </a:lnTo>
                <a:close/>
              </a:path>
            </a:pathLst>
          </a:custGeom>
          <a:ln w="9448">
            <a:solidFill>
              <a:srgbClr val="71BC68"/>
            </a:solidFill>
          </a:ln>
        </p:spPr>
        <p:txBody>
          <a:bodyPr wrap="square" lIns="0" tIns="0" rIns="0" bIns="0" rtlCol="0"/>
          <a:lstStyle/>
          <a:p>
            <a:endParaRPr lang="fr-CA" noProof="0" dirty="0"/>
          </a:p>
        </p:txBody>
      </p:sp>
      <p:sp>
        <p:nvSpPr>
          <p:cNvPr id="98" name="object 398">
            <a:extLst>
              <a:ext uri="{FF2B5EF4-FFF2-40B4-BE49-F238E27FC236}">
                <a16:creationId xmlns:a16="http://schemas.microsoft.com/office/drawing/2014/main" id="{9C7C2004-554B-BFCA-1FC2-35CB7D71ECC7}"/>
              </a:ext>
            </a:extLst>
          </p:cNvPr>
          <p:cNvSpPr/>
          <p:nvPr/>
        </p:nvSpPr>
        <p:spPr>
          <a:xfrm>
            <a:off x="14087093" y="2168042"/>
            <a:ext cx="543560" cy="0"/>
          </a:xfrm>
          <a:custGeom>
            <a:avLst/>
            <a:gdLst/>
            <a:ahLst/>
            <a:cxnLst/>
            <a:rect l="l" t="t" r="r" b="b"/>
            <a:pathLst>
              <a:path w="543559">
                <a:moveTo>
                  <a:pt x="543306" y="0"/>
                </a:moveTo>
                <a:lnTo>
                  <a:pt x="0" y="0"/>
                </a:lnTo>
                <a:lnTo>
                  <a:pt x="543306" y="0"/>
                </a:lnTo>
              </a:path>
            </a:pathLst>
          </a:custGeom>
          <a:ln w="9448">
            <a:solidFill>
              <a:srgbClr val="71BC68"/>
            </a:solidFill>
          </a:ln>
        </p:spPr>
        <p:txBody>
          <a:bodyPr wrap="square" lIns="0" tIns="0" rIns="0" bIns="0" rtlCol="0"/>
          <a:lstStyle/>
          <a:p>
            <a:endParaRPr lang="fr-CA" noProof="0" dirty="0"/>
          </a:p>
        </p:txBody>
      </p:sp>
      <p:sp>
        <p:nvSpPr>
          <p:cNvPr id="101" name="object 401">
            <a:extLst>
              <a:ext uri="{FF2B5EF4-FFF2-40B4-BE49-F238E27FC236}">
                <a16:creationId xmlns:a16="http://schemas.microsoft.com/office/drawing/2014/main" id="{959C890D-2B0C-DC00-00AE-9B8E4DB24D74}"/>
              </a:ext>
            </a:extLst>
          </p:cNvPr>
          <p:cNvSpPr/>
          <p:nvPr/>
        </p:nvSpPr>
        <p:spPr>
          <a:xfrm>
            <a:off x="14309711" y="2822193"/>
            <a:ext cx="321310" cy="320675"/>
          </a:xfrm>
          <a:custGeom>
            <a:avLst/>
            <a:gdLst/>
            <a:ahLst/>
            <a:cxnLst/>
            <a:rect l="l" t="t" r="r" b="b"/>
            <a:pathLst>
              <a:path w="321309" h="320675">
                <a:moveTo>
                  <a:pt x="320688" y="0"/>
                </a:moveTo>
                <a:lnTo>
                  <a:pt x="0" y="320680"/>
                </a:lnTo>
                <a:lnTo>
                  <a:pt x="320688" y="0"/>
                </a:lnTo>
              </a:path>
            </a:pathLst>
          </a:custGeom>
          <a:ln w="9359">
            <a:solidFill>
              <a:srgbClr val="71BC68"/>
            </a:solidFill>
          </a:ln>
        </p:spPr>
        <p:txBody>
          <a:bodyPr wrap="square" lIns="0" tIns="0" rIns="0" bIns="0" rtlCol="0"/>
          <a:lstStyle/>
          <a:p>
            <a:endParaRPr lang="fr-CA" noProof="0" dirty="0"/>
          </a:p>
        </p:txBody>
      </p:sp>
      <p:sp>
        <p:nvSpPr>
          <p:cNvPr id="102" name="object 402">
            <a:extLst>
              <a:ext uri="{FF2B5EF4-FFF2-40B4-BE49-F238E27FC236}">
                <a16:creationId xmlns:a16="http://schemas.microsoft.com/office/drawing/2014/main" id="{DD2319F7-C131-7436-3599-470FC8443F23}"/>
              </a:ext>
            </a:extLst>
          </p:cNvPr>
          <p:cNvSpPr/>
          <p:nvPr/>
        </p:nvSpPr>
        <p:spPr>
          <a:xfrm>
            <a:off x="13773360" y="2008362"/>
            <a:ext cx="857250" cy="857250"/>
          </a:xfrm>
          <a:custGeom>
            <a:avLst/>
            <a:gdLst/>
            <a:ahLst/>
            <a:cxnLst/>
            <a:rect l="l" t="t" r="r" b="b"/>
            <a:pathLst>
              <a:path w="857250" h="857250">
                <a:moveTo>
                  <a:pt x="857039" y="857063"/>
                </a:moveTo>
                <a:lnTo>
                  <a:pt x="0" y="0"/>
                </a:lnTo>
                <a:lnTo>
                  <a:pt x="857039" y="857063"/>
                </a:lnTo>
              </a:path>
            </a:pathLst>
          </a:custGeom>
          <a:ln w="9448">
            <a:solidFill>
              <a:srgbClr val="71BC68"/>
            </a:solidFill>
          </a:ln>
        </p:spPr>
        <p:txBody>
          <a:bodyPr wrap="square" lIns="0" tIns="0" rIns="0" bIns="0" rtlCol="0"/>
          <a:lstStyle/>
          <a:p>
            <a:endParaRPr lang="fr-CA" noProof="0" dirty="0"/>
          </a:p>
        </p:txBody>
      </p:sp>
      <p:sp>
        <p:nvSpPr>
          <p:cNvPr id="103" name="object 403">
            <a:extLst>
              <a:ext uri="{FF2B5EF4-FFF2-40B4-BE49-F238E27FC236}">
                <a16:creationId xmlns:a16="http://schemas.microsoft.com/office/drawing/2014/main" id="{5F92B787-3294-2874-141B-222F20A5D845}"/>
              </a:ext>
            </a:extLst>
          </p:cNvPr>
          <p:cNvSpPr/>
          <p:nvPr/>
        </p:nvSpPr>
        <p:spPr>
          <a:xfrm>
            <a:off x="13491083" y="2844606"/>
            <a:ext cx="1139825" cy="635"/>
          </a:xfrm>
          <a:custGeom>
            <a:avLst/>
            <a:gdLst/>
            <a:ahLst/>
            <a:cxnLst/>
            <a:rect l="l" t="t" r="r" b="b"/>
            <a:pathLst>
              <a:path w="1139825" h="635">
                <a:moveTo>
                  <a:pt x="1139316" y="23"/>
                </a:moveTo>
                <a:lnTo>
                  <a:pt x="0" y="0"/>
                </a:lnTo>
                <a:lnTo>
                  <a:pt x="1139316" y="23"/>
                </a:lnTo>
              </a:path>
            </a:pathLst>
          </a:custGeom>
          <a:ln w="9448">
            <a:solidFill>
              <a:srgbClr val="71BC68"/>
            </a:solidFill>
          </a:ln>
        </p:spPr>
        <p:txBody>
          <a:bodyPr wrap="square" lIns="0" tIns="0" rIns="0" bIns="0" rtlCol="0"/>
          <a:lstStyle/>
          <a:p>
            <a:endParaRPr lang="fr-CA" noProof="0" dirty="0"/>
          </a:p>
        </p:txBody>
      </p:sp>
      <p:sp>
        <p:nvSpPr>
          <p:cNvPr id="104" name="object 404">
            <a:extLst>
              <a:ext uri="{FF2B5EF4-FFF2-40B4-BE49-F238E27FC236}">
                <a16:creationId xmlns:a16="http://schemas.microsoft.com/office/drawing/2014/main" id="{4BFBABE9-5FFF-DD68-A4EA-E1124B1BA905}"/>
              </a:ext>
            </a:extLst>
          </p:cNvPr>
          <p:cNvSpPr/>
          <p:nvPr/>
        </p:nvSpPr>
        <p:spPr>
          <a:xfrm>
            <a:off x="13516810" y="2426768"/>
            <a:ext cx="496570" cy="497205"/>
          </a:xfrm>
          <a:custGeom>
            <a:avLst/>
            <a:gdLst/>
            <a:ahLst/>
            <a:cxnLst/>
            <a:rect l="l" t="t" r="r" b="b"/>
            <a:pathLst>
              <a:path w="496569" h="497205">
                <a:moveTo>
                  <a:pt x="496557" y="496608"/>
                </a:moveTo>
                <a:lnTo>
                  <a:pt x="0" y="0"/>
                </a:lnTo>
                <a:lnTo>
                  <a:pt x="496557" y="496608"/>
                </a:lnTo>
                <a:close/>
              </a:path>
            </a:pathLst>
          </a:custGeom>
          <a:ln w="9448">
            <a:solidFill>
              <a:srgbClr val="71BC68"/>
            </a:solidFill>
          </a:ln>
        </p:spPr>
        <p:txBody>
          <a:bodyPr wrap="square" lIns="0" tIns="0" rIns="0" bIns="0" rtlCol="0"/>
          <a:lstStyle/>
          <a:p>
            <a:endParaRPr lang="fr-CA" noProof="0" dirty="0"/>
          </a:p>
        </p:txBody>
      </p:sp>
      <p:sp>
        <p:nvSpPr>
          <p:cNvPr id="105" name="object 405">
            <a:extLst>
              <a:ext uri="{FF2B5EF4-FFF2-40B4-BE49-F238E27FC236}">
                <a16:creationId xmlns:a16="http://schemas.microsoft.com/office/drawing/2014/main" id="{2938ACDF-2F77-B022-6C60-0418D424212C}"/>
              </a:ext>
            </a:extLst>
          </p:cNvPr>
          <p:cNvSpPr/>
          <p:nvPr/>
        </p:nvSpPr>
        <p:spPr>
          <a:xfrm>
            <a:off x="13551818" y="2844643"/>
            <a:ext cx="426720" cy="0"/>
          </a:xfrm>
          <a:custGeom>
            <a:avLst/>
            <a:gdLst/>
            <a:ahLst/>
            <a:cxnLst/>
            <a:rect l="l" t="t" r="r" b="b"/>
            <a:pathLst>
              <a:path w="426719">
                <a:moveTo>
                  <a:pt x="0" y="0"/>
                </a:moveTo>
                <a:lnTo>
                  <a:pt x="426542" y="0"/>
                </a:lnTo>
                <a:lnTo>
                  <a:pt x="0" y="0"/>
                </a:lnTo>
                <a:close/>
              </a:path>
            </a:pathLst>
          </a:custGeom>
          <a:ln w="9448">
            <a:solidFill>
              <a:srgbClr val="71BC68"/>
            </a:solidFill>
          </a:ln>
        </p:spPr>
        <p:txBody>
          <a:bodyPr wrap="square" lIns="0" tIns="0" rIns="0" bIns="0" rtlCol="0"/>
          <a:lstStyle/>
          <a:p>
            <a:endParaRPr lang="fr-CA" noProof="0" dirty="0"/>
          </a:p>
        </p:txBody>
      </p:sp>
      <p:sp>
        <p:nvSpPr>
          <p:cNvPr id="106" name="object 406">
            <a:extLst>
              <a:ext uri="{FF2B5EF4-FFF2-40B4-BE49-F238E27FC236}">
                <a16:creationId xmlns:a16="http://schemas.microsoft.com/office/drawing/2014/main" id="{DDE2123C-158C-644A-4C7C-C1512E15DC02}"/>
              </a:ext>
            </a:extLst>
          </p:cNvPr>
          <p:cNvSpPr/>
          <p:nvPr/>
        </p:nvSpPr>
        <p:spPr>
          <a:xfrm>
            <a:off x="13785976" y="3182086"/>
            <a:ext cx="844550" cy="0"/>
          </a:xfrm>
          <a:custGeom>
            <a:avLst/>
            <a:gdLst/>
            <a:ahLst/>
            <a:cxnLst/>
            <a:rect l="l" t="t" r="r" b="b"/>
            <a:pathLst>
              <a:path w="844550">
                <a:moveTo>
                  <a:pt x="844422" y="0"/>
                </a:moveTo>
                <a:lnTo>
                  <a:pt x="0" y="0"/>
                </a:lnTo>
                <a:lnTo>
                  <a:pt x="844422" y="0"/>
                </a:lnTo>
              </a:path>
            </a:pathLst>
          </a:custGeom>
          <a:ln w="9359">
            <a:solidFill>
              <a:srgbClr val="71BC68"/>
            </a:solidFill>
          </a:ln>
        </p:spPr>
        <p:txBody>
          <a:bodyPr wrap="square" lIns="0" tIns="0" rIns="0" bIns="0" rtlCol="0"/>
          <a:lstStyle/>
          <a:p>
            <a:endParaRPr lang="fr-CA" noProof="0" dirty="0"/>
          </a:p>
        </p:txBody>
      </p:sp>
      <p:sp>
        <p:nvSpPr>
          <p:cNvPr id="107" name="object 407">
            <a:extLst>
              <a:ext uri="{FF2B5EF4-FFF2-40B4-BE49-F238E27FC236}">
                <a16:creationId xmlns:a16="http://schemas.microsoft.com/office/drawing/2014/main" id="{2A1A6B28-63F4-2A19-0550-7735E81F0062}"/>
              </a:ext>
            </a:extLst>
          </p:cNvPr>
          <p:cNvSpPr/>
          <p:nvPr/>
        </p:nvSpPr>
        <p:spPr>
          <a:xfrm>
            <a:off x="14270495" y="2620283"/>
            <a:ext cx="0" cy="784860"/>
          </a:xfrm>
          <a:custGeom>
            <a:avLst/>
            <a:gdLst/>
            <a:ahLst/>
            <a:cxnLst/>
            <a:rect l="l" t="t" r="r" b="b"/>
            <a:pathLst>
              <a:path h="784860">
                <a:moveTo>
                  <a:pt x="0" y="0"/>
                </a:moveTo>
                <a:lnTo>
                  <a:pt x="0" y="784517"/>
                </a:lnTo>
                <a:lnTo>
                  <a:pt x="0" y="0"/>
                </a:lnTo>
                <a:close/>
              </a:path>
            </a:pathLst>
          </a:custGeom>
          <a:ln w="9359">
            <a:solidFill>
              <a:srgbClr val="71BC68"/>
            </a:solidFill>
          </a:ln>
        </p:spPr>
        <p:txBody>
          <a:bodyPr wrap="square" lIns="0" tIns="0" rIns="0" bIns="0" rtlCol="0"/>
          <a:lstStyle/>
          <a:p>
            <a:endParaRPr lang="fr-CA" noProof="0" dirty="0"/>
          </a:p>
        </p:txBody>
      </p:sp>
      <p:sp>
        <p:nvSpPr>
          <p:cNvPr id="108" name="object 408">
            <a:extLst>
              <a:ext uri="{FF2B5EF4-FFF2-40B4-BE49-F238E27FC236}">
                <a16:creationId xmlns:a16="http://schemas.microsoft.com/office/drawing/2014/main" id="{AC2B7323-F912-F81B-0377-097D2B254CA6}"/>
              </a:ext>
            </a:extLst>
          </p:cNvPr>
          <p:cNvSpPr/>
          <p:nvPr/>
        </p:nvSpPr>
        <p:spPr>
          <a:xfrm>
            <a:off x="13684704" y="2594721"/>
            <a:ext cx="836294" cy="835660"/>
          </a:xfrm>
          <a:custGeom>
            <a:avLst/>
            <a:gdLst/>
            <a:ahLst/>
            <a:cxnLst/>
            <a:rect l="l" t="t" r="r" b="b"/>
            <a:pathLst>
              <a:path w="836294" h="835660">
                <a:moveTo>
                  <a:pt x="0" y="835634"/>
                </a:moveTo>
                <a:lnTo>
                  <a:pt x="835736" y="0"/>
                </a:lnTo>
                <a:lnTo>
                  <a:pt x="0" y="835634"/>
                </a:lnTo>
                <a:close/>
              </a:path>
            </a:pathLst>
          </a:custGeom>
          <a:ln w="9448">
            <a:solidFill>
              <a:srgbClr val="71BC68"/>
            </a:solidFill>
          </a:ln>
        </p:spPr>
        <p:txBody>
          <a:bodyPr wrap="square" lIns="0" tIns="0" rIns="0" bIns="0" rtlCol="0"/>
          <a:lstStyle/>
          <a:p>
            <a:endParaRPr lang="fr-CA" noProof="0" dirty="0"/>
          </a:p>
        </p:txBody>
      </p:sp>
      <p:sp>
        <p:nvSpPr>
          <p:cNvPr id="109" name="object 409">
            <a:extLst>
              <a:ext uri="{FF2B5EF4-FFF2-40B4-BE49-F238E27FC236}">
                <a16:creationId xmlns:a16="http://schemas.microsoft.com/office/drawing/2014/main" id="{F04C757E-2C49-F07F-1D21-013EC99E57C6}"/>
              </a:ext>
            </a:extLst>
          </p:cNvPr>
          <p:cNvSpPr/>
          <p:nvPr/>
        </p:nvSpPr>
        <p:spPr>
          <a:xfrm>
            <a:off x="13933012" y="2373063"/>
            <a:ext cx="0" cy="1279525"/>
          </a:xfrm>
          <a:custGeom>
            <a:avLst/>
            <a:gdLst/>
            <a:ahLst/>
            <a:cxnLst/>
            <a:rect l="l" t="t" r="r" b="b"/>
            <a:pathLst>
              <a:path h="1279525">
                <a:moveTo>
                  <a:pt x="0" y="0"/>
                </a:moveTo>
                <a:lnTo>
                  <a:pt x="0" y="1278953"/>
                </a:lnTo>
                <a:lnTo>
                  <a:pt x="0" y="0"/>
                </a:lnTo>
                <a:close/>
              </a:path>
            </a:pathLst>
          </a:custGeom>
          <a:ln w="9448">
            <a:solidFill>
              <a:srgbClr val="71BC68"/>
            </a:solidFill>
          </a:ln>
        </p:spPr>
        <p:txBody>
          <a:bodyPr wrap="square" lIns="0" tIns="0" rIns="0" bIns="0" rtlCol="0"/>
          <a:lstStyle/>
          <a:p>
            <a:endParaRPr lang="fr-CA" noProof="0" dirty="0"/>
          </a:p>
        </p:txBody>
      </p:sp>
      <p:sp>
        <p:nvSpPr>
          <p:cNvPr id="110" name="object 410">
            <a:extLst>
              <a:ext uri="{FF2B5EF4-FFF2-40B4-BE49-F238E27FC236}">
                <a16:creationId xmlns:a16="http://schemas.microsoft.com/office/drawing/2014/main" id="{2440E997-2426-3D47-A066-178FD31A820D}"/>
              </a:ext>
            </a:extLst>
          </p:cNvPr>
          <p:cNvSpPr/>
          <p:nvPr/>
        </p:nvSpPr>
        <p:spPr>
          <a:xfrm>
            <a:off x="13779614" y="2843000"/>
            <a:ext cx="646430" cy="0"/>
          </a:xfrm>
          <a:custGeom>
            <a:avLst/>
            <a:gdLst/>
            <a:ahLst/>
            <a:cxnLst/>
            <a:rect l="l" t="t" r="r" b="b"/>
            <a:pathLst>
              <a:path w="646430">
                <a:moveTo>
                  <a:pt x="645921" y="0"/>
                </a:moveTo>
                <a:lnTo>
                  <a:pt x="0" y="0"/>
                </a:lnTo>
                <a:lnTo>
                  <a:pt x="645921" y="0"/>
                </a:lnTo>
                <a:close/>
              </a:path>
            </a:pathLst>
          </a:custGeom>
          <a:ln w="9448">
            <a:solidFill>
              <a:srgbClr val="71BC68"/>
            </a:solidFill>
          </a:ln>
        </p:spPr>
        <p:txBody>
          <a:bodyPr wrap="square" lIns="0" tIns="0" rIns="0" bIns="0" rtlCol="0"/>
          <a:lstStyle/>
          <a:p>
            <a:endParaRPr lang="fr-CA" noProof="0" dirty="0"/>
          </a:p>
        </p:txBody>
      </p:sp>
      <p:sp>
        <p:nvSpPr>
          <p:cNvPr id="111" name="object 411">
            <a:extLst>
              <a:ext uri="{FF2B5EF4-FFF2-40B4-BE49-F238E27FC236}">
                <a16:creationId xmlns:a16="http://schemas.microsoft.com/office/drawing/2014/main" id="{A7539EE8-2324-13F8-C63A-5854C9343E33}"/>
              </a:ext>
            </a:extLst>
          </p:cNvPr>
          <p:cNvSpPr/>
          <p:nvPr/>
        </p:nvSpPr>
        <p:spPr>
          <a:xfrm>
            <a:off x="14047987" y="3159661"/>
            <a:ext cx="582930" cy="582930"/>
          </a:xfrm>
          <a:custGeom>
            <a:avLst/>
            <a:gdLst/>
            <a:ahLst/>
            <a:cxnLst/>
            <a:rect l="l" t="t" r="r" b="b"/>
            <a:pathLst>
              <a:path w="582930" h="582929">
                <a:moveTo>
                  <a:pt x="582413" y="0"/>
                </a:moveTo>
                <a:lnTo>
                  <a:pt x="0" y="582413"/>
                </a:lnTo>
                <a:lnTo>
                  <a:pt x="582413" y="0"/>
                </a:lnTo>
              </a:path>
            </a:pathLst>
          </a:custGeom>
          <a:ln w="9448">
            <a:solidFill>
              <a:srgbClr val="71BC68"/>
            </a:solidFill>
          </a:ln>
        </p:spPr>
        <p:txBody>
          <a:bodyPr wrap="square" lIns="0" tIns="0" rIns="0" bIns="0" rtlCol="0"/>
          <a:lstStyle/>
          <a:p>
            <a:endParaRPr lang="fr-CA" noProof="0" dirty="0"/>
          </a:p>
        </p:txBody>
      </p:sp>
      <p:sp>
        <p:nvSpPr>
          <p:cNvPr id="112" name="object 412">
            <a:extLst>
              <a:ext uri="{FF2B5EF4-FFF2-40B4-BE49-F238E27FC236}">
                <a16:creationId xmlns:a16="http://schemas.microsoft.com/office/drawing/2014/main" id="{BF1F18D1-9206-6790-BB99-9762E0AF570E}"/>
              </a:ext>
            </a:extLst>
          </p:cNvPr>
          <p:cNvSpPr/>
          <p:nvPr/>
        </p:nvSpPr>
        <p:spPr>
          <a:xfrm>
            <a:off x="14609603" y="3083753"/>
            <a:ext cx="0" cy="532765"/>
          </a:xfrm>
          <a:custGeom>
            <a:avLst/>
            <a:gdLst/>
            <a:ahLst/>
            <a:cxnLst/>
            <a:rect l="l" t="t" r="r" b="b"/>
            <a:pathLst>
              <a:path h="532764">
                <a:moveTo>
                  <a:pt x="0" y="532536"/>
                </a:moveTo>
                <a:lnTo>
                  <a:pt x="0" y="0"/>
                </a:lnTo>
                <a:lnTo>
                  <a:pt x="0" y="532536"/>
                </a:lnTo>
                <a:close/>
              </a:path>
            </a:pathLst>
          </a:custGeom>
          <a:ln w="9448">
            <a:solidFill>
              <a:srgbClr val="71BC68"/>
            </a:solidFill>
          </a:ln>
        </p:spPr>
        <p:txBody>
          <a:bodyPr wrap="square" lIns="0" tIns="0" rIns="0" bIns="0" rtlCol="0"/>
          <a:lstStyle/>
          <a:p>
            <a:endParaRPr lang="fr-CA" noProof="0" dirty="0"/>
          </a:p>
        </p:txBody>
      </p:sp>
      <p:sp>
        <p:nvSpPr>
          <p:cNvPr id="113" name="object 413">
            <a:extLst>
              <a:ext uri="{FF2B5EF4-FFF2-40B4-BE49-F238E27FC236}">
                <a16:creationId xmlns:a16="http://schemas.microsoft.com/office/drawing/2014/main" id="{134B38D7-65EA-EAB5-C6B2-A84678D70DF6}"/>
              </a:ext>
            </a:extLst>
          </p:cNvPr>
          <p:cNvSpPr/>
          <p:nvPr/>
        </p:nvSpPr>
        <p:spPr>
          <a:xfrm>
            <a:off x="13444234" y="2822183"/>
            <a:ext cx="1186180" cy="1186180"/>
          </a:xfrm>
          <a:custGeom>
            <a:avLst/>
            <a:gdLst/>
            <a:ahLst/>
            <a:cxnLst/>
            <a:rect l="l" t="t" r="r" b="b"/>
            <a:pathLst>
              <a:path w="1186180" h="1186179">
                <a:moveTo>
                  <a:pt x="1186166" y="0"/>
                </a:moveTo>
                <a:lnTo>
                  <a:pt x="0" y="1186177"/>
                </a:lnTo>
                <a:lnTo>
                  <a:pt x="1186166" y="0"/>
                </a:lnTo>
              </a:path>
            </a:pathLst>
          </a:custGeom>
          <a:ln w="9359">
            <a:solidFill>
              <a:srgbClr val="71BC68"/>
            </a:solidFill>
          </a:ln>
        </p:spPr>
        <p:txBody>
          <a:bodyPr wrap="square" lIns="0" tIns="0" rIns="0" bIns="0" rtlCol="0"/>
          <a:lstStyle/>
          <a:p>
            <a:endParaRPr lang="fr-CA" noProof="0" dirty="0"/>
          </a:p>
        </p:txBody>
      </p:sp>
      <p:sp>
        <p:nvSpPr>
          <p:cNvPr id="114" name="object 414">
            <a:extLst>
              <a:ext uri="{FF2B5EF4-FFF2-40B4-BE49-F238E27FC236}">
                <a16:creationId xmlns:a16="http://schemas.microsoft.com/office/drawing/2014/main" id="{675F6465-7284-4E53-AC74-99B955CCD092}"/>
              </a:ext>
            </a:extLst>
          </p:cNvPr>
          <p:cNvSpPr/>
          <p:nvPr/>
        </p:nvSpPr>
        <p:spPr>
          <a:xfrm>
            <a:off x="14272130" y="2797614"/>
            <a:ext cx="0" cy="1104900"/>
          </a:xfrm>
          <a:custGeom>
            <a:avLst/>
            <a:gdLst/>
            <a:ahLst/>
            <a:cxnLst/>
            <a:rect l="l" t="t" r="r" b="b"/>
            <a:pathLst>
              <a:path h="1104900">
                <a:moveTo>
                  <a:pt x="0" y="1104811"/>
                </a:moveTo>
                <a:lnTo>
                  <a:pt x="0" y="0"/>
                </a:lnTo>
                <a:lnTo>
                  <a:pt x="0" y="1104811"/>
                </a:lnTo>
                <a:close/>
              </a:path>
            </a:pathLst>
          </a:custGeom>
          <a:ln w="9359">
            <a:solidFill>
              <a:srgbClr val="71BC68"/>
            </a:solidFill>
          </a:ln>
        </p:spPr>
        <p:txBody>
          <a:bodyPr wrap="square" lIns="0" tIns="0" rIns="0" bIns="0" rtlCol="0"/>
          <a:lstStyle/>
          <a:p>
            <a:endParaRPr lang="fr-CA" noProof="0" dirty="0"/>
          </a:p>
        </p:txBody>
      </p:sp>
      <p:sp>
        <p:nvSpPr>
          <p:cNvPr id="115" name="object 415">
            <a:extLst>
              <a:ext uri="{FF2B5EF4-FFF2-40B4-BE49-F238E27FC236}">
                <a16:creationId xmlns:a16="http://schemas.microsoft.com/office/drawing/2014/main" id="{B388FA9C-68BE-04CE-119D-042ADDF95D8F}"/>
              </a:ext>
            </a:extLst>
          </p:cNvPr>
          <p:cNvSpPr/>
          <p:nvPr/>
        </p:nvSpPr>
        <p:spPr>
          <a:xfrm>
            <a:off x="13822552" y="3857054"/>
            <a:ext cx="808355" cy="0"/>
          </a:xfrm>
          <a:custGeom>
            <a:avLst/>
            <a:gdLst/>
            <a:ahLst/>
            <a:cxnLst/>
            <a:rect l="l" t="t" r="r" b="b"/>
            <a:pathLst>
              <a:path w="808355">
                <a:moveTo>
                  <a:pt x="807846" y="0"/>
                </a:moveTo>
                <a:lnTo>
                  <a:pt x="0" y="0"/>
                </a:lnTo>
                <a:lnTo>
                  <a:pt x="807846" y="0"/>
                </a:lnTo>
              </a:path>
            </a:pathLst>
          </a:custGeom>
          <a:ln w="9448">
            <a:solidFill>
              <a:srgbClr val="71BC68"/>
            </a:solidFill>
          </a:ln>
        </p:spPr>
        <p:txBody>
          <a:bodyPr wrap="square" lIns="0" tIns="0" rIns="0" bIns="0" rtlCol="0"/>
          <a:lstStyle/>
          <a:p>
            <a:endParaRPr lang="fr-CA" noProof="0" dirty="0"/>
          </a:p>
        </p:txBody>
      </p:sp>
      <p:sp>
        <p:nvSpPr>
          <p:cNvPr id="116" name="object 416">
            <a:extLst>
              <a:ext uri="{FF2B5EF4-FFF2-40B4-BE49-F238E27FC236}">
                <a16:creationId xmlns:a16="http://schemas.microsoft.com/office/drawing/2014/main" id="{79F2347E-5B01-871C-4121-4BA91550ED19}"/>
              </a:ext>
            </a:extLst>
          </p:cNvPr>
          <p:cNvSpPr/>
          <p:nvPr/>
        </p:nvSpPr>
        <p:spPr>
          <a:xfrm>
            <a:off x="14270486" y="3475469"/>
            <a:ext cx="0" cy="424180"/>
          </a:xfrm>
          <a:custGeom>
            <a:avLst/>
            <a:gdLst/>
            <a:ahLst/>
            <a:cxnLst/>
            <a:rect l="l" t="t" r="r" b="b"/>
            <a:pathLst>
              <a:path h="424179">
                <a:moveTo>
                  <a:pt x="0" y="0"/>
                </a:moveTo>
                <a:lnTo>
                  <a:pt x="0" y="424053"/>
                </a:lnTo>
                <a:lnTo>
                  <a:pt x="0" y="0"/>
                </a:lnTo>
                <a:close/>
              </a:path>
            </a:pathLst>
          </a:custGeom>
          <a:ln w="9448">
            <a:solidFill>
              <a:srgbClr val="71BC68"/>
            </a:solidFill>
          </a:ln>
        </p:spPr>
        <p:txBody>
          <a:bodyPr wrap="square" lIns="0" tIns="0" rIns="0" bIns="0" rtlCol="0"/>
          <a:lstStyle/>
          <a:p>
            <a:endParaRPr lang="fr-CA" noProof="0" dirty="0"/>
          </a:p>
        </p:txBody>
      </p:sp>
      <p:sp>
        <p:nvSpPr>
          <p:cNvPr id="117" name="object 417">
            <a:extLst>
              <a:ext uri="{FF2B5EF4-FFF2-40B4-BE49-F238E27FC236}">
                <a16:creationId xmlns:a16="http://schemas.microsoft.com/office/drawing/2014/main" id="{CF0AB31B-A6EF-BB6E-A8D0-49E567571B74}"/>
              </a:ext>
            </a:extLst>
          </p:cNvPr>
          <p:cNvSpPr/>
          <p:nvPr/>
        </p:nvSpPr>
        <p:spPr>
          <a:xfrm>
            <a:off x="13793838" y="3378773"/>
            <a:ext cx="617855" cy="617855"/>
          </a:xfrm>
          <a:custGeom>
            <a:avLst/>
            <a:gdLst/>
            <a:ahLst/>
            <a:cxnLst/>
            <a:rect l="l" t="t" r="r" b="b"/>
            <a:pathLst>
              <a:path w="617855" h="617854">
                <a:moveTo>
                  <a:pt x="0" y="0"/>
                </a:moveTo>
                <a:lnTo>
                  <a:pt x="617461" y="617448"/>
                </a:lnTo>
                <a:lnTo>
                  <a:pt x="0" y="0"/>
                </a:lnTo>
                <a:close/>
              </a:path>
            </a:pathLst>
          </a:custGeom>
          <a:ln w="9448">
            <a:solidFill>
              <a:srgbClr val="71BC68"/>
            </a:solidFill>
          </a:ln>
        </p:spPr>
        <p:txBody>
          <a:bodyPr wrap="square" lIns="0" tIns="0" rIns="0" bIns="0" rtlCol="0"/>
          <a:lstStyle/>
          <a:p>
            <a:endParaRPr lang="fr-CA" noProof="0" dirty="0"/>
          </a:p>
        </p:txBody>
      </p:sp>
      <p:sp>
        <p:nvSpPr>
          <p:cNvPr id="118" name="object 418">
            <a:extLst>
              <a:ext uri="{FF2B5EF4-FFF2-40B4-BE49-F238E27FC236}">
                <a16:creationId xmlns:a16="http://schemas.microsoft.com/office/drawing/2014/main" id="{65956591-040A-BE11-7082-46F2978032F4}"/>
              </a:ext>
            </a:extLst>
          </p:cNvPr>
          <p:cNvSpPr/>
          <p:nvPr/>
        </p:nvSpPr>
        <p:spPr>
          <a:xfrm>
            <a:off x="13678543" y="3517940"/>
            <a:ext cx="848360" cy="0"/>
          </a:xfrm>
          <a:custGeom>
            <a:avLst/>
            <a:gdLst/>
            <a:ahLst/>
            <a:cxnLst/>
            <a:rect l="l" t="t" r="r" b="b"/>
            <a:pathLst>
              <a:path w="848359">
                <a:moveTo>
                  <a:pt x="848055" y="0"/>
                </a:moveTo>
                <a:lnTo>
                  <a:pt x="0" y="0"/>
                </a:lnTo>
                <a:lnTo>
                  <a:pt x="848055" y="0"/>
                </a:lnTo>
                <a:close/>
              </a:path>
            </a:pathLst>
          </a:custGeom>
          <a:ln w="9448">
            <a:solidFill>
              <a:srgbClr val="71BC68"/>
            </a:solidFill>
          </a:ln>
        </p:spPr>
        <p:txBody>
          <a:bodyPr wrap="square" lIns="0" tIns="0" rIns="0" bIns="0" rtlCol="0"/>
          <a:lstStyle/>
          <a:p>
            <a:endParaRPr lang="fr-CA" noProof="0" dirty="0"/>
          </a:p>
        </p:txBody>
      </p:sp>
      <p:sp>
        <p:nvSpPr>
          <p:cNvPr id="119" name="object 419">
            <a:extLst>
              <a:ext uri="{FF2B5EF4-FFF2-40B4-BE49-F238E27FC236}">
                <a16:creationId xmlns:a16="http://schemas.microsoft.com/office/drawing/2014/main" id="{6F9454DA-2AAE-4CBE-E0AD-20CFB75E6F13}"/>
              </a:ext>
            </a:extLst>
          </p:cNvPr>
          <p:cNvSpPr/>
          <p:nvPr/>
        </p:nvSpPr>
        <p:spPr>
          <a:xfrm>
            <a:off x="14272130" y="3468209"/>
            <a:ext cx="0" cy="438784"/>
          </a:xfrm>
          <a:custGeom>
            <a:avLst/>
            <a:gdLst/>
            <a:ahLst/>
            <a:cxnLst/>
            <a:rect l="l" t="t" r="r" b="b"/>
            <a:pathLst>
              <a:path h="438785">
                <a:moveTo>
                  <a:pt x="0" y="438581"/>
                </a:moveTo>
                <a:lnTo>
                  <a:pt x="0" y="0"/>
                </a:lnTo>
                <a:lnTo>
                  <a:pt x="0" y="438581"/>
                </a:lnTo>
                <a:close/>
              </a:path>
            </a:pathLst>
          </a:custGeom>
          <a:ln w="9448">
            <a:solidFill>
              <a:srgbClr val="71BC68"/>
            </a:solidFill>
          </a:ln>
        </p:spPr>
        <p:txBody>
          <a:bodyPr wrap="square" lIns="0" tIns="0" rIns="0" bIns="0" rtlCol="0"/>
          <a:lstStyle/>
          <a:p>
            <a:endParaRPr lang="fr-CA" noProof="0" dirty="0"/>
          </a:p>
        </p:txBody>
      </p:sp>
      <p:sp>
        <p:nvSpPr>
          <p:cNvPr id="120" name="object 420">
            <a:extLst>
              <a:ext uri="{FF2B5EF4-FFF2-40B4-BE49-F238E27FC236}">
                <a16:creationId xmlns:a16="http://schemas.microsoft.com/office/drawing/2014/main" id="{6F500E12-7BE8-F7CB-9F10-C9C886C385E9}"/>
              </a:ext>
            </a:extLst>
          </p:cNvPr>
          <p:cNvSpPr/>
          <p:nvPr/>
        </p:nvSpPr>
        <p:spPr>
          <a:xfrm>
            <a:off x="12225617" y="125424"/>
            <a:ext cx="2404110" cy="3414395"/>
          </a:xfrm>
          <a:custGeom>
            <a:avLst/>
            <a:gdLst/>
            <a:ahLst/>
            <a:cxnLst/>
            <a:rect l="l" t="t" r="r" b="b"/>
            <a:pathLst>
              <a:path w="2404109" h="3414395">
                <a:moveTo>
                  <a:pt x="40005" y="356870"/>
                </a:moveTo>
                <a:lnTo>
                  <a:pt x="38430" y="349084"/>
                </a:lnTo>
                <a:lnTo>
                  <a:pt x="34137" y="342722"/>
                </a:lnTo>
                <a:lnTo>
                  <a:pt x="27787" y="338442"/>
                </a:lnTo>
                <a:lnTo>
                  <a:pt x="20002" y="336867"/>
                </a:lnTo>
                <a:lnTo>
                  <a:pt x="12217" y="338442"/>
                </a:lnTo>
                <a:lnTo>
                  <a:pt x="5867" y="342722"/>
                </a:lnTo>
                <a:lnTo>
                  <a:pt x="1574" y="349084"/>
                </a:lnTo>
                <a:lnTo>
                  <a:pt x="0" y="356870"/>
                </a:lnTo>
                <a:lnTo>
                  <a:pt x="1574" y="364655"/>
                </a:lnTo>
                <a:lnTo>
                  <a:pt x="5867" y="371005"/>
                </a:lnTo>
                <a:lnTo>
                  <a:pt x="12217" y="375297"/>
                </a:lnTo>
                <a:lnTo>
                  <a:pt x="20002" y="376859"/>
                </a:lnTo>
                <a:lnTo>
                  <a:pt x="27787" y="375297"/>
                </a:lnTo>
                <a:lnTo>
                  <a:pt x="34137" y="371005"/>
                </a:lnTo>
                <a:lnTo>
                  <a:pt x="38430" y="364655"/>
                </a:lnTo>
                <a:lnTo>
                  <a:pt x="40005" y="356870"/>
                </a:lnTo>
                <a:close/>
              </a:path>
              <a:path w="2404109" h="3414395">
                <a:moveTo>
                  <a:pt x="373634" y="346303"/>
                </a:moveTo>
                <a:lnTo>
                  <a:pt x="366407" y="339077"/>
                </a:lnTo>
                <a:lnTo>
                  <a:pt x="348551" y="339077"/>
                </a:lnTo>
                <a:lnTo>
                  <a:pt x="341325" y="346303"/>
                </a:lnTo>
                <a:lnTo>
                  <a:pt x="341325" y="364159"/>
                </a:lnTo>
                <a:lnTo>
                  <a:pt x="348551" y="371386"/>
                </a:lnTo>
                <a:lnTo>
                  <a:pt x="357479" y="371386"/>
                </a:lnTo>
                <a:lnTo>
                  <a:pt x="366407" y="371386"/>
                </a:lnTo>
                <a:lnTo>
                  <a:pt x="373634" y="364159"/>
                </a:lnTo>
                <a:lnTo>
                  <a:pt x="373634" y="346303"/>
                </a:lnTo>
                <a:close/>
              </a:path>
              <a:path w="2404109" h="3414395">
                <a:moveTo>
                  <a:pt x="374573" y="683260"/>
                </a:moveTo>
                <a:lnTo>
                  <a:pt x="366928" y="675614"/>
                </a:lnTo>
                <a:lnTo>
                  <a:pt x="348030" y="675614"/>
                </a:lnTo>
                <a:lnTo>
                  <a:pt x="340385" y="683260"/>
                </a:lnTo>
                <a:lnTo>
                  <a:pt x="340385" y="702157"/>
                </a:lnTo>
                <a:lnTo>
                  <a:pt x="348030" y="709803"/>
                </a:lnTo>
                <a:lnTo>
                  <a:pt x="357479" y="709803"/>
                </a:lnTo>
                <a:lnTo>
                  <a:pt x="366928" y="709803"/>
                </a:lnTo>
                <a:lnTo>
                  <a:pt x="374573" y="702157"/>
                </a:lnTo>
                <a:lnTo>
                  <a:pt x="374573" y="683260"/>
                </a:lnTo>
                <a:close/>
              </a:path>
              <a:path w="2404109" h="3414395">
                <a:moveTo>
                  <a:pt x="375069" y="2032889"/>
                </a:moveTo>
                <a:lnTo>
                  <a:pt x="367195" y="2025002"/>
                </a:lnTo>
                <a:lnTo>
                  <a:pt x="357479" y="2025002"/>
                </a:lnTo>
                <a:lnTo>
                  <a:pt x="347764" y="2025002"/>
                </a:lnTo>
                <a:lnTo>
                  <a:pt x="339890" y="2032889"/>
                </a:lnTo>
                <a:lnTo>
                  <a:pt x="339890" y="2044014"/>
                </a:lnTo>
                <a:lnTo>
                  <a:pt x="340080" y="2045347"/>
                </a:lnTo>
                <a:lnTo>
                  <a:pt x="340398" y="2046655"/>
                </a:lnTo>
                <a:lnTo>
                  <a:pt x="341566" y="2055075"/>
                </a:lnTo>
                <a:lnTo>
                  <a:pt x="348742" y="2061578"/>
                </a:lnTo>
                <a:lnTo>
                  <a:pt x="366179" y="2061578"/>
                </a:lnTo>
                <a:lnTo>
                  <a:pt x="373316" y="2055126"/>
                </a:lnTo>
                <a:lnTo>
                  <a:pt x="374535" y="2046744"/>
                </a:lnTo>
                <a:lnTo>
                  <a:pt x="374853" y="2045411"/>
                </a:lnTo>
                <a:lnTo>
                  <a:pt x="375069" y="2044039"/>
                </a:lnTo>
                <a:lnTo>
                  <a:pt x="375069" y="2032889"/>
                </a:lnTo>
                <a:close/>
              </a:path>
              <a:path w="2404109" h="3414395">
                <a:moveTo>
                  <a:pt x="712825" y="2033638"/>
                </a:moveTo>
                <a:lnTo>
                  <a:pt x="705561" y="2026373"/>
                </a:lnTo>
                <a:lnTo>
                  <a:pt x="687628" y="2026373"/>
                </a:lnTo>
                <a:lnTo>
                  <a:pt x="680364" y="2033638"/>
                </a:lnTo>
                <a:lnTo>
                  <a:pt x="680364" y="2051570"/>
                </a:lnTo>
                <a:lnTo>
                  <a:pt x="687628" y="2058835"/>
                </a:lnTo>
                <a:lnTo>
                  <a:pt x="696595" y="2058835"/>
                </a:lnTo>
                <a:lnTo>
                  <a:pt x="705561" y="2058835"/>
                </a:lnTo>
                <a:lnTo>
                  <a:pt x="712825" y="2051570"/>
                </a:lnTo>
                <a:lnTo>
                  <a:pt x="712825" y="2033638"/>
                </a:lnTo>
                <a:close/>
              </a:path>
              <a:path w="2404109" h="3414395">
                <a:moveTo>
                  <a:pt x="713066" y="2372626"/>
                </a:moveTo>
                <a:lnTo>
                  <a:pt x="705700" y="2365248"/>
                </a:lnTo>
                <a:lnTo>
                  <a:pt x="696595" y="2365248"/>
                </a:lnTo>
                <a:lnTo>
                  <a:pt x="687489" y="2365248"/>
                </a:lnTo>
                <a:lnTo>
                  <a:pt x="680123" y="2372626"/>
                </a:lnTo>
                <a:lnTo>
                  <a:pt x="680123" y="2390838"/>
                </a:lnTo>
                <a:lnTo>
                  <a:pt x="687489" y="2398217"/>
                </a:lnTo>
                <a:lnTo>
                  <a:pt x="705700" y="2398217"/>
                </a:lnTo>
                <a:lnTo>
                  <a:pt x="713066" y="2390838"/>
                </a:lnTo>
                <a:lnTo>
                  <a:pt x="713066" y="2372626"/>
                </a:lnTo>
                <a:close/>
              </a:path>
              <a:path w="2404109" h="3414395">
                <a:moveTo>
                  <a:pt x="713181" y="683539"/>
                </a:moveTo>
                <a:lnTo>
                  <a:pt x="705751" y="676122"/>
                </a:lnTo>
                <a:lnTo>
                  <a:pt x="696595" y="676122"/>
                </a:lnTo>
                <a:lnTo>
                  <a:pt x="687438" y="676122"/>
                </a:lnTo>
                <a:lnTo>
                  <a:pt x="680021" y="683539"/>
                </a:lnTo>
                <a:lnTo>
                  <a:pt x="680021" y="697509"/>
                </a:lnTo>
                <a:lnTo>
                  <a:pt x="682091" y="701789"/>
                </a:lnTo>
                <a:lnTo>
                  <a:pt x="685342" y="704811"/>
                </a:lnTo>
                <a:lnTo>
                  <a:pt x="688149" y="707834"/>
                </a:lnTo>
                <a:lnTo>
                  <a:pt x="692137" y="709764"/>
                </a:lnTo>
                <a:lnTo>
                  <a:pt x="701052" y="709764"/>
                </a:lnTo>
                <a:lnTo>
                  <a:pt x="705040" y="707834"/>
                </a:lnTo>
                <a:lnTo>
                  <a:pt x="707847" y="704811"/>
                </a:lnTo>
                <a:lnTo>
                  <a:pt x="711111" y="701789"/>
                </a:lnTo>
                <a:lnTo>
                  <a:pt x="713181" y="697509"/>
                </a:lnTo>
                <a:lnTo>
                  <a:pt x="713181" y="683539"/>
                </a:lnTo>
                <a:close/>
              </a:path>
              <a:path w="2404109" h="3414395">
                <a:moveTo>
                  <a:pt x="713447" y="10083"/>
                </a:moveTo>
                <a:lnTo>
                  <a:pt x="705904" y="2552"/>
                </a:lnTo>
                <a:lnTo>
                  <a:pt x="687311" y="2552"/>
                </a:lnTo>
                <a:lnTo>
                  <a:pt x="679767" y="10083"/>
                </a:lnTo>
                <a:lnTo>
                  <a:pt x="679767" y="28702"/>
                </a:lnTo>
                <a:lnTo>
                  <a:pt x="687311" y="36245"/>
                </a:lnTo>
                <a:lnTo>
                  <a:pt x="696607" y="36245"/>
                </a:lnTo>
                <a:lnTo>
                  <a:pt x="705904" y="36245"/>
                </a:lnTo>
                <a:lnTo>
                  <a:pt x="713447" y="28702"/>
                </a:lnTo>
                <a:lnTo>
                  <a:pt x="713447" y="10083"/>
                </a:lnTo>
                <a:close/>
              </a:path>
              <a:path w="2404109" h="3414395">
                <a:moveTo>
                  <a:pt x="714197" y="1695437"/>
                </a:moveTo>
                <a:lnTo>
                  <a:pt x="706310" y="1687563"/>
                </a:lnTo>
                <a:lnTo>
                  <a:pt x="696607" y="1687563"/>
                </a:lnTo>
                <a:lnTo>
                  <a:pt x="686904" y="1687563"/>
                </a:lnTo>
                <a:lnTo>
                  <a:pt x="679018" y="1695437"/>
                </a:lnTo>
                <a:lnTo>
                  <a:pt x="679018" y="1714868"/>
                </a:lnTo>
                <a:lnTo>
                  <a:pt x="686904" y="1722755"/>
                </a:lnTo>
                <a:lnTo>
                  <a:pt x="706310" y="1722755"/>
                </a:lnTo>
                <a:lnTo>
                  <a:pt x="714197" y="1714868"/>
                </a:lnTo>
                <a:lnTo>
                  <a:pt x="714197" y="1695437"/>
                </a:lnTo>
                <a:close/>
              </a:path>
              <a:path w="2404109" h="3414395">
                <a:moveTo>
                  <a:pt x="715695" y="1031836"/>
                </a:moveTo>
                <a:lnTo>
                  <a:pt x="714197" y="1024407"/>
                </a:lnTo>
                <a:lnTo>
                  <a:pt x="710107" y="1018336"/>
                </a:lnTo>
                <a:lnTo>
                  <a:pt x="704037" y="1014234"/>
                </a:lnTo>
                <a:lnTo>
                  <a:pt x="696595" y="1012736"/>
                </a:lnTo>
                <a:lnTo>
                  <a:pt x="689165" y="1014234"/>
                </a:lnTo>
                <a:lnTo>
                  <a:pt x="683094" y="1018336"/>
                </a:lnTo>
                <a:lnTo>
                  <a:pt x="678992" y="1024407"/>
                </a:lnTo>
                <a:lnTo>
                  <a:pt x="677494" y="1031836"/>
                </a:lnTo>
                <a:lnTo>
                  <a:pt x="678992" y="1039279"/>
                </a:lnTo>
                <a:lnTo>
                  <a:pt x="683094" y="1045349"/>
                </a:lnTo>
                <a:lnTo>
                  <a:pt x="689165" y="1049439"/>
                </a:lnTo>
                <a:lnTo>
                  <a:pt x="696595" y="1050937"/>
                </a:lnTo>
                <a:lnTo>
                  <a:pt x="704037" y="1049439"/>
                </a:lnTo>
                <a:lnTo>
                  <a:pt x="710107" y="1045349"/>
                </a:lnTo>
                <a:lnTo>
                  <a:pt x="714197" y="1039279"/>
                </a:lnTo>
                <a:lnTo>
                  <a:pt x="715695" y="1031836"/>
                </a:lnTo>
                <a:close/>
              </a:path>
              <a:path w="2404109" h="3414395">
                <a:moveTo>
                  <a:pt x="1047737" y="2036724"/>
                </a:moveTo>
                <a:lnTo>
                  <a:pt x="1041615" y="2030615"/>
                </a:lnTo>
                <a:lnTo>
                  <a:pt x="1034084" y="2030615"/>
                </a:lnTo>
                <a:lnTo>
                  <a:pt x="1026553" y="2030615"/>
                </a:lnTo>
                <a:lnTo>
                  <a:pt x="1020432" y="2036724"/>
                </a:lnTo>
                <a:lnTo>
                  <a:pt x="1020432" y="2051812"/>
                </a:lnTo>
                <a:lnTo>
                  <a:pt x="1026553" y="2057920"/>
                </a:lnTo>
                <a:lnTo>
                  <a:pt x="1041615" y="2057920"/>
                </a:lnTo>
                <a:lnTo>
                  <a:pt x="1047737" y="2051812"/>
                </a:lnTo>
                <a:lnTo>
                  <a:pt x="1047737" y="2036724"/>
                </a:lnTo>
                <a:close/>
              </a:path>
              <a:path w="2404109" h="3414395">
                <a:moveTo>
                  <a:pt x="1048600" y="1359649"/>
                </a:moveTo>
                <a:lnTo>
                  <a:pt x="1042098" y="1353146"/>
                </a:lnTo>
                <a:lnTo>
                  <a:pt x="1034084" y="1353146"/>
                </a:lnTo>
                <a:lnTo>
                  <a:pt x="1030732" y="1353146"/>
                </a:lnTo>
                <a:lnTo>
                  <a:pt x="1027671" y="1354328"/>
                </a:lnTo>
                <a:lnTo>
                  <a:pt x="1025220" y="1356245"/>
                </a:lnTo>
                <a:lnTo>
                  <a:pt x="1021435" y="1358646"/>
                </a:lnTo>
                <a:lnTo>
                  <a:pt x="1018908" y="1362849"/>
                </a:lnTo>
                <a:lnTo>
                  <a:pt x="1018908" y="1372450"/>
                </a:lnTo>
                <a:lnTo>
                  <a:pt x="1021397" y="1376629"/>
                </a:lnTo>
                <a:lnTo>
                  <a:pt x="1025156" y="1379029"/>
                </a:lnTo>
                <a:lnTo>
                  <a:pt x="1027620" y="1380972"/>
                </a:lnTo>
                <a:lnTo>
                  <a:pt x="1030706" y="1382179"/>
                </a:lnTo>
                <a:lnTo>
                  <a:pt x="1042098" y="1382179"/>
                </a:lnTo>
                <a:lnTo>
                  <a:pt x="1048600" y="1375676"/>
                </a:lnTo>
                <a:lnTo>
                  <a:pt x="1048600" y="1359649"/>
                </a:lnTo>
                <a:close/>
              </a:path>
              <a:path w="2404109" h="3414395">
                <a:moveTo>
                  <a:pt x="1054658" y="1705140"/>
                </a:moveTo>
                <a:lnTo>
                  <a:pt x="1053045" y="1697139"/>
                </a:lnTo>
                <a:lnTo>
                  <a:pt x="1048626" y="1690598"/>
                </a:lnTo>
                <a:lnTo>
                  <a:pt x="1042098" y="1686191"/>
                </a:lnTo>
                <a:lnTo>
                  <a:pt x="1034084" y="1684566"/>
                </a:lnTo>
                <a:lnTo>
                  <a:pt x="1026071" y="1686191"/>
                </a:lnTo>
                <a:lnTo>
                  <a:pt x="1019530" y="1690598"/>
                </a:lnTo>
                <a:lnTo>
                  <a:pt x="1015123" y="1697139"/>
                </a:lnTo>
                <a:lnTo>
                  <a:pt x="1013510" y="1705140"/>
                </a:lnTo>
                <a:lnTo>
                  <a:pt x="1015123" y="1713153"/>
                </a:lnTo>
                <a:lnTo>
                  <a:pt x="1019530" y="1719707"/>
                </a:lnTo>
                <a:lnTo>
                  <a:pt x="1026071" y="1724113"/>
                </a:lnTo>
                <a:lnTo>
                  <a:pt x="1034084" y="1725726"/>
                </a:lnTo>
                <a:lnTo>
                  <a:pt x="1042098" y="1724113"/>
                </a:lnTo>
                <a:lnTo>
                  <a:pt x="1048626" y="1719707"/>
                </a:lnTo>
                <a:lnTo>
                  <a:pt x="1053045" y="1713153"/>
                </a:lnTo>
                <a:lnTo>
                  <a:pt x="1054658" y="1705140"/>
                </a:lnTo>
                <a:close/>
              </a:path>
              <a:path w="2404109" h="3414395">
                <a:moveTo>
                  <a:pt x="1384858" y="349529"/>
                </a:moveTo>
                <a:lnTo>
                  <a:pt x="1378902" y="343573"/>
                </a:lnTo>
                <a:lnTo>
                  <a:pt x="1371561" y="343573"/>
                </a:lnTo>
                <a:lnTo>
                  <a:pt x="1364221" y="343573"/>
                </a:lnTo>
                <a:lnTo>
                  <a:pt x="1358277" y="349529"/>
                </a:lnTo>
                <a:lnTo>
                  <a:pt x="1358277" y="364210"/>
                </a:lnTo>
                <a:lnTo>
                  <a:pt x="1364221" y="370166"/>
                </a:lnTo>
                <a:lnTo>
                  <a:pt x="1378902" y="370166"/>
                </a:lnTo>
                <a:lnTo>
                  <a:pt x="1384858" y="364210"/>
                </a:lnTo>
                <a:lnTo>
                  <a:pt x="1384858" y="349529"/>
                </a:lnTo>
                <a:close/>
              </a:path>
              <a:path w="2404109" h="3414395">
                <a:moveTo>
                  <a:pt x="1386852" y="9296"/>
                </a:moveTo>
                <a:lnTo>
                  <a:pt x="1380007" y="2451"/>
                </a:lnTo>
                <a:lnTo>
                  <a:pt x="1366253" y="2451"/>
                </a:lnTo>
                <a:lnTo>
                  <a:pt x="1361579" y="5156"/>
                </a:lnTo>
                <a:lnTo>
                  <a:pt x="1358836" y="9245"/>
                </a:lnTo>
                <a:lnTo>
                  <a:pt x="1356385" y="11938"/>
                </a:lnTo>
                <a:lnTo>
                  <a:pt x="1354848" y="15468"/>
                </a:lnTo>
                <a:lnTo>
                  <a:pt x="1354848" y="27698"/>
                </a:lnTo>
                <a:lnTo>
                  <a:pt x="1361592" y="34442"/>
                </a:lnTo>
                <a:lnTo>
                  <a:pt x="1369898" y="34442"/>
                </a:lnTo>
                <a:lnTo>
                  <a:pt x="1373111" y="34442"/>
                </a:lnTo>
                <a:lnTo>
                  <a:pt x="1376070" y="33426"/>
                </a:lnTo>
                <a:lnTo>
                  <a:pt x="1378521" y="31699"/>
                </a:lnTo>
                <a:lnTo>
                  <a:pt x="1379893" y="30911"/>
                </a:lnTo>
                <a:lnTo>
                  <a:pt x="1381125" y="29921"/>
                </a:lnTo>
                <a:lnTo>
                  <a:pt x="1382166" y="28727"/>
                </a:lnTo>
                <a:lnTo>
                  <a:pt x="1385049" y="25958"/>
                </a:lnTo>
                <a:lnTo>
                  <a:pt x="1386852" y="22072"/>
                </a:lnTo>
                <a:lnTo>
                  <a:pt x="1386852" y="9296"/>
                </a:lnTo>
                <a:close/>
              </a:path>
              <a:path w="2404109" h="3414395">
                <a:moveTo>
                  <a:pt x="1387627" y="2032812"/>
                </a:moveTo>
                <a:lnTo>
                  <a:pt x="1379689" y="2024888"/>
                </a:lnTo>
                <a:lnTo>
                  <a:pt x="1369910" y="2024888"/>
                </a:lnTo>
                <a:lnTo>
                  <a:pt x="1360131" y="2024888"/>
                </a:lnTo>
                <a:lnTo>
                  <a:pt x="1352194" y="2032812"/>
                </a:lnTo>
                <a:lnTo>
                  <a:pt x="1352194" y="2052383"/>
                </a:lnTo>
                <a:lnTo>
                  <a:pt x="1360131" y="2060321"/>
                </a:lnTo>
                <a:lnTo>
                  <a:pt x="1379689" y="2060321"/>
                </a:lnTo>
                <a:lnTo>
                  <a:pt x="1387627" y="2052383"/>
                </a:lnTo>
                <a:lnTo>
                  <a:pt x="1387627" y="2032812"/>
                </a:lnTo>
                <a:close/>
              </a:path>
              <a:path w="2404109" h="3414395">
                <a:moveTo>
                  <a:pt x="1387665" y="684555"/>
                </a:moveTo>
                <a:lnTo>
                  <a:pt x="1379715" y="676605"/>
                </a:lnTo>
                <a:lnTo>
                  <a:pt x="1360106" y="676605"/>
                </a:lnTo>
                <a:lnTo>
                  <a:pt x="1352156" y="684555"/>
                </a:lnTo>
                <a:lnTo>
                  <a:pt x="1352156" y="704164"/>
                </a:lnTo>
                <a:lnTo>
                  <a:pt x="1360106" y="712114"/>
                </a:lnTo>
                <a:lnTo>
                  <a:pt x="1369910" y="712114"/>
                </a:lnTo>
                <a:lnTo>
                  <a:pt x="1379715" y="712114"/>
                </a:lnTo>
                <a:lnTo>
                  <a:pt x="1387665" y="704164"/>
                </a:lnTo>
                <a:lnTo>
                  <a:pt x="1387665" y="684555"/>
                </a:lnTo>
                <a:close/>
              </a:path>
              <a:path w="2404109" h="3414395">
                <a:moveTo>
                  <a:pt x="1388402" y="1359992"/>
                </a:moveTo>
                <a:lnTo>
                  <a:pt x="1380845" y="1352448"/>
                </a:lnTo>
                <a:lnTo>
                  <a:pt x="1371549" y="1352448"/>
                </a:lnTo>
                <a:lnTo>
                  <a:pt x="1362252" y="1352448"/>
                </a:lnTo>
                <a:lnTo>
                  <a:pt x="1354696" y="1359992"/>
                </a:lnTo>
                <a:lnTo>
                  <a:pt x="1354696" y="1378610"/>
                </a:lnTo>
                <a:lnTo>
                  <a:pt x="1362252" y="1386141"/>
                </a:lnTo>
                <a:lnTo>
                  <a:pt x="1380845" y="1386141"/>
                </a:lnTo>
                <a:lnTo>
                  <a:pt x="1388402" y="1378610"/>
                </a:lnTo>
                <a:lnTo>
                  <a:pt x="1388402" y="1359992"/>
                </a:lnTo>
                <a:close/>
              </a:path>
              <a:path w="2404109" h="3414395">
                <a:moveTo>
                  <a:pt x="1389049" y="1020521"/>
                </a:moveTo>
                <a:lnTo>
                  <a:pt x="1381213" y="1012685"/>
                </a:lnTo>
                <a:lnTo>
                  <a:pt x="1371549" y="1012685"/>
                </a:lnTo>
                <a:lnTo>
                  <a:pt x="1361884" y="1012685"/>
                </a:lnTo>
                <a:lnTo>
                  <a:pt x="1354048" y="1020521"/>
                </a:lnTo>
                <a:lnTo>
                  <a:pt x="1354048" y="1039863"/>
                </a:lnTo>
                <a:lnTo>
                  <a:pt x="1361884" y="1047711"/>
                </a:lnTo>
                <a:lnTo>
                  <a:pt x="1381213" y="1047711"/>
                </a:lnTo>
                <a:lnTo>
                  <a:pt x="1389049" y="1039863"/>
                </a:lnTo>
                <a:lnTo>
                  <a:pt x="1389049" y="1020521"/>
                </a:lnTo>
                <a:close/>
              </a:path>
              <a:path w="2404109" h="3414395">
                <a:moveTo>
                  <a:pt x="1723123" y="2373934"/>
                </a:moveTo>
                <a:lnTo>
                  <a:pt x="1716811" y="2367635"/>
                </a:lnTo>
                <a:lnTo>
                  <a:pt x="1709026" y="2367635"/>
                </a:lnTo>
                <a:lnTo>
                  <a:pt x="1701241" y="2367635"/>
                </a:lnTo>
                <a:lnTo>
                  <a:pt x="1694929" y="2373934"/>
                </a:lnTo>
                <a:lnTo>
                  <a:pt x="1694929" y="2389517"/>
                </a:lnTo>
                <a:lnTo>
                  <a:pt x="1701241" y="2395829"/>
                </a:lnTo>
                <a:lnTo>
                  <a:pt x="1716811" y="2395829"/>
                </a:lnTo>
                <a:lnTo>
                  <a:pt x="1723123" y="2389517"/>
                </a:lnTo>
                <a:lnTo>
                  <a:pt x="1723123" y="2373934"/>
                </a:lnTo>
                <a:close/>
              </a:path>
              <a:path w="2404109" h="3414395">
                <a:moveTo>
                  <a:pt x="1723555" y="2718219"/>
                </a:moveTo>
                <a:lnTo>
                  <a:pt x="1723453" y="2717228"/>
                </a:lnTo>
                <a:lnTo>
                  <a:pt x="1721878" y="2708745"/>
                </a:lnTo>
                <a:lnTo>
                  <a:pt x="1715312" y="2703030"/>
                </a:lnTo>
                <a:lnTo>
                  <a:pt x="1698459" y="2703030"/>
                </a:lnTo>
                <a:lnTo>
                  <a:pt x="1691220" y="2710269"/>
                </a:lnTo>
                <a:lnTo>
                  <a:pt x="1691220" y="2728137"/>
                </a:lnTo>
                <a:lnTo>
                  <a:pt x="1698459" y="2735364"/>
                </a:lnTo>
                <a:lnTo>
                  <a:pt x="1707388" y="2735364"/>
                </a:lnTo>
                <a:lnTo>
                  <a:pt x="1715274" y="2735364"/>
                </a:lnTo>
                <a:lnTo>
                  <a:pt x="1721827" y="2729700"/>
                </a:lnTo>
                <a:lnTo>
                  <a:pt x="1723453" y="2721254"/>
                </a:lnTo>
                <a:lnTo>
                  <a:pt x="1723555" y="2720251"/>
                </a:lnTo>
                <a:lnTo>
                  <a:pt x="1723555" y="2718219"/>
                </a:lnTo>
                <a:close/>
              </a:path>
              <a:path w="2404109" h="3414395">
                <a:moveTo>
                  <a:pt x="1723618" y="2034527"/>
                </a:moveTo>
                <a:lnTo>
                  <a:pt x="1717090" y="2027999"/>
                </a:lnTo>
                <a:lnTo>
                  <a:pt x="1709026" y="2027999"/>
                </a:lnTo>
                <a:lnTo>
                  <a:pt x="1700961" y="2027999"/>
                </a:lnTo>
                <a:lnTo>
                  <a:pt x="1694434" y="2034527"/>
                </a:lnTo>
                <a:lnTo>
                  <a:pt x="1694434" y="2050669"/>
                </a:lnTo>
                <a:lnTo>
                  <a:pt x="1700961" y="2057209"/>
                </a:lnTo>
                <a:lnTo>
                  <a:pt x="1717090" y="2057209"/>
                </a:lnTo>
                <a:lnTo>
                  <a:pt x="1723618" y="2050669"/>
                </a:lnTo>
                <a:lnTo>
                  <a:pt x="1723618" y="2034527"/>
                </a:lnTo>
                <a:close/>
              </a:path>
              <a:path w="2404109" h="3414395">
                <a:moveTo>
                  <a:pt x="1723999" y="3047479"/>
                </a:moveTo>
                <a:lnTo>
                  <a:pt x="1716570" y="3040037"/>
                </a:lnTo>
                <a:lnTo>
                  <a:pt x="1698205" y="3040037"/>
                </a:lnTo>
                <a:lnTo>
                  <a:pt x="1690763" y="3047479"/>
                </a:lnTo>
                <a:lnTo>
                  <a:pt x="1690763" y="3065830"/>
                </a:lnTo>
                <a:lnTo>
                  <a:pt x="1698205" y="3073273"/>
                </a:lnTo>
                <a:lnTo>
                  <a:pt x="1707388" y="3073273"/>
                </a:lnTo>
                <a:lnTo>
                  <a:pt x="1716570" y="3073273"/>
                </a:lnTo>
                <a:lnTo>
                  <a:pt x="1723999" y="3065830"/>
                </a:lnTo>
                <a:lnTo>
                  <a:pt x="1723999" y="3047479"/>
                </a:lnTo>
                <a:close/>
              </a:path>
              <a:path w="2404109" h="3414395">
                <a:moveTo>
                  <a:pt x="1727365" y="3394151"/>
                </a:moveTo>
                <a:lnTo>
                  <a:pt x="1725803" y="3386378"/>
                </a:lnTo>
                <a:lnTo>
                  <a:pt x="1721510" y="3380028"/>
                </a:lnTo>
                <a:lnTo>
                  <a:pt x="1715160" y="3375749"/>
                </a:lnTo>
                <a:lnTo>
                  <a:pt x="1707388" y="3374174"/>
                </a:lnTo>
                <a:lnTo>
                  <a:pt x="1699615" y="3375749"/>
                </a:lnTo>
                <a:lnTo>
                  <a:pt x="1693265" y="3380028"/>
                </a:lnTo>
                <a:lnTo>
                  <a:pt x="1688985" y="3386378"/>
                </a:lnTo>
                <a:lnTo>
                  <a:pt x="1687410" y="3394151"/>
                </a:lnTo>
                <a:lnTo>
                  <a:pt x="1688985" y="3401949"/>
                </a:lnTo>
                <a:lnTo>
                  <a:pt x="1693265" y="3408299"/>
                </a:lnTo>
                <a:lnTo>
                  <a:pt x="1699615" y="3412591"/>
                </a:lnTo>
                <a:lnTo>
                  <a:pt x="1707388" y="3414153"/>
                </a:lnTo>
                <a:lnTo>
                  <a:pt x="1715160" y="3412591"/>
                </a:lnTo>
                <a:lnTo>
                  <a:pt x="1721510" y="3408299"/>
                </a:lnTo>
                <a:lnTo>
                  <a:pt x="1725803" y="3401949"/>
                </a:lnTo>
                <a:lnTo>
                  <a:pt x="1727365" y="3394151"/>
                </a:lnTo>
                <a:close/>
              </a:path>
              <a:path w="2404109" h="3414395">
                <a:moveTo>
                  <a:pt x="1728419" y="19392"/>
                </a:moveTo>
                <a:lnTo>
                  <a:pt x="1726895" y="11836"/>
                </a:lnTo>
                <a:lnTo>
                  <a:pt x="1722742" y="5676"/>
                </a:lnTo>
                <a:lnTo>
                  <a:pt x="1716582" y="1524"/>
                </a:lnTo>
                <a:lnTo>
                  <a:pt x="1709026" y="0"/>
                </a:lnTo>
                <a:lnTo>
                  <a:pt x="1701482" y="1524"/>
                </a:lnTo>
                <a:lnTo>
                  <a:pt x="1695323" y="5676"/>
                </a:lnTo>
                <a:lnTo>
                  <a:pt x="1691157" y="11836"/>
                </a:lnTo>
                <a:lnTo>
                  <a:pt x="1689633" y="19392"/>
                </a:lnTo>
                <a:lnTo>
                  <a:pt x="1691157" y="26936"/>
                </a:lnTo>
                <a:lnTo>
                  <a:pt x="1695323" y="33108"/>
                </a:lnTo>
                <a:lnTo>
                  <a:pt x="1701482" y="37274"/>
                </a:lnTo>
                <a:lnTo>
                  <a:pt x="1709026" y="38798"/>
                </a:lnTo>
                <a:lnTo>
                  <a:pt x="1716582" y="37274"/>
                </a:lnTo>
                <a:lnTo>
                  <a:pt x="1722742" y="33108"/>
                </a:lnTo>
                <a:lnTo>
                  <a:pt x="1726895" y="26936"/>
                </a:lnTo>
                <a:lnTo>
                  <a:pt x="1728419" y="19392"/>
                </a:lnTo>
                <a:close/>
              </a:path>
              <a:path w="2404109" h="3414395">
                <a:moveTo>
                  <a:pt x="2060346" y="3047390"/>
                </a:moveTo>
                <a:lnTo>
                  <a:pt x="2054148" y="3041192"/>
                </a:lnTo>
                <a:lnTo>
                  <a:pt x="2046503" y="3041192"/>
                </a:lnTo>
                <a:lnTo>
                  <a:pt x="2038858" y="3041192"/>
                </a:lnTo>
                <a:lnTo>
                  <a:pt x="2032660" y="3047390"/>
                </a:lnTo>
                <a:lnTo>
                  <a:pt x="2032660" y="3062694"/>
                </a:lnTo>
                <a:lnTo>
                  <a:pt x="2038858" y="3068891"/>
                </a:lnTo>
                <a:lnTo>
                  <a:pt x="2054148" y="3068891"/>
                </a:lnTo>
                <a:lnTo>
                  <a:pt x="2060346" y="3062694"/>
                </a:lnTo>
                <a:lnTo>
                  <a:pt x="2060346" y="3047390"/>
                </a:lnTo>
                <a:close/>
              </a:path>
              <a:path w="2404109" h="3414395">
                <a:moveTo>
                  <a:pt x="2060816" y="1696326"/>
                </a:moveTo>
                <a:lnTo>
                  <a:pt x="2053678" y="1689188"/>
                </a:lnTo>
                <a:lnTo>
                  <a:pt x="2036051" y="1689188"/>
                </a:lnTo>
                <a:lnTo>
                  <a:pt x="2028913" y="1696326"/>
                </a:lnTo>
                <a:lnTo>
                  <a:pt x="2028913" y="1713953"/>
                </a:lnTo>
                <a:lnTo>
                  <a:pt x="2036051" y="1721091"/>
                </a:lnTo>
                <a:lnTo>
                  <a:pt x="2044865" y="1721091"/>
                </a:lnTo>
                <a:lnTo>
                  <a:pt x="2053678" y="1721091"/>
                </a:lnTo>
                <a:lnTo>
                  <a:pt x="2060816" y="1713953"/>
                </a:lnTo>
                <a:lnTo>
                  <a:pt x="2060816" y="1696326"/>
                </a:lnTo>
                <a:close/>
              </a:path>
              <a:path w="2404109" h="3414395">
                <a:moveTo>
                  <a:pt x="2061438" y="2033460"/>
                </a:moveTo>
                <a:lnTo>
                  <a:pt x="2054021" y="2026043"/>
                </a:lnTo>
                <a:lnTo>
                  <a:pt x="2035721" y="2026043"/>
                </a:lnTo>
                <a:lnTo>
                  <a:pt x="2028317" y="2033460"/>
                </a:lnTo>
                <a:lnTo>
                  <a:pt x="2028317" y="2051773"/>
                </a:lnTo>
                <a:lnTo>
                  <a:pt x="2035721" y="2059190"/>
                </a:lnTo>
                <a:lnTo>
                  <a:pt x="2044877" y="2059190"/>
                </a:lnTo>
                <a:lnTo>
                  <a:pt x="2054021" y="2059190"/>
                </a:lnTo>
                <a:lnTo>
                  <a:pt x="2061438" y="2051773"/>
                </a:lnTo>
                <a:lnTo>
                  <a:pt x="2061438" y="2033460"/>
                </a:lnTo>
                <a:close/>
              </a:path>
              <a:path w="2404109" h="3414395">
                <a:moveTo>
                  <a:pt x="2061641" y="685088"/>
                </a:moveTo>
                <a:lnTo>
                  <a:pt x="2054123" y="677583"/>
                </a:lnTo>
                <a:lnTo>
                  <a:pt x="2035606" y="677583"/>
                </a:lnTo>
                <a:lnTo>
                  <a:pt x="2028088" y="685088"/>
                </a:lnTo>
                <a:lnTo>
                  <a:pt x="2028088" y="703618"/>
                </a:lnTo>
                <a:lnTo>
                  <a:pt x="2035606" y="711136"/>
                </a:lnTo>
                <a:lnTo>
                  <a:pt x="2044865" y="711136"/>
                </a:lnTo>
                <a:lnTo>
                  <a:pt x="2054123" y="711136"/>
                </a:lnTo>
                <a:lnTo>
                  <a:pt x="2061641" y="703618"/>
                </a:lnTo>
                <a:lnTo>
                  <a:pt x="2061641" y="685088"/>
                </a:lnTo>
                <a:close/>
              </a:path>
              <a:path w="2404109" h="3414395">
                <a:moveTo>
                  <a:pt x="2062619" y="1022019"/>
                </a:moveTo>
                <a:lnTo>
                  <a:pt x="2054682" y="1014056"/>
                </a:lnTo>
                <a:lnTo>
                  <a:pt x="2035048" y="1014056"/>
                </a:lnTo>
                <a:lnTo>
                  <a:pt x="2027097" y="1022019"/>
                </a:lnTo>
                <a:lnTo>
                  <a:pt x="2027097" y="1041641"/>
                </a:lnTo>
                <a:lnTo>
                  <a:pt x="2035048" y="1049591"/>
                </a:lnTo>
                <a:lnTo>
                  <a:pt x="2044865" y="1049591"/>
                </a:lnTo>
                <a:lnTo>
                  <a:pt x="2054682" y="1049591"/>
                </a:lnTo>
                <a:lnTo>
                  <a:pt x="2062619" y="1041641"/>
                </a:lnTo>
                <a:lnTo>
                  <a:pt x="2062619" y="1022019"/>
                </a:lnTo>
                <a:close/>
              </a:path>
              <a:path w="2404109" h="3414395">
                <a:moveTo>
                  <a:pt x="2062861" y="347840"/>
                </a:moveTo>
                <a:lnTo>
                  <a:pt x="2055533" y="340525"/>
                </a:lnTo>
                <a:lnTo>
                  <a:pt x="2037461" y="340525"/>
                </a:lnTo>
                <a:lnTo>
                  <a:pt x="2030145" y="347840"/>
                </a:lnTo>
                <a:lnTo>
                  <a:pt x="2030145" y="365925"/>
                </a:lnTo>
                <a:lnTo>
                  <a:pt x="2037461" y="373240"/>
                </a:lnTo>
                <a:lnTo>
                  <a:pt x="2046503" y="373240"/>
                </a:lnTo>
                <a:lnTo>
                  <a:pt x="2055533" y="373240"/>
                </a:lnTo>
                <a:lnTo>
                  <a:pt x="2062861" y="365925"/>
                </a:lnTo>
                <a:lnTo>
                  <a:pt x="2062861" y="347840"/>
                </a:lnTo>
                <a:close/>
              </a:path>
              <a:path w="2404109" h="3414395">
                <a:moveTo>
                  <a:pt x="2062873" y="2371077"/>
                </a:moveTo>
                <a:lnTo>
                  <a:pt x="2055545" y="2363736"/>
                </a:lnTo>
                <a:lnTo>
                  <a:pt x="2037461" y="2363736"/>
                </a:lnTo>
                <a:lnTo>
                  <a:pt x="2030133" y="2371077"/>
                </a:lnTo>
                <a:lnTo>
                  <a:pt x="2030133" y="2389162"/>
                </a:lnTo>
                <a:lnTo>
                  <a:pt x="2037461" y="2396490"/>
                </a:lnTo>
                <a:lnTo>
                  <a:pt x="2046503" y="2396490"/>
                </a:lnTo>
                <a:lnTo>
                  <a:pt x="2055545" y="2396490"/>
                </a:lnTo>
                <a:lnTo>
                  <a:pt x="2062873" y="2389162"/>
                </a:lnTo>
                <a:lnTo>
                  <a:pt x="2062873" y="2371077"/>
                </a:lnTo>
                <a:close/>
              </a:path>
              <a:path w="2404109" h="3414395">
                <a:moveTo>
                  <a:pt x="2063267" y="2717571"/>
                </a:moveTo>
                <a:lnTo>
                  <a:pt x="2061819" y="2710421"/>
                </a:lnTo>
                <a:lnTo>
                  <a:pt x="2057882" y="2704566"/>
                </a:lnTo>
                <a:lnTo>
                  <a:pt x="2052027" y="2700617"/>
                </a:lnTo>
                <a:lnTo>
                  <a:pt x="2044877" y="2699169"/>
                </a:lnTo>
                <a:lnTo>
                  <a:pt x="2037715" y="2700617"/>
                </a:lnTo>
                <a:lnTo>
                  <a:pt x="2031873" y="2704566"/>
                </a:lnTo>
                <a:lnTo>
                  <a:pt x="2027923" y="2710421"/>
                </a:lnTo>
                <a:lnTo>
                  <a:pt x="2026488" y="2717571"/>
                </a:lnTo>
                <a:lnTo>
                  <a:pt x="2027923" y="2724734"/>
                </a:lnTo>
                <a:lnTo>
                  <a:pt x="2031873" y="2730589"/>
                </a:lnTo>
                <a:lnTo>
                  <a:pt x="2037715" y="2734538"/>
                </a:lnTo>
                <a:lnTo>
                  <a:pt x="2044877" y="2735973"/>
                </a:lnTo>
                <a:lnTo>
                  <a:pt x="2052027" y="2734538"/>
                </a:lnTo>
                <a:lnTo>
                  <a:pt x="2057882" y="2730589"/>
                </a:lnTo>
                <a:lnTo>
                  <a:pt x="2061819" y="2724734"/>
                </a:lnTo>
                <a:lnTo>
                  <a:pt x="2063267" y="2717571"/>
                </a:lnTo>
                <a:close/>
              </a:path>
              <a:path w="2404109" h="3414395">
                <a:moveTo>
                  <a:pt x="2398230" y="2372969"/>
                </a:moveTo>
                <a:lnTo>
                  <a:pt x="2391118" y="2365857"/>
                </a:lnTo>
                <a:lnTo>
                  <a:pt x="2373592" y="2365857"/>
                </a:lnTo>
                <a:lnTo>
                  <a:pt x="2366492" y="2372969"/>
                </a:lnTo>
                <a:lnTo>
                  <a:pt x="2366492" y="2390495"/>
                </a:lnTo>
                <a:lnTo>
                  <a:pt x="2373592" y="2397607"/>
                </a:lnTo>
                <a:lnTo>
                  <a:pt x="2382355" y="2397607"/>
                </a:lnTo>
                <a:lnTo>
                  <a:pt x="2391118" y="2397607"/>
                </a:lnTo>
                <a:lnTo>
                  <a:pt x="2398230" y="2390495"/>
                </a:lnTo>
                <a:lnTo>
                  <a:pt x="2398230" y="2372969"/>
                </a:lnTo>
                <a:close/>
              </a:path>
              <a:path w="2404109" h="3414395">
                <a:moveTo>
                  <a:pt x="2399538" y="1696554"/>
                </a:moveTo>
                <a:lnTo>
                  <a:pt x="2392578" y="1689595"/>
                </a:lnTo>
                <a:lnTo>
                  <a:pt x="2375382" y="1689595"/>
                </a:lnTo>
                <a:lnTo>
                  <a:pt x="2368423" y="1696554"/>
                </a:lnTo>
                <a:lnTo>
                  <a:pt x="2368423" y="1713738"/>
                </a:lnTo>
                <a:lnTo>
                  <a:pt x="2375382" y="1720710"/>
                </a:lnTo>
                <a:lnTo>
                  <a:pt x="2383980" y="1720710"/>
                </a:lnTo>
                <a:lnTo>
                  <a:pt x="2392578" y="1720710"/>
                </a:lnTo>
                <a:lnTo>
                  <a:pt x="2399538" y="1713738"/>
                </a:lnTo>
                <a:lnTo>
                  <a:pt x="2399538" y="1696554"/>
                </a:lnTo>
                <a:close/>
              </a:path>
              <a:path w="2404109" h="3414395">
                <a:moveTo>
                  <a:pt x="2400109" y="347065"/>
                </a:moveTo>
                <a:lnTo>
                  <a:pt x="2392146" y="339115"/>
                </a:lnTo>
                <a:lnTo>
                  <a:pt x="2372525" y="339115"/>
                </a:lnTo>
                <a:lnTo>
                  <a:pt x="2364575" y="347065"/>
                </a:lnTo>
                <a:lnTo>
                  <a:pt x="2364575" y="366687"/>
                </a:lnTo>
                <a:lnTo>
                  <a:pt x="2372525" y="374637"/>
                </a:lnTo>
                <a:lnTo>
                  <a:pt x="2382342" y="374637"/>
                </a:lnTo>
                <a:lnTo>
                  <a:pt x="2392146" y="374637"/>
                </a:lnTo>
                <a:lnTo>
                  <a:pt x="2400109" y="366687"/>
                </a:lnTo>
                <a:lnTo>
                  <a:pt x="2400109" y="347065"/>
                </a:lnTo>
                <a:close/>
              </a:path>
              <a:path w="2404109" h="3414395">
                <a:moveTo>
                  <a:pt x="2400389" y="3045980"/>
                </a:moveTo>
                <a:lnTo>
                  <a:pt x="2393035" y="3038627"/>
                </a:lnTo>
                <a:lnTo>
                  <a:pt x="2383980" y="3038627"/>
                </a:lnTo>
                <a:lnTo>
                  <a:pt x="2374925" y="3038627"/>
                </a:lnTo>
                <a:lnTo>
                  <a:pt x="2367572" y="3045980"/>
                </a:lnTo>
                <a:lnTo>
                  <a:pt x="2367572" y="3064091"/>
                </a:lnTo>
                <a:lnTo>
                  <a:pt x="2374925" y="3071457"/>
                </a:lnTo>
                <a:lnTo>
                  <a:pt x="2393035" y="3071457"/>
                </a:lnTo>
                <a:lnTo>
                  <a:pt x="2400389" y="3064091"/>
                </a:lnTo>
                <a:lnTo>
                  <a:pt x="2400389" y="3045980"/>
                </a:lnTo>
                <a:close/>
              </a:path>
              <a:path w="2404109" h="3414395">
                <a:moveTo>
                  <a:pt x="2401138" y="2033155"/>
                </a:moveTo>
                <a:lnTo>
                  <a:pt x="2393454" y="2025459"/>
                </a:lnTo>
                <a:lnTo>
                  <a:pt x="2374506" y="2025459"/>
                </a:lnTo>
                <a:lnTo>
                  <a:pt x="2366835" y="2033155"/>
                </a:lnTo>
                <a:lnTo>
                  <a:pt x="2366835" y="2052116"/>
                </a:lnTo>
                <a:lnTo>
                  <a:pt x="2374506" y="2059787"/>
                </a:lnTo>
                <a:lnTo>
                  <a:pt x="2383980" y="2059787"/>
                </a:lnTo>
                <a:lnTo>
                  <a:pt x="2393454" y="2059787"/>
                </a:lnTo>
                <a:lnTo>
                  <a:pt x="2401138" y="2052116"/>
                </a:lnTo>
                <a:lnTo>
                  <a:pt x="2401138" y="2033155"/>
                </a:lnTo>
                <a:close/>
              </a:path>
              <a:path w="2404109" h="3414395">
                <a:moveTo>
                  <a:pt x="2401506" y="9728"/>
                </a:moveTo>
                <a:lnTo>
                  <a:pt x="2393645" y="1879"/>
                </a:lnTo>
                <a:lnTo>
                  <a:pt x="2381377" y="1879"/>
                </a:lnTo>
                <a:lnTo>
                  <a:pt x="2378913" y="2489"/>
                </a:lnTo>
                <a:lnTo>
                  <a:pt x="2376690" y="3517"/>
                </a:lnTo>
                <a:lnTo>
                  <a:pt x="2372779" y="5067"/>
                </a:lnTo>
                <a:lnTo>
                  <a:pt x="2369667" y="8166"/>
                </a:lnTo>
                <a:lnTo>
                  <a:pt x="2368105" y="12077"/>
                </a:lnTo>
                <a:lnTo>
                  <a:pt x="2367076" y="14312"/>
                </a:lnTo>
                <a:lnTo>
                  <a:pt x="2366467" y="16776"/>
                </a:lnTo>
                <a:lnTo>
                  <a:pt x="2366467" y="29070"/>
                </a:lnTo>
                <a:lnTo>
                  <a:pt x="2374315" y="36918"/>
                </a:lnTo>
                <a:lnTo>
                  <a:pt x="2383980" y="36918"/>
                </a:lnTo>
                <a:lnTo>
                  <a:pt x="2393645" y="36918"/>
                </a:lnTo>
                <a:lnTo>
                  <a:pt x="2401506" y="29070"/>
                </a:lnTo>
                <a:lnTo>
                  <a:pt x="2401506" y="9728"/>
                </a:lnTo>
                <a:close/>
              </a:path>
              <a:path w="2404109" h="3414395">
                <a:moveTo>
                  <a:pt x="2402370" y="2717558"/>
                </a:moveTo>
                <a:lnTo>
                  <a:pt x="2400782" y="2709773"/>
                </a:lnTo>
                <a:lnTo>
                  <a:pt x="2396490" y="2703423"/>
                </a:lnTo>
                <a:lnTo>
                  <a:pt x="2390127" y="2699131"/>
                </a:lnTo>
                <a:lnTo>
                  <a:pt x="2382355" y="2697556"/>
                </a:lnTo>
                <a:lnTo>
                  <a:pt x="2374569" y="2699131"/>
                </a:lnTo>
                <a:lnTo>
                  <a:pt x="2368207" y="2703423"/>
                </a:lnTo>
                <a:lnTo>
                  <a:pt x="2363914" y="2709773"/>
                </a:lnTo>
                <a:lnTo>
                  <a:pt x="2362339" y="2717558"/>
                </a:lnTo>
                <a:lnTo>
                  <a:pt x="2363914" y="2725343"/>
                </a:lnTo>
                <a:lnTo>
                  <a:pt x="2368207" y="2731706"/>
                </a:lnTo>
                <a:lnTo>
                  <a:pt x="2374569" y="2735999"/>
                </a:lnTo>
                <a:lnTo>
                  <a:pt x="2382355" y="2737561"/>
                </a:lnTo>
                <a:lnTo>
                  <a:pt x="2390127" y="2735999"/>
                </a:lnTo>
                <a:lnTo>
                  <a:pt x="2396490" y="2731706"/>
                </a:lnTo>
                <a:lnTo>
                  <a:pt x="2400782" y="2725343"/>
                </a:lnTo>
                <a:lnTo>
                  <a:pt x="2402370" y="2717558"/>
                </a:lnTo>
                <a:close/>
              </a:path>
              <a:path w="2404109" h="3414395">
                <a:moveTo>
                  <a:pt x="2403030" y="1031824"/>
                </a:moveTo>
                <a:lnTo>
                  <a:pt x="2401532" y="1024420"/>
                </a:lnTo>
                <a:lnTo>
                  <a:pt x="2397442" y="1018362"/>
                </a:lnTo>
                <a:lnTo>
                  <a:pt x="2391384" y="1014285"/>
                </a:lnTo>
                <a:lnTo>
                  <a:pt x="2383980" y="1012786"/>
                </a:lnTo>
                <a:lnTo>
                  <a:pt x="2376563" y="1014285"/>
                </a:lnTo>
                <a:lnTo>
                  <a:pt x="2370518" y="1018362"/>
                </a:lnTo>
                <a:lnTo>
                  <a:pt x="2366429" y="1024420"/>
                </a:lnTo>
                <a:lnTo>
                  <a:pt x="2364943" y="1031824"/>
                </a:lnTo>
                <a:lnTo>
                  <a:pt x="2366429" y="1039241"/>
                </a:lnTo>
                <a:lnTo>
                  <a:pt x="2370518" y="1045286"/>
                </a:lnTo>
                <a:lnTo>
                  <a:pt x="2376563" y="1049375"/>
                </a:lnTo>
                <a:lnTo>
                  <a:pt x="2383980" y="1050861"/>
                </a:lnTo>
                <a:lnTo>
                  <a:pt x="2391384" y="1049375"/>
                </a:lnTo>
                <a:lnTo>
                  <a:pt x="2397442" y="1045286"/>
                </a:lnTo>
                <a:lnTo>
                  <a:pt x="2401532" y="1039241"/>
                </a:lnTo>
                <a:lnTo>
                  <a:pt x="2403030" y="1031824"/>
                </a:lnTo>
                <a:close/>
              </a:path>
              <a:path w="2404109" h="3414395">
                <a:moveTo>
                  <a:pt x="2403678" y="692721"/>
                </a:moveTo>
                <a:lnTo>
                  <a:pt x="2402001" y="684403"/>
                </a:lnTo>
                <a:lnTo>
                  <a:pt x="2397429" y="677621"/>
                </a:lnTo>
                <a:lnTo>
                  <a:pt x="2390648" y="673049"/>
                </a:lnTo>
                <a:lnTo>
                  <a:pt x="2382342" y="671372"/>
                </a:lnTo>
                <a:lnTo>
                  <a:pt x="2374036" y="673049"/>
                </a:lnTo>
                <a:lnTo>
                  <a:pt x="2367242" y="677621"/>
                </a:lnTo>
                <a:lnTo>
                  <a:pt x="2362670" y="684403"/>
                </a:lnTo>
                <a:lnTo>
                  <a:pt x="2360993" y="692721"/>
                </a:lnTo>
                <a:lnTo>
                  <a:pt x="2362670" y="701027"/>
                </a:lnTo>
                <a:lnTo>
                  <a:pt x="2367242" y="707809"/>
                </a:lnTo>
                <a:lnTo>
                  <a:pt x="2374036" y="712381"/>
                </a:lnTo>
                <a:lnTo>
                  <a:pt x="2382342" y="714057"/>
                </a:lnTo>
                <a:lnTo>
                  <a:pt x="2390648" y="712381"/>
                </a:lnTo>
                <a:lnTo>
                  <a:pt x="2397429" y="707809"/>
                </a:lnTo>
                <a:lnTo>
                  <a:pt x="2402001" y="701027"/>
                </a:lnTo>
                <a:lnTo>
                  <a:pt x="2403678" y="692721"/>
                </a:lnTo>
                <a:close/>
              </a:path>
            </a:pathLst>
          </a:custGeom>
          <a:solidFill>
            <a:srgbClr val="71BC68">
              <a:alpha val="17999"/>
            </a:srgbClr>
          </a:solidFill>
        </p:spPr>
        <p:txBody>
          <a:bodyPr wrap="square" lIns="0" tIns="0" rIns="0" bIns="0" rtlCol="0"/>
          <a:lstStyle/>
          <a:p>
            <a:endParaRPr lang="fr-CA" noProof="0" dirty="0"/>
          </a:p>
        </p:txBody>
      </p:sp>
      <p:sp>
        <p:nvSpPr>
          <p:cNvPr id="123" name="object 10" descr="$PPTXTitle">
            <a:extLst>
              <a:ext uri="{FF2B5EF4-FFF2-40B4-BE49-F238E27FC236}">
                <a16:creationId xmlns:a16="http://schemas.microsoft.com/office/drawing/2014/main" id="{89AF0910-5EB2-0EB1-D0CE-092B4AC67701}"/>
              </a:ext>
            </a:extLst>
          </p:cNvPr>
          <p:cNvSpPr txBox="1">
            <a:spLocks noGrp="1"/>
          </p:cNvSpPr>
          <p:nvPr>
            <p:ph type="title"/>
          </p:nvPr>
        </p:nvSpPr>
        <p:spPr>
          <a:xfrm>
            <a:off x="3206750" y="407062"/>
            <a:ext cx="8216900" cy="782265"/>
          </a:xfrm>
          <a:prstGeom prst="rect">
            <a:avLst/>
          </a:prstGeom>
        </p:spPr>
        <p:txBody>
          <a:bodyPr vert="horz" wrap="square" lIns="0" tIns="12700" rIns="0" bIns="0" rtlCol="0">
            <a:spAutoFit/>
          </a:bodyPr>
          <a:lstStyle/>
          <a:p>
            <a:pPr marL="88900" algn="ctr">
              <a:lnSpc>
                <a:spcPct val="100000"/>
              </a:lnSpc>
              <a:spcBef>
                <a:spcPts val="100"/>
              </a:spcBef>
            </a:pPr>
            <a:r>
              <a:rPr lang="fr-CA" spc="65" noProof="0" dirty="0">
                <a:solidFill>
                  <a:srgbClr val="007569"/>
                </a:solidFill>
              </a:rPr>
              <a:t>COMPRENDRE</a:t>
            </a:r>
            <a:r>
              <a:rPr lang="fr-CA" spc="145" noProof="0" dirty="0">
                <a:solidFill>
                  <a:srgbClr val="007569"/>
                </a:solidFill>
              </a:rPr>
              <a:t> </a:t>
            </a:r>
            <a:r>
              <a:rPr lang="fr-CA" noProof="0" dirty="0">
                <a:solidFill>
                  <a:srgbClr val="007569"/>
                </a:solidFill>
              </a:rPr>
              <a:t>LA</a:t>
            </a:r>
            <a:r>
              <a:rPr lang="fr-CA" spc="145" noProof="0" dirty="0">
                <a:solidFill>
                  <a:srgbClr val="007569"/>
                </a:solidFill>
              </a:rPr>
              <a:t> </a:t>
            </a:r>
            <a:r>
              <a:rPr lang="fr-CA" spc="-20" noProof="0" dirty="0">
                <a:solidFill>
                  <a:srgbClr val="007569"/>
                </a:solidFill>
              </a:rPr>
              <a:t>TÂCHE</a:t>
            </a:r>
            <a:br>
              <a:rPr lang="fr-CA" spc="-20" noProof="0" dirty="0"/>
            </a:br>
            <a:r>
              <a:rPr lang="fr-CA" spc="-20" noProof="0" dirty="0"/>
              <a:t>Repère socioculturel</a:t>
            </a:r>
          </a:p>
        </p:txBody>
      </p:sp>
      <p:pic>
        <p:nvPicPr>
          <p:cNvPr id="5" name="Image 4">
            <a:extLst>
              <a:ext uri="{FF2B5EF4-FFF2-40B4-BE49-F238E27FC236}">
                <a16:creationId xmlns:a16="http://schemas.microsoft.com/office/drawing/2014/main" id="{F0C4F7CE-577C-4574-BCE1-DBA9ECD74E98}"/>
              </a:ext>
            </a:extLst>
          </p:cNvPr>
          <p:cNvPicPr>
            <a:picLocks noChangeAspect="1"/>
          </p:cNvPicPr>
          <p:nvPr/>
        </p:nvPicPr>
        <p:blipFill>
          <a:blip r:embed="rId3">
            <a:extLst>
              <a:ext uri="{28A0092B-C50C-407E-A947-70E740481C1C}">
                <a14:useLocalDpi xmlns:a14="http://schemas.microsoft.com/office/drawing/2010/main" val="0"/>
              </a:ext>
            </a:extLst>
          </a:blip>
          <a:srcRect b="15521"/>
          <a:stretch>
            <a:fillRect/>
          </a:stretch>
        </p:blipFill>
        <p:spPr>
          <a:xfrm>
            <a:off x="617020" y="1372612"/>
            <a:ext cx="6792627" cy="3732788"/>
          </a:xfrm>
          <a:prstGeom prst="rect">
            <a:avLst/>
          </a:prstGeom>
        </p:spPr>
      </p:pic>
      <p:pic>
        <p:nvPicPr>
          <p:cNvPr id="7" name="Image 6">
            <a:extLst>
              <a:ext uri="{FF2B5EF4-FFF2-40B4-BE49-F238E27FC236}">
                <a16:creationId xmlns:a16="http://schemas.microsoft.com/office/drawing/2014/main" id="{76DA2802-9CEC-22FF-899B-58FB907D5E92}"/>
              </a:ext>
            </a:extLst>
          </p:cNvPr>
          <p:cNvPicPr>
            <a:picLocks noChangeAspect="1"/>
          </p:cNvPicPr>
          <p:nvPr/>
        </p:nvPicPr>
        <p:blipFill>
          <a:blip r:embed="rId4"/>
          <a:stretch>
            <a:fillRect/>
          </a:stretch>
        </p:blipFill>
        <p:spPr>
          <a:xfrm>
            <a:off x="7441080" y="2325191"/>
            <a:ext cx="6629971" cy="4120010"/>
          </a:xfrm>
          <a:prstGeom prst="rect">
            <a:avLst/>
          </a:prstGeom>
        </p:spPr>
      </p:pic>
      <p:sp>
        <p:nvSpPr>
          <p:cNvPr id="8" name="ZoneTexte 7">
            <a:extLst>
              <a:ext uri="{FF2B5EF4-FFF2-40B4-BE49-F238E27FC236}">
                <a16:creationId xmlns:a16="http://schemas.microsoft.com/office/drawing/2014/main" id="{A68BAAC0-892A-0B71-E52E-477FA7EE98B9}"/>
              </a:ext>
            </a:extLst>
          </p:cNvPr>
          <p:cNvSpPr txBox="1"/>
          <p:nvPr/>
        </p:nvSpPr>
        <p:spPr>
          <a:xfrm>
            <a:off x="567589" y="6705600"/>
            <a:ext cx="11736066" cy="738664"/>
          </a:xfrm>
          <a:prstGeom prst="rect">
            <a:avLst/>
          </a:prstGeom>
          <a:noFill/>
        </p:spPr>
        <p:txBody>
          <a:bodyPr wrap="square" rtlCol="0">
            <a:spAutoFit/>
          </a:bodyPr>
          <a:lstStyle/>
          <a:p>
            <a:r>
              <a:rPr lang="fr-CA" sz="1400" dirty="0">
                <a:solidFill>
                  <a:schemeClr val="bg1">
                    <a:lumMod val="50000"/>
                  </a:schemeClr>
                </a:solidFill>
              </a:rPr>
              <a:t>Source : Institut de recherche sur l’intégration professionnelle des immigrants (2017, juin). </a:t>
            </a:r>
            <a:r>
              <a:rPr lang="fr-CA" sz="1400" i="1" dirty="0">
                <a:solidFill>
                  <a:schemeClr val="bg1">
                    <a:lumMod val="50000"/>
                  </a:schemeClr>
                </a:solidFill>
              </a:rPr>
              <a:t>Guide pour outiller les PME</a:t>
            </a:r>
            <a:r>
              <a:rPr lang="fr-CA" sz="1400" dirty="0">
                <a:solidFill>
                  <a:schemeClr val="bg1">
                    <a:lumMod val="50000"/>
                  </a:schemeClr>
                </a:solidFill>
              </a:rPr>
              <a:t>. Relations interculturelles et gestion de la diversité. Pages 9-10. IRIPI - Collège de Maisonneuve - Conseil emploi métropole. </a:t>
            </a:r>
            <a:r>
              <a:rPr lang="fr-CA" sz="1400" u="sng" dirty="0">
                <a:hlinkClick r:id="rId5"/>
              </a:rPr>
              <a:t>https://emploi-metropole.org/wp-content/uploads/CEM-Guide_relations_interculturelles_gestion_diversite.pdf</a:t>
            </a:r>
            <a:r>
              <a:rPr lang="fr-CA" sz="1400" u="sng" dirty="0"/>
              <a:t>  </a:t>
            </a:r>
            <a:endParaRPr lang="fr-CA" sz="1400" dirty="0"/>
          </a:p>
        </p:txBody>
      </p:sp>
    </p:spTree>
    <p:extLst>
      <p:ext uri="{BB962C8B-B14F-4D97-AF65-F5344CB8AC3E}">
        <p14:creationId xmlns:p14="http://schemas.microsoft.com/office/powerpoint/2010/main" val="2906268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68">
            <a:extLst>
              <a:ext uri="{FF2B5EF4-FFF2-40B4-BE49-F238E27FC236}">
                <a16:creationId xmlns:a16="http://schemas.microsoft.com/office/drawing/2014/main" id="{2A2349DE-8986-B7C3-5809-AB64BF857FF5}"/>
              </a:ext>
            </a:extLst>
          </p:cNvPr>
          <p:cNvPicPr>
            <a:picLocks noChangeAspect="1"/>
          </p:cNvPicPr>
          <p:nvPr/>
        </p:nvPicPr>
        <p:blipFill>
          <a:blip r:embed="rId2"/>
          <a:stretch>
            <a:fillRect/>
          </a:stretch>
        </p:blipFill>
        <p:spPr>
          <a:xfrm>
            <a:off x="8487016" y="3757006"/>
            <a:ext cx="3400183" cy="2367286"/>
          </a:xfrm>
          <a:prstGeom prst="rect">
            <a:avLst/>
          </a:prstGeom>
          <a:ln>
            <a:solidFill>
              <a:schemeClr val="bg1">
                <a:lumMod val="75000"/>
              </a:schemeClr>
            </a:solidFill>
          </a:ln>
        </p:spPr>
      </p:pic>
      <p:pic>
        <p:nvPicPr>
          <p:cNvPr id="67" name="Image 66">
            <a:extLst>
              <a:ext uri="{FF2B5EF4-FFF2-40B4-BE49-F238E27FC236}">
                <a16:creationId xmlns:a16="http://schemas.microsoft.com/office/drawing/2014/main" id="{D5964AD4-7F79-253B-85B4-D98D9B2A0C30}"/>
              </a:ext>
            </a:extLst>
          </p:cNvPr>
          <p:cNvPicPr>
            <a:picLocks noChangeAspect="1"/>
          </p:cNvPicPr>
          <p:nvPr/>
        </p:nvPicPr>
        <p:blipFill>
          <a:blip r:embed="rId3"/>
          <a:stretch>
            <a:fillRect/>
          </a:stretch>
        </p:blipFill>
        <p:spPr>
          <a:xfrm>
            <a:off x="2871940" y="3788267"/>
            <a:ext cx="3776851" cy="2317685"/>
          </a:xfrm>
          <a:prstGeom prst="rect">
            <a:avLst/>
          </a:prstGeom>
          <a:ln>
            <a:solidFill>
              <a:schemeClr val="bg1">
                <a:lumMod val="75000"/>
              </a:schemeClr>
            </a:solidFill>
          </a:ln>
        </p:spPr>
      </p:pic>
      <p:sp>
        <p:nvSpPr>
          <p:cNvPr id="10" name="object 10"/>
          <p:cNvSpPr/>
          <p:nvPr/>
        </p:nvSpPr>
        <p:spPr>
          <a:xfrm>
            <a:off x="6792020" y="2723447"/>
            <a:ext cx="1416050" cy="0"/>
          </a:xfrm>
          <a:custGeom>
            <a:avLst/>
            <a:gdLst/>
            <a:ahLst/>
            <a:cxnLst/>
            <a:rect l="l" t="t" r="r" b="b"/>
            <a:pathLst>
              <a:path w="1416050">
                <a:moveTo>
                  <a:pt x="0" y="0"/>
                </a:moveTo>
                <a:lnTo>
                  <a:pt x="1415846" y="0"/>
                </a:lnTo>
              </a:path>
            </a:pathLst>
          </a:custGeom>
          <a:ln w="48450">
            <a:solidFill>
              <a:srgbClr val="007569"/>
            </a:solidFill>
          </a:ln>
        </p:spPr>
        <p:txBody>
          <a:bodyPr wrap="square" lIns="0" tIns="0" rIns="0" bIns="0" rtlCol="0"/>
          <a:lstStyle/>
          <a:p>
            <a:endParaRPr lang="fr-CA" noProof="0" dirty="0"/>
          </a:p>
        </p:txBody>
      </p:sp>
      <p:pic>
        <p:nvPicPr>
          <p:cNvPr id="11" name="object 11"/>
          <p:cNvPicPr/>
          <p:nvPr/>
        </p:nvPicPr>
        <p:blipFill>
          <a:blip r:embed="rId4" cstate="print"/>
          <a:stretch>
            <a:fillRect/>
          </a:stretch>
        </p:blipFill>
        <p:spPr>
          <a:xfrm>
            <a:off x="7422265" y="2953716"/>
            <a:ext cx="155448" cy="155448"/>
          </a:xfrm>
          <a:prstGeom prst="rect">
            <a:avLst/>
          </a:prstGeom>
        </p:spPr>
      </p:pic>
      <p:sp>
        <p:nvSpPr>
          <p:cNvPr id="12" name="object 12"/>
          <p:cNvSpPr/>
          <p:nvPr/>
        </p:nvSpPr>
        <p:spPr>
          <a:xfrm>
            <a:off x="7499945" y="3031441"/>
            <a:ext cx="0" cy="393700"/>
          </a:xfrm>
          <a:custGeom>
            <a:avLst/>
            <a:gdLst/>
            <a:ahLst/>
            <a:cxnLst/>
            <a:rect l="l" t="t" r="r" b="b"/>
            <a:pathLst>
              <a:path h="393700">
                <a:moveTo>
                  <a:pt x="0" y="393700"/>
                </a:moveTo>
                <a:lnTo>
                  <a:pt x="0" y="0"/>
                </a:lnTo>
              </a:path>
            </a:pathLst>
          </a:custGeom>
          <a:ln w="9525">
            <a:solidFill>
              <a:srgbClr val="007569"/>
            </a:solidFill>
          </a:ln>
        </p:spPr>
        <p:txBody>
          <a:bodyPr wrap="square" lIns="0" tIns="0" rIns="0" bIns="0" rtlCol="0"/>
          <a:lstStyle/>
          <a:p>
            <a:endParaRPr lang="fr-CA" noProof="0" dirty="0"/>
          </a:p>
        </p:txBody>
      </p:sp>
      <p:sp>
        <p:nvSpPr>
          <p:cNvPr id="13" name="object 13"/>
          <p:cNvSpPr/>
          <p:nvPr/>
        </p:nvSpPr>
        <p:spPr>
          <a:xfrm>
            <a:off x="4761549" y="3429894"/>
            <a:ext cx="5476875" cy="316230"/>
          </a:xfrm>
          <a:custGeom>
            <a:avLst/>
            <a:gdLst/>
            <a:ahLst/>
            <a:cxnLst/>
            <a:rect l="l" t="t" r="r" b="b"/>
            <a:pathLst>
              <a:path w="5476875" h="316229">
                <a:moveTo>
                  <a:pt x="5476875" y="315963"/>
                </a:moveTo>
                <a:lnTo>
                  <a:pt x="5476875" y="0"/>
                </a:lnTo>
                <a:lnTo>
                  <a:pt x="0" y="0"/>
                </a:lnTo>
                <a:lnTo>
                  <a:pt x="0" y="313499"/>
                </a:lnTo>
              </a:path>
            </a:pathLst>
          </a:custGeom>
          <a:ln w="9525">
            <a:solidFill>
              <a:srgbClr val="007569"/>
            </a:solidFill>
          </a:ln>
        </p:spPr>
        <p:txBody>
          <a:bodyPr wrap="square" lIns="0" tIns="0" rIns="0" bIns="0" rtlCol="0"/>
          <a:lstStyle/>
          <a:p>
            <a:endParaRPr lang="fr-CA" noProof="0" dirty="0"/>
          </a:p>
        </p:txBody>
      </p:sp>
      <p:grpSp>
        <p:nvGrpSpPr>
          <p:cNvPr id="57" name="Groupe 56">
            <a:extLst>
              <a:ext uri="{FF2B5EF4-FFF2-40B4-BE49-F238E27FC236}">
                <a16:creationId xmlns:a16="http://schemas.microsoft.com/office/drawing/2014/main" id="{468E4E19-E429-46C3-6316-1B8E0681D50F}"/>
              </a:ext>
            </a:extLst>
          </p:cNvPr>
          <p:cNvGrpSpPr/>
          <p:nvPr/>
        </p:nvGrpSpPr>
        <p:grpSpPr>
          <a:xfrm>
            <a:off x="4318338" y="6921024"/>
            <a:ext cx="883919" cy="889000"/>
            <a:chOff x="7941982" y="1677277"/>
            <a:chExt cx="883919" cy="889000"/>
          </a:xfrm>
        </p:grpSpPr>
        <p:sp>
          <p:nvSpPr>
            <p:cNvPr id="14" name="object 14"/>
            <p:cNvSpPr/>
            <p:nvPr/>
          </p:nvSpPr>
          <p:spPr>
            <a:xfrm>
              <a:off x="7941982" y="1677277"/>
              <a:ext cx="883919" cy="889000"/>
            </a:xfrm>
            <a:custGeom>
              <a:avLst/>
              <a:gdLst/>
              <a:ahLst/>
              <a:cxnLst/>
              <a:rect l="l" t="t" r="r" b="b"/>
              <a:pathLst>
                <a:path w="883920" h="889000">
                  <a:moveTo>
                    <a:pt x="441655" y="888453"/>
                  </a:moveTo>
                  <a:lnTo>
                    <a:pt x="489777" y="885847"/>
                  </a:lnTo>
                  <a:lnTo>
                    <a:pt x="536399" y="878208"/>
                  </a:lnTo>
                  <a:lnTo>
                    <a:pt x="581251" y="865807"/>
                  </a:lnTo>
                  <a:lnTo>
                    <a:pt x="624062" y="848915"/>
                  </a:lnTo>
                  <a:lnTo>
                    <a:pt x="664565" y="827804"/>
                  </a:lnTo>
                  <a:lnTo>
                    <a:pt x="702489" y="802744"/>
                  </a:lnTo>
                  <a:lnTo>
                    <a:pt x="737565" y="774007"/>
                  </a:lnTo>
                  <a:lnTo>
                    <a:pt x="769524" y="741862"/>
                  </a:lnTo>
                  <a:lnTo>
                    <a:pt x="798095" y="706582"/>
                  </a:lnTo>
                  <a:lnTo>
                    <a:pt x="823010" y="668437"/>
                  </a:lnTo>
                  <a:lnTo>
                    <a:pt x="844000" y="627697"/>
                  </a:lnTo>
                  <a:lnTo>
                    <a:pt x="860794" y="584635"/>
                  </a:lnTo>
                  <a:lnTo>
                    <a:pt x="873123" y="539521"/>
                  </a:lnTo>
                  <a:lnTo>
                    <a:pt x="880718" y="492626"/>
                  </a:lnTo>
                  <a:lnTo>
                    <a:pt x="883310" y="444220"/>
                  </a:lnTo>
                  <a:lnTo>
                    <a:pt x="880718" y="395819"/>
                  </a:lnTo>
                  <a:lnTo>
                    <a:pt x="873123" y="348927"/>
                  </a:lnTo>
                  <a:lnTo>
                    <a:pt x="860794" y="303816"/>
                  </a:lnTo>
                  <a:lnTo>
                    <a:pt x="844000" y="260756"/>
                  </a:lnTo>
                  <a:lnTo>
                    <a:pt x="823010" y="220018"/>
                  </a:lnTo>
                  <a:lnTo>
                    <a:pt x="798095" y="181874"/>
                  </a:lnTo>
                  <a:lnTo>
                    <a:pt x="769524" y="146594"/>
                  </a:lnTo>
                  <a:lnTo>
                    <a:pt x="737565" y="114449"/>
                  </a:lnTo>
                  <a:lnTo>
                    <a:pt x="702489" y="85711"/>
                  </a:lnTo>
                  <a:lnTo>
                    <a:pt x="664565" y="60651"/>
                  </a:lnTo>
                  <a:lnTo>
                    <a:pt x="624062" y="39539"/>
                  </a:lnTo>
                  <a:lnTo>
                    <a:pt x="581251" y="22647"/>
                  </a:lnTo>
                  <a:lnTo>
                    <a:pt x="536399" y="10246"/>
                  </a:lnTo>
                  <a:lnTo>
                    <a:pt x="489777" y="2606"/>
                  </a:lnTo>
                  <a:lnTo>
                    <a:pt x="441655" y="0"/>
                  </a:lnTo>
                  <a:lnTo>
                    <a:pt x="393532" y="2606"/>
                  </a:lnTo>
                  <a:lnTo>
                    <a:pt x="346910" y="10246"/>
                  </a:lnTo>
                  <a:lnTo>
                    <a:pt x="302059" y="22647"/>
                  </a:lnTo>
                  <a:lnTo>
                    <a:pt x="259247" y="39539"/>
                  </a:lnTo>
                  <a:lnTo>
                    <a:pt x="218744" y="60651"/>
                  </a:lnTo>
                  <a:lnTo>
                    <a:pt x="180820" y="85711"/>
                  </a:lnTo>
                  <a:lnTo>
                    <a:pt x="145744" y="114449"/>
                  </a:lnTo>
                  <a:lnTo>
                    <a:pt x="113786" y="146594"/>
                  </a:lnTo>
                  <a:lnTo>
                    <a:pt x="85214" y="181874"/>
                  </a:lnTo>
                  <a:lnTo>
                    <a:pt x="60299" y="220018"/>
                  </a:lnTo>
                  <a:lnTo>
                    <a:pt x="39310" y="260756"/>
                  </a:lnTo>
                  <a:lnTo>
                    <a:pt x="22516" y="303816"/>
                  </a:lnTo>
                  <a:lnTo>
                    <a:pt x="10186" y="348927"/>
                  </a:lnTo>
                  <a:lnTo>
                    <a:pt x="2591" y="395819"/>
                  </a:lnTo>
                  <a:lnTo>
                    <a:pt x="0" y="444220"/>
                  </a:lnTo>
                  <a:lnTo>
                    <a:pt x="2591" y="492626"/>
                  </a:lnTo>
                  <a:lnTo>
                    <a:pt x="10186" y="539521"/>
                  </a:lnTo>
                  <a:lnTo>
                    <a:pt x="22516" y="584635"/>
                  </a:lnTo>
                  <a:lnTo>
                    <a:pt x="39310" y="627697"/>
                  </a:lnTo>
                  <a:lnTo>
                    <a:pt x="60299" y="668437"/>
                  </a:lnTo>
                  <a:lnTo>
                    <a:pt x="85214" y="706582"/>
                  </a:lnTo>
                  <a:lnTo>
                    <a:pt x="113786" y="741862"/>
                  </a:lnTo>
                  <a:lnTo>
                    <a:pt x="145744" y="774007"/>
                  </a:lnTo>
                  <a:lnTo>
                    <a:pt x="180820" y="802744"/>
                  </a:lnTo>
                  <a:lnTo>
                    <a:pt x="218744" y="827804"/>
                  </a:lnTo>
                  <a:lnTo>
                    <a:pt x="259247" y="848915"/>
                  </a:lnTo>
                  <a:lnTo>
                    <a:pt x="302059" y="865807"/>
                  </a:lnTo>
                  <a:lnTo>
                    <a:pt x="346910" y="878208"/>
                  </a:lnTo>
                  <a:lnTo>
                    <a:pt x="393532" y="885847"/>
                  </a:lnTo>
                  <a:lnTo>
                    <a:pt x="441655" y="888453"/>
                  </a:lnTo>
                  <a:close/>
                </a:path>
              </a:pathLst>
            </a:custGeom>
            <a:ln w="25946">
              <a:solidFill>
                <a:srgbClr val="5FA056"/>
              </a:solidFill>
            </a:ln>
          </p:spPr>
          <p:txBody>
            <a:bodyPr wrap="square" lIns="0" tIns="0" rIns="0" bIns="0" rtlCol="0"/>
            <a:lstStyle/>
            <a:p>
              <a:endParaRPr lang="fr-CA" noProof="0" dirty="0"/>
            </a:p>
          </p:txBody>
        </p:sp>
        <p:pic>
          <p:nvPicPr>
            <p:cNvPr id="15" name="object 15"/>
            <p:cNvPicPr/>
            <p:nvPr/>
          </p:nvPicPr>
          <p:blipFill>
            <a:blip r:embed="rId5" cstate="print"/>
            <a:stretch>
              <a:fillRect/>
            </a:stretch>
          </p:blipFill>
          <p:spPr>
            <a:xfrm>
              <a:off x="8329079" y="1937918"/>
              <a:ext cx="109727" cy="109245"/>
            </a:xfrm>
            <a:prstGeom prst="rect">
              <a:avLst/>
            </a:prstGeom>
          </p:spPr>
        </p:pic>
        <p:sp>
          <p:nvSpPr>
            <p:cNvPr id="16" name="object 16"/>
            <p:cNvSpPr/>
            <p:nvPr/>
          </p:nvSpPr>
          <p:spPr>
            <a:xfrm>
              <a:off x="8297793" y="2049886"/>
              <a:ext cx="172720" cy="254635"/>
            </a:xfrm>
            <a:custGeom>
              <a:avLst/>
              <a:gdLst/>
              <a:ahLst/>
              <a:cxnLst/>
              <a:rect l="l" t="t" r="r" b="b"/>
              <a:pathLst>
                <a:path w="172720" h="254635">
                  <a:moveTo>
                    <a:pt x="126991" y="0"/>
                  </a:moveTo>
                  <a:lnTo>
                    <a:pt x="45630" y="0"/>
                  </a:lnTo>
                  <a:lnTo>
                    <a:pt x="30440" y="2247"/>
                  </a:lnTo>
                  <a:lnTo>
                    <a:pt x="27080" y="2857"/>
                  </a:lnTo>
                  <a:lnTo>
                    <a:pt x="27329" y="2857"/>
                  </a:lnTo>
                  <a:lnTo>
                    <a:pt x="21427" y="4626"/>
                  </a:lnTo>
                  <a:lnTo>
                    <a:pt x="0" y="40179"/>
                  </a:lnTo>
                  <a:lnTo>
                    <a:pt x="989" y="48717"/>
                  </a:lnTo>
                  <a:lnTo>
                    <a:pt x="3677" y="62448"/>
                  </a:lnTo>
                  <a:lnTo>
                    <a:pt x="6242" y="76796"/>
                  </a:lnTo>
                  <a:lnTo>
                    <a:pt x="8753" y="91697"/>
                  </a:lnTo>
                  <a:lnTo>
                    <a:pt x="11276" y="107086"/>
                  </a:lnTo>
                  <a:lnTo>
                    <a:pt x="16817" y="140429"/>
                  </a:lnTo>
                  <a:lnTo>
                    <a:pt x="30361" y="205114"/>
                  </a:lnTo>
                  <a:lnTo>
                    <a:pt x="43285" y="241527"/>
                  </a:lnTo>
                  <a:lnTo>
                    <a:pt x="79970" y="254215"/>
                  </a:lnTo>
                  <a:lnTo>
                    <a:pt x="93394" y="254215"/>
                  </a:lnTo>
                  <a:lnTo>
                    <a:pt x="130102" y="241527"/>
                  </a:lnTo>
                  <a:lnTo>
                    <a:pt x="149370" y="176425"/>
                  </a:lnTo>
                  <a:lnTo>
                    <a:pt x="160146" y="113423"/>
                  </a:lnTo>
                  <a:lnTo>
                    <a:pt x="162807" y="96596"/>
                  </a:lnTo>
                  <a:lnTo>
                    <a:pt x="165484" y="80329"/>
                  </a:lnTo>
                  <a:lnTo>
                    <a:pt x="168273" y="64712"/>
                  </a:lnTo>
                  <a:lnTo>
                    <a:pt x="171271" y="49834"/>
                  </a:lnTo>
                  <a:lnTo>
                    <a:pt x="172397" y="40931"/>
                  </a:lnTo>
                  <a:lnTo>
                    <a:pt x="154083" y="4626"/>
                  </a:lnTo>
                  <a:lnTo>
                    <a:pt x="154321" y="4626"/>
                  </a:lnTo>
                  <a:lnTo>
                    <a:pt x="145502" y="2857"/>
                  </a:lnTo>
                  <a:lnTo>
                    <a:pt x="142174" y="2247"/>
                  </a:lnTo>
                  <a:lnTo>
                    <a:pt x="126991" y="0"/>
                  </a:lnTo>
                  <a:close/>
                </a:path>
              </a:pathLst>
            </a:custGeom>
            <a:solidFill>
              <a:srgbClr val="FFFFFF"/>
            </a:solidFill>
          </p:spPr>
          <p:txBody>
            <a:bodyPr wrap="square" lIns="0" tIns="0" rIns="0" bIns="0" rtlCol="0"/>
            <a:lstStyle/>
            <a:p>
              <a:endParaRPr lang="fr-CA" noProof="0" dirty="0"/>
            </a:p>
          </p:txBody>
        </p:sp>
        <p:pic>
          <p:nvPicPr>
            <p:cNvPr id="17" name="object 17"/>
            <p:cNvPicPr/>
            <p:nvPr/>
          </p:nvPicPr>
          <p:blipFill>
            <a:blip r:embed="rId6" cstate="print"/>
            <a:stretch>
              <a:fillRect/>
            </a:stretch>
          </p:blipFill>
          <p:spPr>
            <a:xfrm>
              <a:off x="8309789" y="2061121"/>
              <a:ext cx="148499" cy="231241"/>
            </a:xfrm>
            <a:prstGeom prst="rect">
              <a:avLst/>
            </a:prstGeom>
          </p:spPr>
        </p:pic>
      </p:grpSp>
      <p:sp>
        <p:nvSpPr>
          <p:cNvPr id="19" name="object 19" descr="$PPTXTitle"/>
          <p:cNvSpPr txBox="1">
            <a:spLocks noGrp="1"/>
          </p:cNvSpPr>
          <p:nvPr>
            <p:ph type="title"/>
          </p:nvPr>
        </p:nvSpPr>
        <p:spPr>
          <a:xfrm>
            <a:off x="3014822" y="425894"/>
            <a:ext cx="8600757" cy="1166986"/>
          </a:xfrm>
          <a:prstGeom prst="rect">
            <a:avLst/>
          </a:prstGeom>
        </p:spPr>
        <p:txBody>
          <a:bodyPr vert="horz" wrap="square" lIns="0" tIns="12700" rIns="0" bIns="0" rtlCol="0">
            <a:spAutoFit/>
          </a:bodyPr>
          <a:lstStyle/>
          <a:p>
            <a:pPr marL="88900" marR="5080" indent="31750" algn="ctr">
              <a:lnSpc>
                <a:spcPct val="100000"/>
              </a:lnSpc>
              <a:spcBef>
                <a:spcPts val="100"/>
              </a:spcBef>
            </a:pPr>
            <a:r>
              <a:rPr lang="fr-CA" spc="55" noProof="0" dirty="0">
                <a:solidFill>
                  <a:srgbClr val="007569"/>
                </a:solidFill>
              </a:rPr>
              <a:t>S’INFORMER</a:t>
            </a:r>
            <a:r>
              <a:rPr lang="fr-CA" spc="160" noProof="0" dirty="0">
                <a:solidFill>
                  <a:srgbClr val="007569"/>
                </a:solidFill>
              </a:rPr>
              <a:t> </a:t>
            </a:r>
            <a:r>
              <a:rPr lang="fr-CA" noProof="0" dirty="0">
                <a:solidFill>
                  <a:srgbClr val="007569"/>
                </a:solidFill>
              </a:rPr>
              <a:t>SUR</a:t>
            </a:r>
            <a:r>
              <a:rPr lang="fr-CA" spc="160" noProof="0" dirty="0">
                <a:solidFill>
                  <a:srgbClr val="007569"/>
                </a:solidFill>
              </a:rPr>
              <a:t> </a:t>
            </a:r>
            <a:r>
              <a:rPr lang="fr-CA" noProof="0" dirty="0">
                <a:solidFill>
                  <a:srgbClr val="007569"/>
                </a:solidFill>
              </a:rPr>
              <a:t>LES</a:t>
            </a:r>
            <a:r>
              <a:rPr lang="fr-CA" spc="165" noProof="0" dirty="0">
                <a:solidFill>
                  <a:srgbClr val="007569"/>
                </a:solidFill>
              </a:rPr>
              <a:t> </a:t>
            </a:r>
            <a:r>
              <a:rPr lang="fr-CA" spc="60" noProof="0" dirty="0">
                <a:solidFill>
                  <a:srgbClr val="007569"/>
                </a:solidFill>
              </a:rPr>
              <a:t>BONNES</a:t>
            </a:r>
            <a:r>
              <a:rPr lang="fr-CA" spc="160" noProof="0" dirty="0">
                <a:solidFill>
                  <a:srgbClr val="007569"/>
                </a:solidFill>
              </a:rPr>
              <a:t> </a:t>
            </a:r>
            <a:r>
              <a:rPr lang="fr-CA" spc="50" noProof="0" dirty="0">
                <a:solidFill>
                  <a:srgbClr val="007569"/>
                </a:solidFill>
              </a:rPr>
              <a:t>PRATIQUES</a:t>
            </a:r>
            <a:r>
              <a:rPr lang="fr-CA" spc="160" noProof="0" dirty="0">
                <a:solidFill>
                  <a:srgbClr val="007569"/>
                </a:solidFill>
              </a:rPr>
              <a:t> </a:t>
            </a:r>
            <a:r>
              <a:rPr lang="fr-CA" spc="-10" noProof="0" dirty="0">
                <a:solidFill>
                  <a:srgbClr val="007569"/>
                </a:solidFill>
              </a:rPr>
              <a:t>D’ACCUEIL </a:t>
            </a:r>
            <a:r>
              <a:rPr lang="fr-CA" noProof="0" dirty="0">
                <a:solidFill>
                  <a:srgbClr val="007569"/>
                </a:solidFill>
              </a:rPr>
              <a:t>ET</a:t>
            </a:r>
            <a:r>
              <a:rPr lang="fr-CA" spc="145" noProof="0" dirty="0">
                <a:solidFill>
                  <a:srgbClr val="007569"/>
                </a:solidFill>
              </a:rPr>
              <a:t> </a:t>
            </a:r>
            <a:r>
              <a:rPr lang="fr-CA" spc="55" noProof="0" dirty="0">
                <a:solidFill>
                  <a:srgbClr val="007569"/>
                </a:solidFill>
              </a:rPr>
              <a:t>D’INTÉGRATION</a:t>
            </a:r>
            <a:r>
              <a:rPr lang="fr-CA" spc="145" noProof="0" dirty="0">
                <a:solidFill>
                  <a:srgbClr val="007569"/>
                </a:solidFill>
              </a:rPr>
              <a:t> </a:t>
            </a:r>
            <a:r>
              <a:rPr lang="fr-CA" noProof="0" dirty="0">
                <a:solidFill>
                  <a:srgbClr val="007569"/>
                </a:solidFill>
              </a:rPr>
              <a:t>DU</a:t>
            </a:r>
            <a:r>
              <a:rPr lang="fr-CA" spc="145" noProof="0" dirty="0">
                <a:solidFill>
                  <a:srgbClr val="007569"/>
                </a:solidFill>
              </a:rPr>
              <a:t> </a:t>
            </a:r>
            <a:r>
              <a:rPr lang="fr-CA" spc="55" noProof="0" dirty="0">
                <a:solidFill>
                  <a:srgbClr val="007569"/>
                </a:solidFill>
              </a:rPr>
              <a:t>NOUVEAU</a:t>
            </a:r>
            <a:r>
              <a:rPr lang="fr-CA" spc="150" noProof="0" dirty="0">
                <a:solidFill>
                  <a:srgbClr val="007569"/>
                </a:solidFill>
              </a:rPr>
              <a:t> </a:t>
            </a:r>
            <a:r>
              <a:rPr lang="fr-CA" spc="65" noProof="0" dirty="0">
                <a:solidFill>
                  <a:srgbClr val="007569"/>
                </a:solidFill>
              </a:rPr>
              <a:t>PERSONNEL</a:t>
            </a:r>
            <a:br>
              <a:rPr lang="fr-CA" spc="65" noProof="0" dirty="0"/>
            </a:br>
            <a:r>
              <a:rPr lang="fr-CA" spc="65" noProof="0" dirty="0"/>
              <a:t>Compréhension écrite</a:t>
            </a:r>
          </a:p>
        </p:txBody>
      </p:sp>
      <p:sp>
        <p:nvSpPr>
          <p:cNvPr id="20" name="object 20"/>
          <p:cNvSpPr txBox="1"/>
          <p:nvPr/>
        </p:nvSpPr>
        <p:spPr>
          <a:xfrm>
            <a:off x="6781800" y="2286000"/>
            <a:ext cx="1445895" cy="330200"/>
          </a:xfrm>
          <a:prstGeom prst="rect">
            <a:avLst/>
          </a:prstGeom>
        </p:spPr>
        <p:txBody>
          <a:bodyPr vert="horz" wrap="square" lIns="0" tIns="12700" rIns="0" bIns="0" rtlCol="0">
            <a:spAutoFit/>
          </a:bodyPr>
          <a:lstStyle/>
          <a:p>
            <a:pPr marL="12700">
              <a:lnSpc>
                <a:spcPct val="100000"/>
              </a:lnSpc>
              <a:spcBef>
                <a:spcPts val="100"/>
              </a:spcBef>
            </a:pPr>
            <a:r>
              <a:rPr lang="fr-CA" sz="2000" b="1" spc="45" noProof="0" dirty="0">
                <a:solidFill>
                  <a:srgbClr val="007569"/>
                </a:solidFill>
                <a:latin typeface="Calibri"/>
                <a:cs typeface="Calibri"/>
              </a:rPr>
              <a:t>S’INFORMER</a:t>
            </a:r>
            <a:endParaRPr lang="fr-CA" sz="2000" noProof="0" dirty="0">
              <a:latin typeface="Calibri"/>
              <a:cs typeface="Calibri"/>
            </a:endParaRPr>
          </a:p>
        </p:txBody>
      </p:sp>
      <p:pic>
        <p:nvPicPr>
          <p:cNvPr id="47" name="object 47"/>
          <p:cNvPicPr/>
          <p:nvPr/>
        </p:nvPicPr>
        <p:blipFill>
          <a:blip r:embed="rId4" cstate="print"/>
          <a:stretch>
            <a:fillRect/>
          </a:stretch>
        </p:blipFill>
        <p:spPr>
          <a:xfrm>
            <a:off x="4682642" y="3668131"/>
            <a:ext cx="155448" cy="155448"/>
          </a:xfrm>
          <a:prstGeom prst="rect">
            <a:avLst/>
          </a:prstGeom>
        </p:spPr>
      </p:pic>
      <p:pic>
        <p:nvPicPr>
          <p:cNvPr id="48" name="object 48"/>
          <p:cNvPicPr/>
          <p:nvPr/>
        </p:nvPicPr>
        <p:blipFill>
          <a:blip r:embed="rId7" cstate="print"/>
          <a:stretch>
            <a:fillRect/>
          </a:stretch>
        </p:blipFill>
        <p:spPr>
          <a:xfrm>
            <a:off x="10159155" y="3668131"/>
            <a:ext cx="155448" cy="155448"/>
          </a:xfrm>
          <a:prstGeom prst="rect">
            <a:avLst/>
          </a:prstGeom>
        </p:spPr>
      </p:pic>
      <p:grpSp>
        <p:nvGrpSpPr>
          <p:cNvPr id="49" name="object 49"/>
          <p:cNvGrpSpPr/>
          <p:nvPr/>
        </p:nvGrpSpPr>
        <p:grpSpPr>
          <a:xfrm>
            <a:off x="2605571" y="6747203"/>
            <a:ext cx="9376925" cy="45719"/>
            <a:chOff x="3489624" y="7162546"/>
            <a:chExt cx="9376925" cy="45719"/>
          </a:xfrm>
        </p:grpSpPr>
        <p:sp>
          <p:nvSpPr>
            <p:cNvPr id="50" name="object 50"/>
            <p:cNvSpPr/>
            <p:nvPr/>
          </p:nvSpPr>
          <p:spPr>
            <a:xfrm>
              <a:off x="3489624" y="7162546"/>
              <a:ext cx="4309745" cy="0"/>
            </a:xfrm>
            <a:custGeom>
              <a:avLst/>
              <a:gdLst/>
              <a:ahLst/>
              <a:cxnLst/>
              <a:rect l="l" t="t" r="r" b="b"/>
              <a:pathLst>
                <a:path w="4309745">
                  <a:moveTo>
                    <a:pt x="0" y="0"/>
                  </a:moveTo>
                  <a:lnTo>
                    <a:pt x="4309567" y="0"/>
                  </a:lnTo>
                </a:path>
              </a:pathLst>
            </a:custGeom>
            <a:ln w="48450">
              <a:solidFill>
                <a:srgbClr val="007569"/>
              </a:solidFill>
            </a:ln>
          </p:spPr>
          <p:txBody>
            <a:bodyPr wrap="square" lIns="0" tIns="0" rIns="0" bIns="0" rtlCol="0"/>
            <a:lstStyle/>
            <a:p>
              <a:endParaRPr lang="fr-CA" noProof="0" dirty="0"/>
            </a:p>
          </p:txBody>
        </p:sp>
        <p:sp>
          <p:nvSpPr>
            <p:cNvPr id="51" name="object 51"/>
            <p:cNvSpPr/>
            <p:nvPr/>
          </p:nvSpPr>
          <p:spPr>
            <a:xfrm>
              <a:off x="9343191" y="7162546"/>
              <a:ext cx="3523358" cy="45719"/>
            </a:xfrm>
            <a:custGeom>
              <a:avLst/>
              <a:gdLst/>
              <a:ahLst/>
              <a:cxnLst/>
              <a:rect l="l" t="t" r="r" b="b"/>
              <a:pathLst>
                <a:path w="3159125">
                  <a:moveTo>
                    <a:pt x="0" y="0"/>
                  </a:moveTo>
                  <a:lnTo>
                    <a:pt x="3158502" y="0"/>
                  </a:lnTo>
                </a:path>
              </a:pathLst>
            </a:custGeom>
            <a:ln w="48450">
              <a:solidFill>
                <a:srgbClr val="007569"/>
              </a:solidFill>
            </a:ln>
          </p:spPr>
          <p:txBody>
            <a:bodyPr wrap="square" lIns="0" tIns="0" rIns="0" bIns="0" rtlCol="0"/>
            <a:lstStyle/>
            <a:p>
              <a:endParaRPr lang="fr-CA" noProof="0" dirty="0"/>
            </a:p>
          </p:txBody>
        </p:sp>
      </p:grpSp>
      <p:sp>
        <p:nvSpPr>
          <p:cNvPr id="52" name="object 52"/>
          <p:cNvSpPr txBox="1"/>
          <p:nvPr/>
        </p:nvSpPr>
        <p:spPr>
          <a:xfrm>
            <a:off x="2544947" y="6309755"/>
            <a:ext cx="4724400" cy="320601"/>
          </a:xfrm>
          <a:prstGeom prst="rect">
            <a:avLst/>
          </a:prstGeom>
        </p:spPr>
        <p:txBody>
          <a:bodyPr vert="horz" wrap="square" lIns="0" tIns="12700" rIns="0" bIns="0" rtlCol="0">
            <a:spAutoFit/>
          </a:bodyPr>
          <a:lstStyle/>
          <a:p>
            <a:pPr marL="12700">
              <a:lnSpc>
                <a:spcPct val="100000"/>
              </a:lnSpc>
              <a:spcBef>
                <a:spcPts val="100"/>
              </a:spcBef>
            </a:pPr>
            <a:r>
              <a:rPr lang="fr-CA" sz="2000" b="1" noProof="0" dirty="0">
                <a:solidFill>
                  <a:srgbClr val="007569"/>
                </a:solidFill>
                <a:latin typeface="Calibri"/>
                <a:cs typeface="Calibri"/>
              </a:rPr>
              <a:t>1. LIRE</a:t>
            </a:r>
            <a:r>
              <a:rPr lang="fr-CA" sz="2000" b="1" spc="250" noProof="0" dirty="0">
                <a:solidFill>
                  <a:srgbClr val="007569"/>
                </a:solidFill>
                <a:latin typeface="Calibri"/>
                <a:cs typeface="Calibri"/>
              </a:rPr>
              <a:t> </a:t>
            </a:r>
            <a:r>
              <a:rPr lang="fr-CA" sz="2000" b="1" spc="50" noProof="0" dirty="0">
                <a:solidFill>
                  <a:srgbClr val="007569"/>
                </a:solidFill>
                <a:latin typeface="Calibri"/>
                <a:cs typeface="Calibri"/>
              </a:rPr>
              <a:t>SUR</a:t>
            </a:r>
            <a:r>
              <a:rPr lang="fr-CA" sz="2000" b="1" spc="254" noProof="0" dirty="0">
                <a:solidFill>
                  <a:srgbClr val="007569"/>
                </a:solidFill>
                <a:latin typeface="Calibri"/>
                <a:cs typeface="Calibri"/>
              </a:rPr>
              <a:t> </a:t>
            </a:r>
            <a:r>
              <a:rPr lang="fr-CA" sz="2000" b="1" noProof="0" dirty="0">
                <a:solidFill>
                  <a:srgbClr val="007569"/>
                </a:solidFill>
                <a:latin typeface="Calibri"/>
                <a:cs typeface="Calibri"/>
              </a:rPr>
              <a:t>L’INCLUSION</a:t>
            </a:r>
            <a:r>
              <a:rPr lang="fr-CA" sz="2000" b="1" spc="254" noProof="0" dirty="0">
                <a:solidFill>
                  <a:srgbClr val="007569"/>
                </a:solidFill>
                <a:latin typeface="Calibri"/>
                <a:cs typeface="Calibri"/>
              </a:rPr>
              <a:t> </a:t>
            </a:r>
            <a:r>
              <a:rPr lang="fr-CA" sz="2000" b="1" noProof="0" dirty="0">
                <a:solidFill>
                  <a:srgbClr val="007569"/>
                </a:solidFill>
                <a:latin typeface="Calibri"/>
                <a:cs typeface="Calibri"/>
              </a:rPr>
              <a:t>DES</a:t>
            </a:r>
            <a:r>
              <a:rPr lang="fr-CA" sz="2000" b="1" spc="254" noProof="0" dirty="0">
                <a:solidFill>
                  <a:srgbClr val="007569"/>
                </a:solidFill>
                <a:latin typeface="Calibri"/>
                <a:cs typeface="Calibri"/>
              </a:rPr>
              <a:t> </a:t>
            </a:r>
            <a:r>
              <a:rPr lang="fr-CA" sz="2000" b="1" spc="50" noProof="0" dirty="0">
                <a:solidFill>
                  <a:srgbClr val="007569"/>
                </a:solidFill>
                <a:latin typeface="Calibri"/>
                <a:cs typeface="Calibri"/>
              </a:rPr>
              <a:t>MINORITÉS</a:t>
            </a:r>
            <a:endParaRPr lang="fr-CA" sz="2000" noProof="0" dirty="0">
              <a:latin typeface="Calibri"/>
              <a:cs typeface="Calibri"/>
            </a:endParaRPr>
          </a:p>
        </p:txBody>
      </p:sp>
      <p:sp>
        <p:nvSpPr>
          <p:cNvPr id="53" name="object 53"/>
          <p:cNvSpPr txBox="1"/>
          <p:nvPr/>
        </p:nvSpPr>
        <p:spPr>
          <a:xfrm>
            <a:off x="8471942" y="6309755"/>
            <a:ext cx="3523358" cy="320601"/>
          </a:xfrm>
          <a:prstGeom prst="rect">
            <a:avLst/>
          </a:prstGeom>
        </p:spPr>
        <p:txBody>
          <a:bodyPr vert="horz" wrap="square" lIns="0" tIns="12700" rIns="0" bIns="0" rtlCol="0">
            <a:spAutoFit/>
          </a:bodyPr>
          <a:lstStyle/>
          <a:p>
            <a:pPr marL="12700">
              <a:lnSpc>
                <a:spcPct val="100000"/>
              </a:lnSpc>
              <a:spcBef>
                <a:spcPts val="100"/>
              </a:spcBef>
            </a:pPr>
            <a:r>
              <a:rPr lang="fr-CA" sz="2000" b="1" spc="65" noProof="0" dirty="0">
                <a:solidFill>
                  <a:srgbClr val="007569"/>
                </a:solidFill>
                <a:latin typeface="Calibri"/>
                <a:cs typeface="Calibri"/>
              </a:rPr>
              <a:t>2. RÉPONDRE</a:t>
            </a:r>
            <a:r>
              <a:rPr lang="fr-CA" sz="2000" b="1" spc="105" noProof="0" dirty="0">
                <a:solidFill>
                  <a:srgbClr val="007569"/>
                </a:solidFill>
                <a:latin typeface="Calibri"/>
                <a:cs typeface="Calibri"/>
              </a:rPr>
              <a:t> </a:t>
            </a:r>
            <a:r>
              <a:rPr lang="fr-CA" sz="2000" b="1" noProof="0" dirty="0">
                <a:solidFill>
                  <a:srgbClr val="007569"/>
                </a:solidFill>
                <a:latin typeface="Calibri"/>
                <a:cs typeface="Calibri"/>
              </a:rPr>
              <a:t>AUX</a:t>
            </a:r>
            <a:r>
              <a:rPr lang="fr-CA" sz="2000" b="1" spc="110" noProof="0" dirty="0">
                <a:solidFill>
                  <a:srgbClr val="007569"/>
                </a:solidFill>
                <a:latin typeface="Calibri"/>
                <a:cs typeface="Calibri"/>
              </a:rPr>
              <a:t> </a:t>
            </a:r>
            <a:r>
              <a:rPr lang="fr-CA" sz="2000" b="1" spc="55" noProof="0" dirty="0">
                <a:solidFill>
                  <a:srgbClr val="007569"/>
                </a:solidFill>
                <a:latin typeface="Calibri"/>
                <a:cs typeface="Calibri"/>
              </a:rPr>
              <a:t>QUESTIONS</a:t>
            </a:r>
            <a:endParaRPr lang="fr-CA" sz="2000" noProof="0" dirty="0">
              <a:latin typeface="Calibri"/>
              <a:cs typeface="Calibri"/>
            </a:endParaRPr>
          </a:p>
        </p:txBody>
      </p:sp>
      <p:grpSp>
        <p:nvGrpSpPr>
          <p:cNvPr id="58" name="Groupe 57">
            <a:extLst>
              <a:ext uri="{FF2B5EF4-FFF2-40B4-BE49-F238E27FC236}">
                <a16:creationId xmlns:a16="http://schemas.microsoft.com/office/drawing/2014/main" id="{40BA9581-BB13-968F-1207-EFB324A61EF0}"/>
              </a:ext>
            </a:extLst>
          </p:cNvPr>
          <p:cNvGrpSpPr/>
          <p:nvPr/>
        </p:nvGrpSpPr>
        <p:grpSpPr>
          <a:xfrm>
            <a:off x="9792379" y="6899001"/>
            <a:ext cx="889000" cy="894080"/>
            <a:chOff x="4602601" y="2166580"/>
            <a:chExt cx="889000" cy="894080"/>
          </a:xfrm>
        </p:grpSpPr>
        <p:sp>
          <p:nvSpPr>
            <p:cNvPr id="59" name="object 10">
              <a:extLst>
                <a:ext uri="{FF2B5EF4-FFF2-40B4-BE49-F238E27FC236}">
                  <a16:creationId xmlns:a16="http://schemas.microsoft.com/office/drawing/2014/main" id="{D2ADDC33-9B74-94CA-6A17-B35B250A9923}"/>
                </a:ext>
              </a:extLst>
            </p:cNvPr>
            <p:cNvSpPr/>
            <p:nvPr/>
          </p:nvSpPr>
          <p:spPr>
            <a:xfrm>
              <a:off x="4602601" y="2166580"/>
              <a:ext cx="889000" cy="894080"/>
            </a:xfrm>
            <a:custGeom>
              <a:avLst/>
              <a:gdLst/>
              <a:ahLst/>
              <a:cxnLst/>
              <a:rect l="l" t="t" r="r" b="b"/>
              <a:pathLst>
                <a:path w="889000" h="894080">
                  <a:moveTo>
                    <a:pt x="444220" y="893635"/>
                  </a:moveTo>
                  <a:lnTo>
                    <a:pt x="492623" y="891013"/>
                  </a:lnTo>
                  <a:lnTo>
                    <a:pt x="539517" y="883329"/>
                  </a:lnTo>
                  <a:lnTo>
                    <a:pt x="584630" y="870856"/>
                  </a:lnTo>
                  <a:lnTo>
                    <a:pt x="627692" y="853865"/>
                  </a:lnTo>
                  <a:lnTo>
                    <a:pt x="668431" y="832631"/>
                  </a:lnTo>
                  <a:lnTo>
                    <a:pt x="706576" y="807425"/>
                  </a:lnTo>
                  <a:lnTo>
                    <a:pt x="741857" y="778519"/>
                  </a:lnTo>
                  <a:lnTo>
                    <a:pt x="774002" y="746188"/>
                  </a:lnTo>
                  <a:lnTo>
                    <a:pt x="802741" y="710702"/>
                  </a:lnTo>
                  <a:lnTo>
                    <a:pt x="827801" y="672335"/>
                  </a:lnTo>
                  <a:lnTo>
                    <a:pt x="848913" y="631360"/>
                  </a:lnTo>
                  <a:lnTo>
                    <a:pt x="865806" y="588048"/>
                  </a:lnTo>
                  <a:lnTo>
                    <a:pt x="878207" y="542673"/>
                  </a:lnTo>
                  <a:lnTo>
                    <a:pt x="885847" y="495508"/>
                  </a:lnTo>
                  <a:lnTo>
                    <a:pt x="888453" y="446824"/>
                  </a:lnTo>
                  <a:lnTo>
                    <a:pt x="885847" y="398137"/>
                  </a:lnTo>
                  <a:lnTo>
                    <a:pt x="878207" y="350969"/>
                  </a:lnTo>
                  <a:lnTo>
                    <a:pt x="865806" y="305593"/>
                  </a:lnTo>
                  <a:lnTo>
                    <a:pt x="848913" y="262280"/>
                  </a:lnTo>
                  <a:lnTo>
                    <a:pt x="827801" y="221303"/>
                  </a:lnTo>
                  <a:lnTo>
                    <a:pt x="802741" y="182935"/>
                  </a:lnTo>
                  <a:lnTo>
                    <a:pt x="774002" y="147449"/>
                  </a:lnTo>
                  <a:lnTo>
                    <a:pt x="741857" y="115117"/>
                  </a:lnTo>
                  <a:lnTo>
                    <a:pt x="706576" y="86211"/>
                  </a:lnTo>
                  <a:lnTo>
                    <a:pt x="668431" y="61004"/>
                  </a:lnTo>
                  <a:lnTo>
                    <a:pt x="627692" y="39769"/>
                  </a:lnTo>
                  <a:lnTo>
                    <a:pt x="584630" y="22779"/>
                  </a:lnTo>
                  <a:lnTo>
                    <a:pt x="539517" y="10305"/>
                  </a:lnTo>
                  <a:lnTo>
                    <a:pt x="492623" y="2621"/>
                  </a:lnTo>
                  <a:lnTo>
                    <a:pt x="444220" y="0"/>
                  </a:lnTo>
                  <a:lnTo>
                    <a:pt x="395817" y="2621"/>
                  </a:lnTo>
                  <a:lnTo>
                    <a:pt x="348924" y="10305"/>
                  </a:lnTo>
                  <a:lnTo>
                    <a:pt x="303811" y="22779"/>
                  </a:lnTo>
                  <a:lnTo>
                    <a:pt x="260750" y="39769"/>
                  </a:lnTo>
                  <a:lnTo>
                    <a:pt x="220012" y="61004"/>
                  </a:lnTo>
                  <a:lnTo>
                    <a:pt x="181868" y="86211"/>
                  </a:lnTo>
                  <a:lnTo>
                    <a:pt x="146589" y="115117"/>
                  </a:lnTo>
                  <a:lnTo>
                    <a:pt x="114445" y="147449"/>
                  </a:lnTo>
                  <a:lnTo>
                    <a:pt x="85708" y="182935"/>
                  </a:lnTo>
                  <a:lnTo>
                    <a:pt x="60648" y="221303"/>
                  </a:lnTo>
                  <a:lnTo>
                    <a:pt x="39537" y="262280"/>
                  </a:lnTo>
                  <a:lnTo>
                    <a:pt x="22646" y="305593"/>
                  </a:lnTo>
                  <a:lnTo>
                    <a:pt x="10245" y="350969"/>
                  </a:lnTo>
                  <a:lnTo>
                    <a:pt x="2606" y="398137"/>
                  </a:lnTo>
                  <a:lnTo>
                    <a:pt x="0" y="446824"/>
                  </a:lnTo>
                  <a:lnTo>
                    <a:pt x="2606" y="495508"/>
                  </a:lnTo>
                  <a:lnTo>
                    <a:pt x="10245" y="542673"/>
                  </a:lnTo>
                  <a:lnTo>
                    <a:pt x="22646" y="588048"/>
                  </a:lnTo>
                  <a:lnTo>
                    <a:pt x="39537" y="631360"/>
                  </a:lnTo>
                  <a:lnTo>
                    <a:pt x="60648" y="672335"/>
                  </a:lnTo>
                  <a:lnTo>
                    <a:pt x="85708" y="710702"/>
                  </a:lnTo>
                  <a:lnTo>
                    <a:pt x="114445" y="746188"/>
                  </a:lnTo>
                  <a:lnTo>
                    <a:pt x="146589" y="778519"/>
                  </a:lnTo>
                  <a:lnTo>
                    <a:pt x="181868" y="807425"/>
                  </a:lnTo>
                  <a:lnTo>
                    <a:pt x="220012" y="832631"/>
                  </a:lnTo>
                  <a:lnTo>
                    <a:pt x="260750" y="853865"/>
                  </a:lnTo>
                  <a:lnTo>
                    <a:pt x="303811" y="870856"/>
                  </a:lnTo>
                  <a:lnTo>
                    <a:pt x="348924" y="883329"/>
                  </a:lnTo>
                  <a:lnTo>
                    <a:pt x="395817" y="891013"/>
                  </a:lnTo>
                  <a:lnTo>
                    <a:pt x="444220" y="893635"/>
                  </a:lnTo>
                  <a:close/>
                </a:path>
              </a:pathLst>
            </a:custGeom>
            <a:ln w="25946">
              <a:solidFill>
                <a:srgbClr val="5FA056"/>
              </a:solidFill>
            </a:ln>
          </p:spPr>
          <p:txBody>
            <a:bodyPr wrap="square" lIns="0" tIns="0" rIns="0" bIns="0" rtlCol="0"/>
            <a:lstStyle/>
            <a:p>
              <a:endParaRPr lang="fr-CA" noProof="0" dirty="0"/>
            </a:p>
          </p:txBody>
        </p:sp>
        <p:pic>
          <p:nvPicPr>
            <p:cNvPr id="60" name="object 11">
              <a:extLst>
                <a:ext uri="{FF2B5EF4-FFF2-40B4-BE49-F238E27FC236}">
                  <a16:creationId xmlns:a16="http://schemas.microsoft.com/office/drawing/2014/main" id="{D0A28B4F-6CB1-D0BD-A5D3-9580F6D5AC62}"/>
                </a:ext>
              </a:extLst>
            </p:cNvPr>
            <p:cNvPicPr/>
            <p:nvPr/>
          </p:nvPicPr>
          <p:blipFill>
            <a:blip r:embed="rId8" cstate="print"/>
            <a:stretch>
              <a:fillRect/>
            </a:stretch>
          </p:blipFill>
          <p:spPr>
            <a:xfrm>
              <a:off x="5081854" y="2429268"/>
              <a:ext cx="110362" cy="109854"/>
            </a:xfrm>
            <a:prstGeom prst="rect">
              <a:avLst/>
            </a:prstGeom>
          </p:spPr>
        </p:pic>
        <p:sp>
          <p:nvSpPr>
            <p:cNvPr id="61" name="object 12">
              <a:extLst>
                <a:ext uri="{FF2B5EF4-FFF2-40B4-BE49-F238E27FC236}">
                  <a16:creationId xmlns:a16="http://schemas.microsoft.com/office/drawing/2014/main" id="{E4DD6D8D-F05B-62B7-E634-42F0ADD72B47}"/>
                </a:ext>
              </a:extLst>
            </p:cNvPr>
            <p:cNvSpPr/>
            <p:nvPr/>
          </p:nvSpPr>
          <p:spPr>
            <a:xfrm>
              <a:off x="5050409" y="2541864"/>
              <a:ext cx="173990" cy="255904"/>
            </a:xfrm>
            <a:custGeom>
              <a:avLst/>
              <a:gdLst/>
              <a:ahLst/>
              <a:cxnLst/>
              <a:rect l="l" t="t" r="r" b="b"/>
              <a:pathLst>
                <a:path w="173989" h="255905">
                  <a:moveTo>
                    <a:pt x="127621" y="0"/>
                  </a:moveTo>
                  <a:lnTo>
                    <a:pt x="45878" y="0"/>
                  </a:lnTo>
                  <a:lnTo>
                    <a:pt x="30612" y="2260"/>
                  </a:lnTo>
                  <a:lnTo>
                    <a:pt x="27252" y="2882"/>
                  </a:lnTo>
                  <a:lnTo>
                    <a:pt x="27488" y="2882"/>
                  </a:lnTo>
                  <a:lnTo>
                    <a:pt x="21550" y="4663"/>
                  </a:lnTo>
                  <a:lnTo>
                    <a:pt x="0" y="40421"/>
                  </a:lnTo>
                  <a:lnTo>
                    <a:pt x="996" y="49009"/>
                  </a:lnTo>
                  <a:lnTo>
                    <a:pt x="3695" y="62811"/>
                  </a:lnTo>
                  <a:lnTo>
                    <a:pt x="6274" y="77238"/>
                  </a:lnTo>
                  <a:lnTo>
                    <a:pt x="8799" y="92221"/>
                  </a:lnTo>
                  <a:lnTo>
                    <a:pt x="11334" y="107696"/>
                  </a:lnTo>
                  <a:lnTo>
                    <a:pt x="16911" y="141228"/>
                  </a:lnTo>
                  <a:lnTo>
                    <a:pt x="30532" y="206279"/>
                  </a:lnTo>
                  <a:lnTo>
                    <a:pt x="43526" y="242903"/>
                  </a:lnTo>
                  <a:lnTo>
                    <a:pt x="80434" y="255663"/>
                  </a:lnTo>
                  <a:lnTo>
                    <a:pt x="93922" y="255663"/>
                  </a:lnTo>
                  <a:lnTo>
                    <a:pt x="130834" y="242903"/>
                  </a:lnTo>
                  <a:lnTo>
                    <a:pt x="150207" y="177431"/>
                  </a:lnTo>
                  <a:lnTo>
                    <a:pt x="161054" y="114084"/>
                  </a:lnTo>
                  <a:lnTo>
                    <a:pt x="163727" y="97159"/>
                  </a:lnTo>
                  <a:lnTo>
                    <a:pt x="166420" y="80795"/>
                  </a:lnTo>
                  <a:lnTo>
                    <a:pt x="169226" y="65086"/>
                  </a:lnTo>
                  <a:lnTo>
                    <a:pt x="172243" y="50126"/>
                  </a:lnTo>
                  <a:lnTo>
                    <a:pt x="173374" y="41173"/>
                  </a:lnTo>
                  <a:lnTo>
                    <a:pt x="154952" y="4663"/>
                  </a:lnTo>
                  <a:lnTo>
                    <a:pt x="155187" y="4663"/>
                  </a:lnTo>
                  <a:lnTo>
                    <a:pt x="146322" y="2882"/>
                  </a:lnTo>
                  <a:lnTo>
                    <a:pt x="142979" y="2260"/>
                  </a:lnTo>
                  <a:lnTo>
                    <a:pt x="139350" y="1701"/>
                  </a:lnTo>
                  <a:lnTo>
                    <a:pt x="127621" y="0"/>
                  </a:lnTo>
                  <a:close/>
                </a:path>
              </a:pathLst>
            </a:custGeom>
            <a:solidFill>
              <a:srgbClr val="FFFFFF"/>
            </a:solidFill>
          </p:spPr>
          <p:txBody>
            <a:bodyPr wrap="square" lIns="0" tIns="0" rIns="0" bIns="0" rtlCol="0"/>
            <a:lstStyle/>
            <a:p>
              <a:endParaRPr lang="fr-CA" noProof="0" dirty="0"/>
            </a:p>
          </p:txBody>
        </p:sp>
        <p:pic>
          <p:nvPicPr>
            <p:cNvPr id="62" name="object 13">
              <a:extLst>
                <a:ext uri="{FF2B5EF4-FFF2-40B4-BE49-F238E27FC236}">
                  <a16:creationId xmlns:a16="http://schemas.microsoft.com/office/drawing/2014/main" id="{79E9455B-3E43-2E63-6EF1-F2814F4257DC}"/>
                </a:ext>
              </a:extLst>
            </p:cNvPr>
            <p:cNvPicPr/>
            <p:nvPr/>
          </p:nvPicPr>
          <p:blipFill>
            <a:blip r:embed="rId9" cstate="print"/>
            <a:stretch>
              <a:fillRect/>
            </a:stretch>
          </p:blipFill>
          <p:spPr>
            <a:xfrm>
              <a:off x="5062471" y="2553169"/>
              <a:ext cx="149341" cy="232556"/>
            </a:xfrm>
            <a:prstGeom prst="rect">
              <a:avLst/>
            </a:prstGeom>
          </p:spPr>
        </p:pic>
        <p:pic>
          <p:nvPicPr>
            <p:cNvPr id="63" name="object 14">
              <a:extLst>
                <a:ext uri="{FF2B5EF4-FFF2-40B4-BE49-F238E27FC236}">
                  <a16:creationId xmlns:a16="http://schemas.microsoft.com/office/drawing/2014/main" id="{26EE4AA6-D78E-C56A-AC26-ADAB465F7207}"/>
                </a:ext>
              </a:extLst>
            </p:cNvPr>
            <p:cNvPicPr/>
            <p:nvPr/>
          </p:nvPicPr>
          <p:blipFill>
            <a:blip r:embed="rId10" cstate="print"/>
            <a:stretch>
              <a:fillRect/>
            </a:stretch>
          </p:blipFill>
          <p:spPr>
            <a:xfrm>
              <a:off x="4901311" y="2429268"/>
              <a:ext cx="110337" cy="109854"/>
            </a:xfrm>
            <a:prstGeom prst="rect">
              <a:avLst/>
            </a:prstGeom>
          </p:spPr>
        </p:pic>
        <p:sp>
          <p:nvSpPr>
            <p:cNvPr id="64" name="object 15">
              <a:extLst>
                <a:ext uri="{FF2B5EF4-FFF2-40B4-BE49-F238E27FC236}">
                  <a16:creationId xmlns:a16="http://schemas.microsoft.com/office/drawing/2014/main" id="{82F88BE0-18F6-6932-4010-F0C4461C090C}"/>
                </a:ext>
              </a:extLst>
            </p:cNvPr>
            <p:cNvSpPr/>
            <p:nvPr/>
          </p:nvSpPr>
          <p:spPr>
            <a:xfrm>
              <a:off x="4869853" y="2541864"/>
              <a:ext cx="173990" cy="255904"/>
            </a:xfrm>
            <a:custGeom>
              <a:avLst/>
              <a:gdLst/>
              <a:ahLst/>
              <a:cxnLst/>
              <a:rect l="l" t="t" r="r" b="b"/>
              <a:pathLst>
                <a:path w="173989" h="255905">
                  <a:moveTo>
                    <a:pt x="127621" y="0"/>
                  </a:moveTo>
                  <a:lnTo>
                    <a:pt x="45878" y="0"/>
                  </a:lnTo>
                  <a:lnTo>
                    <a:pt x="30612" y="2260"/>
                  </a:lnTo>
                  <a:lnTo>
                    <a:pt x="27252" y="2882"/>
                  </a:lnTo>
                  <a:lnTo>
                    <a:pt x="27488" y="2882"/>
                  </a:lnTo>
                  <a:lnTo>
                    <a:pt x="21550" y="4663"/>
                  </a:lnTo>
                  <a:lnTo>
                    <a:pt x="0" y="40421"/>
                  </a:lnTo>
                  <a:lnTo>
                    <a:pt x="996" y="49009"/>
                  </a:lnTo>
                  <a:lnTo>
                    <a:pt x="3695" y="62811"/>
                  </a:lnTo>
                  <a:lnTo>
                    <a:pt x="6274" y="77238"/>
                  </a:lnTo>
                  <a:lnTo>
                    <a:pt x="8799" y="92221"/>
                  </a:lnTo>
                  <a:lnTo>
                    <a:pt x="11334" y="107696"/>
                  </a:lnTo>
                  <a:lnTo>
                    <a:pt x="16911" y="141228"/>
                  </a:lnTo>
                  <a:lnTo>
                    <a:pt x="30532" y="206279"/>
                  </a:lnTo>
                  <a:lnTo>
                    <a:pt x="43526" y="242903"/>
                  </a:lnTo>
                  <a:lnTo>
                    <a:pt x="80434" y="255663"/>
                  </a:lnTo>
                  <a:lnTo>
                    <a:pt x="93922" y="255663"/>
                  </a:lnTo>
                  <a:lnTo>
                    <a:pt x="130834" y="242903"/>
                  </a:lnTo>
                  <a:lnTo>
                    <a:pt x="150207" y="177431"/>
                  </a:lnTo>
                  <a:lnTo>
                    <a:pt x="161054" y="114084"/>
                  </a:lnTo>
                  <a:lnTo>
                    <a:pt x="163727" y="97159"/>
                  </a:lnTo>
                  <a:lnTo>
                    <a:pt x="166420" y="80795"/>
                  </a:lnTo>
                  <a:lnTo>
                    <a:pt x="169226" y="65086"/>
                  </a:lnTo>
                  <a:lnTo>
                    <a:pt x="172243" y="50126"/>
                  </a:lnTo>
                  <a:lnTo>
                    <a:pt x="173374" y="41173"/>
                  </a:lnTo>
                  <a:lnTo>
                    <a:pt x="154940" y="4663"/>
                  </a:lnTo>
                  <a:lnTo>
                    <a:pt x="155174" y="4663"/>
                  </a:lnTo>
                  <a:lnTo>
                    <a:pt x="146322" y="2882"/>
                  </a:lnTo>
                  <a:lnTo>
                    <a:pt x="142979" y="2260"/>
                  </a:lnTo>
                  <a:lnTo>
                    <a:pt x="139350" y="1701"/>
                  </a:lnTo>
                  <a:lnTo>
                    <a:pt x="127621" y="0"/>
                  </a:lnTo>
                  <a:close/>
                </a:path>
              </a:pathLst>
            </a:custGeom>
            <a:solidFill>
              <a:srgbClr val="FFFFFF"/>
            </a:solidFill>
          </p:spPr>
          <p:txBody>
            <a:bodyPr wrap="square" lIns="0" tIns="0" rIns="0" bIns="0" rtlCol="0"/>
            <a:lstStyle/>
            <a:p>
              <a:endParaRPr lang="fr-CA" noProof="0" dirty="0"/>
            </a:p>
          </p:txBody>
        </p:sp>
        <p:pic>
          <p:nvPicPr>
            <p:cNvPr id="65" name="object 16">
              <a:extLst>
                <a:ext uri="{FF2B5EF4-FFF2-40B4-BE49-F238E27FC236}">
                  <a16:creationId xmlns:a16="http://schemas.microsoft.com/office/drawing/2014/main" id="{14B74537-A900-4D46-4C77-D9EF35BE122E}"/>
                </a:ext>
              </a:extLst>
            </p:cNvPr>
            <p:cNvPicPr/>
            <p:nvPr/>
          </p:nvPicPr>
          <p:blipFill>
            <a:blip r:embed="rId11" cstate="print"/>
            <a:stretch>
              <a:fillRect/>
            </a:stretch>
          </p:blipFill>
          <p:spPr>
            <a:xfrm>
              <a:off x="4881915" y="2553169"/>
              <a:ext cx="149340" cy="232556"/>
            </a:xfrm>
            <a:prstGeom prst="rect">
              <a:avLst/>
            </a:prstGeom>
          </p:spPr>
        </p:pic>
      </p:grpSp>
      <p:sp>
        <p:nvSpPr>
          <p:cNvPr id="2" name="object 338">
            <a:extLst>
              <a:ext uri="{FF2B5EF4-FFF2-40B4-BE49-F238E27FC236}">
                <a16:creationId xmlns:a16="http://schemas.microsoft.com/office/drawing/2014/main" id="{A0F250F6-A34C-29FD-640D-1C02BD98E6C7}"/>
              </a:ext>
            </a:extLst>
          </p:cNvPr>
          <p:cNvSpPr/>
          <p:nvPr/>
        </p:nvSpPr>
        <p:spPr>
          <a:xfrm flipH="1">
            <a:off x="13954544" y="0"/>
            <a:ext cx="123825" cy="123825"/>
          </a:xfrm>
          <a:custGeom>
            <a:avLst/>
            <a:gdLst/>
            <a:ahLst/>
            <a:cxnLst/>
            <a:rect l="l" t="t" r="r" b="b"/>
            <a:pathLst>
              <a:path w="123825" h="123825">
                <a:moveTo>
                  <a:pt x="123293" y="0"/>
                </a:moveTo>
                <a:lnTo>
                  <a:pt x="0" y="123295"/>
                </a:lnTo>
                <a:lnTo>
                  <a:pt x="123293" y="0"/>
                </a:lnTo>
              </a:path>
            </a:pathLst>
          </a:custGeom>
          <a:ln w="9359">
            <a:solidFill>
              <a:srgbClr val="71BC68"/>
            </a:solidFill>
          </a:ln>
        </p:spPr>
        <p:txBody>
          <a:bodyPr wrap="square" lIns="0" tIns="0" rIns="0" bIns="0" rtlCol="0"/>
          <a:lstStyle/>
          <a:p>
            <a:endParaRPr lang="fr-CA" noProof="0" dirty="0"/>
          </a:p>
        </p:txBody>
      </p:sp>
      <p:sp>
        <p:nvSpPr>
          <p:cNvPr id="3" name="object 339">
            <a:extLst>
              <a:ext uri="{FF2B5EF4-FFF2-40B4-BE49-F238E27FC236}">
                <a16:creationId xmlns:a16="http://schemas.microsoft.com/office/drawing/2014/main" id="{1DB4284E-F3C1-0EC9-305F-61D7E0B7AA3B}"/>
              </a:ext>
            </a:extLst>
          </p:cNvPr>
          <p:cNvSpPr/>
          <p:nvPr/>
        </p:nvSpPr>
        <p:spPr>
          <a:xfrm flipH="1">
            <a:off x="14127290" y="0"/>
            <a:ext cx="184785" cy="184785"/>
          </a:xfrm>
          <a:custGeom>
            <a:avLst/>
            <a:gdLst/>
            <a:ahLst/>
            <a:cxnLst/>
            <a:rect l="l" t="t" r="r" b="b"/>
            <a:pathLst>
              <a:path w="184784" h="184785">
                <a:moveTo>
                  <a:pt x="0" y="0"/>
                </a:moveTo>
                <a:lnTo>
                  <a:pt x="184574" y="184583"/>
                </a:lnTo>
                <a:lnTo>
                  <a:pt x="0" y="0"/>
                </a:lnTo>
              </a:path>
            </a:pathLst>
          </a:custGeom>
          <a:ln w="9359">
            <a:solidFill>
              <a:srgbClr val="71BC68"/>
            </a:solidFill>
          </a:ln>
        </p:spPr>
        <p:txBody>
          <a:bodyPr wrap="square" lIns="0" tIns="0" rIns="0" bIns="0" rtlCol="0"/>
          <a:lstStyle/>
          <a:p>
            <a:endParaRPr lang="fr-CA" noProof="0" dirty="0"/>
          </a:p>
        </p:txBody>
      </p:sp>
      <p:sp>
        <p:nvSpPr>
          <p:cNvPr id="4" name="object 340">
            <a:extLst>
              <a:ext uri="{FF2B5EF4-FFF2-40B4-BE49-F238E27FC236}">
                <a16:creationId xmlns:a16="http://schemas.microsoft.com/office/drawing/2014/main" id="{CB9D5DDD-B82D-C7CA-B726-6B03F8405730}"/>
              </a:ext>
            </a:extLst>
          </p:cNvPr>
          <p:cNvSpPr/>
          <p:nvPr/>
        </p:nvSpPr>
        <p:spPr>
          <a:xfrm flipH="1">
            <a:off x="13597178" y="0"/>
            <a:ext cx="0" cy="151130"/>
          </a:xfrm>
          <a:custGeom>
            <a:avLst/>
            <a:gdLst/>
            <a:ahLst/>
            <a:cxnLst/>
            <a:rect l="l" t="t" r="r" b="b"/>
            <a:pathLst>
              <a:path h="151130">
                <a:moveTo>
                  <a:pt x="0" y="0"/>
                </a:moveTo>
                <a:lnTo>
                  <a:pt x="0" y="151091"/>
                </a:lnTo>
                <a:lnTo>
                  <a:pt x="0" y="0"/>
                </a:lnTo>
              </a:path>
            </a:pathLst>
          </a:custGeom>
          <a:ln w="9359">
            <a:solidFill>
              <a:srgbClr val="71BC68"/>
            </a:solidFill>
          </a:ln>
        </p:spPr>
        <p:txBody>
          <a:bodyPr wrap="square" lIns="0" tIns="0" rIns="0" bIns="0" rtlCol="0"/>
          <a:lstStyle/>
          <a:p>
            <a:endParaRPr lang="fr-CA" noProof="0" dirty="0"/>
          </a:p>
        </p:txBody>
      </p:sp>
      <p:sp>
        <p:nvSpPr>
          <p:cNvPr id="5" name="object 341">
            <a:extLst>
              <a:ext uri="{FF2B5EF4-FFF2-40B4-BE49-F238E27FC236}">
                <a16:creationId xmlns:a16="http://schemas.microsoft.com/office/drawing/2014/main" id="{04B23F26-3E9F-9275-6A2A-4CE76134C23D}"/>
              </a:ext>
            </a:extLst>
          </p:cNvPr>
          <p:cNvSpPr/>
          <p:nvPr/>
        </p:nvSpPr>
        <p:spPr>
          <a:xfrm flipH="1">
            <a:off x="13452331" y="0"/>
            <a:ext cx="180975" cy="180975"/>
          </a:xfrm>
          <a:custGeom>
            <a:avLst/>
            <a:gdLst/>
            <a:ahLst/>
            <a:cxnLst/>
            <a:rect l="l" t="t" r="r" b="b"/>
            <a:pathLst>
              <a:path w="180975" h="180975">
                <a:moveTo>
                  <a:pt x="0" y="0"/>
                </a:moveTo>
                <a:lnTo>
                  <a:pt x="180574" y="180585"/>
                </a:lnTo>
                <a:lnTo>
                  <a:pt x="0" y="0"/>
                </a:lnTo>
              </a:path>
            </a:pathLst>
          </a:custGeom>
          <a:ln w="9448">
            <a:solidFill>
              <a:srgbClr val="71BC68"/>
            </a:solidFill>
          </a:ln>
        </p:spPr>
        <p:txBody>
          <a:bodyPr wrap="square" lIns="0" tIns="0" rIns="0" bIns="0" rtlCol="0"/>
          <a:lstStyle/>
          <a:p>
            <a:endParaRPr lang="fr-CA" noProof="0" dirty="0"/>
          </a:p>
        </p:txBody>
      </p:sp>
      <p:sp>
        <p:nvSpPr>
          <p:cNvPr id="6" name="object 342">
            <a:extLst>
              <a:ext uri="{FF2B5EF4-FFF2-40B4-BE49-F238E27FC236}">
                <a16:creationId xmlns:a16="http://schemas.microsoft.com/office/drawing/2014/main" id="{234E8A06-5FFC-16CE-C2EC-6F7CD2659C86}"/>
              </a:ext>
            </a:extLst>
          </p:cNvPr>
          <p:cNvSpPr/>
          <p:nvPr/>
        </p:nvSpPr>
        <p:spPr>
          <a:xfrm flipH="1">
            <a:off x="13259697" y="0"/>
            <a:ext cx="0" cy="184785"/>
          </a:xfrm>
          <a:custGeom>
            <a:avLst/>
            <a:gdLst/>
            <a:ahLst/>
            <a:cxnLst/>
            <a:rect l="l" t="t" r="r" b="b"/>
            <a:pathLst>
              <a:path h="184785">
                <a:moveTo>
                  <a:pt x="0" y="0"/>
                </a:moveTo>
                <a:lnTo>
                  <a:pt x="0" y="184251"/>
                </a:lnTo>
                <a:lnTo>
                  <a:pt x="0" y="0"/>
                </a:lnTo>
              </a:path>
            </a:pathLst>
          </a:custGeom>
          <a:ln w="9448">
            <a:solidFill>
              <a:srgbClr val="71BC68"/>
            </a:solidFill>
          </a:ln>
        </p:spPr>
        <p:txBody>
          <a:bodyPr wrap="square" lIns="0" tIns="0" rIns="0" bIns="0" rtlCol="0"/>
          <a:lstStyle/>
          <a:p>
            <a:endParaRPr lang="fr-CA" noProof="0" dirty="0"/>
          </a:p>
        </p:txBody>
      </p:sp>
      <p:sp>
        <p:nvSpPr>
          <p:cNvPr id="7" name="object 343">
            <a:extLst>
              <a:ext uri="{FF2B5EF4-FFF2-40B4-BE49-F238E27FC236}">
                <a16:creationId xmlns:a16="http://schemas.microsoft.com/office/drawing/2014/main" id="{70D2191A-1035-E804-C15F-87DEB2F9FB0C}"/>
              </a:ext>
            </a:extLst>
          </p:cNvPr>
          <p:cNvSpPr/>
          <p:nvPr/>
        </p:nvSpPr>
        <p:spPr>
          <a:xfrm flipH="1">
            <a:off x="14607962" y="0"/>
            <a:ext cx="0" cy="605790"/>
          </a:xfrm>
          <a:custGeom>
            <a:avLst/>
            <a:gdLst/>
            <a:ahLst/>
            <a:cxnLst/>
            <a:rect l="l" t="t" r="r" b="b"/>
            <a:pathLst>
              <a:path h="605790">
                <a:moveTo>
                  <a:pt x="0" y="0"/>
                </a:moveTo>
                <a:lnTo>
                  <a:pt x="0" y="605269"/>
                </a:lnTo>
                <a:lnTo>
                  <a:pt x="0" y="0"/>
                </a:lnTo>
              </a:path>
            </a:pathLst>
          </a:custGeom>
          <a:ln w="9448">
            <a:solidFill>
              <a:srgbClr val="71BC68"/>
            </a:solidFill>
          </a:ln>
        </p:spPr>
        <p:txBody>
          <a:bodyPr wrap="square" lIns="0" tIns="0" rIns="0" bIns="0" rtlCol="0"/>
          <a:lstStyle/>
          <a:p>
            <a:endParaRPr lang="fr-CA" noProof="0" dirty="0"/>
          </a:p>
        </p:txBody>
      </p:sp>
      <p:sp>
        <p:nvSpPr>
          <p:cNvPr id="8" name="object 344">
            <a:extLst>
              <a:ext uri="{FF2B5EF4-FFF2-40B4-BE49-F238E27FC236}">
                <a16:creationId xmlns:a16="http://schemas.microsoft.com/office/drawing/2014/main" id="{D2234EC3-8698-A205-731D-CAD5ECAC439D}"/>
              </a:ext>
            </a:extLst>
          </p:cNvPr>
          <p:cNvSpPr/>
          <p:nvPr/>
        </p:nvSpPr>
        <p:spPr>
          <a:xfrm flipH="1">
            <a:off x="14464781" y="0"/>
            <a:ext cx="147955" cy="147955"/>
          </a:xfrm>
          <a:custGeom>
            <a:avLst/>
            <a:gdLst/>
            <a:ahLst/>
            <a:cxnLst/>
            <a:rect l="l" t="t" r="r" b="b"/>
            <a:pathLst>
              <a:path w="147955" h="147955">
                <a:moveTo>
                  <a:pt x="0" y="0"/>
                </a:moveTo>
                <a:lnTo>
                  <a:pt x="147689" y="147689"/>
                </a:lnTo>
                <a:lnTo>
                  <a:pt x="0" y="0"/>
                </a:lnTo>
              </a:path>
            </a:pathLst>
          </a:custGeom>
          <a:ln w="9448">
            <a:solidFill>
              <a:srgbClr val="71BC68"/>
            </a:solidFill>
          </a:ln>
        </p:spPr>
        <p:txBody>
          <a:bodyPr wrap="square" lIns="0" tIns="0" rIns="0" bIns="0" rtlCol="0"/>
          <a:lstStyle/>
          <a:p>
            <a:endParaRPr lang="fr-CA" noProof="0" dirty="0"/>
          </a:p>
        </p:txBody>
      </p:sp>
      <p:sp>
        <p:nvSpPr>
          <p:cNvPr id="9" name="object 345">
            <a:extLst>
              <a:ext uri="{FF2B5EF4-FFF2-40B4-BE49-F238E27FC236}">
                <a16:creationId xmlns:a16="http://schemas.microsoft.com/office/drawing/2014/main" id="{104025A2-0EAE-3568-CEE8-4446E5BA5116}"/>
              </a:ext>
            </a:extLst>
          </p:cNvPr>
          <p:cNvSpPr/>
          <p:nvPr/>
        </p:nvSpPr>
        <p:spPr>
          <a:xfrm flipH="1">
            <a:off x="13910169" y="0"/>
            <a:ext cx="168275" cy="168275"/>
          </a:xfrm>
          <a:custGeom>
            <a:avLst/>
            <a:gdLst/>
            <a:ahLst/>
            <a:cxnLst/>
            <a:rect l="l" t="t" r="r" b="b"/>
            <a:pathLst>
              <a:path w="168275" h="168275">
                <a:moveTo>
                  <a:pt x="167662" y="0"/>
                </a:moveTo>
                <a:lnTo>
                  <a:pt x="0" y="167662"/>
                </a:lnTo>
                <a:lnTo>
                  <a:pt x="167662" y="0"/>
                </a:lnTo>
              </a:path>
            </a:pathLst>
          </a:custGeom>
          <a:ln w="9448">
            <a:solidFill>
              <a:srgbClr val="71BC68"/>
            </a:solidFill>
          </a:ln>
        </p:spPr>
        <p:txBody>
          <a:bodyPr wrap="square" lIns="0" tIns="0" rIns="0" bIns="0" rtlCol="0"/>
          <a:lstStyle/>
          <a:p>
            <a:endParaRPr lang="fr-CA" noProof="0" dirty="0"/>
          </a:p>
        </p:txBody>
      </p:sp>
      <p:sp>
        <p:nvSpPr>
          <p:cNvPr id="18" name="object 346">
            <a:extLst>
              <a:ext uri="{FF2B5EF4-FFF2-40B4-BE49-F238E27FC236}">
                <a16:creationId xmlns:a16="http://schemas.microsoft.com/office/drawing/2014/main" id="{2ADD71EA-9705-3E89-922B-3BB7508BFC46}"/>
              </a:ext>
            </a:extLst>
          </p:cNvPr>
          <p:cNvSpPr/>
          <p:nvPr/>
        </p:nvSpPr>
        <p:spPr>
          <a:xfrm flipH="1">
            <a:off x="13263087" y="0"/>
            <a:ext cx="477520" cy="477520"/>
          </a:xfrm>
          <a:custGeom>
            <a:avLst/>
            <a:gdLst/>
            <a:ahLst/>
            <a:cxnLst/>
            <a:rect l="l" t="t" r="r" b="b"/>
            <a:pathLst>
              <a:path w="477519" h="477520">
                <a:moveTo>
                  <a:pt x="477253" y="0"/>
                </a:moveTo>
                <a:lnTo>
                  <a:pt x="0" y="477217"/>
                </a:lnTo>
                <a:lnTo>
                  <a:pt x="477253" y="0"/>
                </a:lnTo>
              </a:path>
            </a:pathLst>
          </a:custGeom>
          <a:ln w="9448">
            <a:solidFill>
              <a:srgbClr val="71BC68"/>
            </a:solidFill>
          </a:ln>
        </p:spPr>
        <p:txBody>
          <a:bodyPr wrap="square" lIns="0" tIns="0" rIns="0" bIns="0" rtlCol="0"/>
          <a:lstStyle/>
          <a:p>
            <a:endParaRPr lang="fr-CA" noProof="0" dirty="0"/>
          </a:p>
        </p:txBody>
      </p:sp>
      <p:sp>
        <p:nvSpPr>
          <p:cNvPr id="21" name="object 347">
            <a:extLst>
              <a:ext uri="{FF2B5EF4-FFF2-40B4-BE49-F238E27FC236}">
                <a16:creationId xmlns:a16="http://schemas.microsoft.com/office/drawing/2014/main" id="{5D0A0092-1F4D-7CE1-0F51-B77FD20FCC81}"/>
              </a:ext>
            </a:extLst>
          </p:cNvPr>
          <p:cNvSpPr/>
          <p:nvPr/>
        </p:nvSpPr>
        <p:spPr>
          <a:xfrm flipH="1">
            <a:off x="13934654" y="0"/>
            <a:ext cx="0" cy="372745"/>
          </a:xfrm>
          <a:custGeom>
            <a:avLst/>
            <a:gdLst/>
            <a:ahLst/>
            <a:cxnLst/>
            <a:rect l="l" t="t" r="r" b="b"/>
            <a:pathLst>
              <a:path h="372745">
                <a:moveTo>
                  <a:pt x="0" y="0"/>
                </a:moveTo>
                <a:lnTo>
                  <a:pt x="0" y="372656"/>
                </a:lnTo>
                <a:lnTo>
                  <a:pt x="0" y="0"/>
                </a:lnTo>
              </a:path>
            </a:pathLst>
          </a:custGeom>
          <a:ln w="9448">
            <a:solidFill>
              <a:srgbClr val="71BC68"/>
            </a:solidFill>
          </a:ln>
        </p:spPr>
        <p:txBody>
          <a:bodyPr wrap="square" lIns="0" tIns="0" rIns="0" bIns="0" rtlCol="0"/>
          <a:lstStyle/>
          <a:p>
            <a:endParaRPr lang="fr-CA" noProof="0" dirty="0"/>
          </a:p>
        </p:txBody>
      </p:sp>
      <p:sp>
        <p:nvSpPr>
          <p:cNvPr id="22" name="object 348">
            <a:extLst>
              <a:ext uri="{FF2B5EF4-FFF2-40B4-BE49-F238E27FC236}">
                <a16:creationId xmlns:a16="http://schemas.microsoft.com/office/drawing/2014/main" id="{F265C79B-0F4D-5786-E7C6-3C974F55375C}"/>
              </a:ext>
            </a:extLst>
          </p:cNvPr>
          <p:cNvSpPr/>
          <p:nvPr/>
        </p:nvSpPr>
        <p:spPr>
          <a:xfrm flipH="1">
            <a:off x="13597170" y="0"/>
            <a:ext cx="0" cy="294640"/>
          </a:xfrm>
          <a:custGeom>
            <a:avLst/>
            <a:gdLst/>
            <a:ahLst/>
            <a:cxnLst/>
            <a:rect l="l" t="t" r="r" b="b"/>
            <a:pathLst>
              <a:path h="294640">
                <a:moveTo>
                  <a:pt x="0" y="0"/>
                </a:moveTo>
                <a:lnTo>
                  <a:pt x="0" y="294081"/>
                </a:lnTo>
                <a:lnTo>
                  <a:pt x="0" y="0"/>
                </a:lnTo>
              </a:path>
            </a:pathLst>
          </a:custGeom>
          <a:ln w="9448">
            <a:solidFill>
              <a:srgbClr val="71BC68"/>
            </a:solidFill>
          </a:ln>
        </p:spPr>
        <p:txBody>
          <a:bodyPr wrap="square" lIns="0" tIns="0" rIns="0" bIns="0" rtlCol="0"/>
          <a:lstStyle/>
          <a:p>
            <a:endParaRPr lang="fr-CA" noProof="0" dirty="0"/>
          </a:p>
        </p:txBody>
      </p:sp>
      <p:sp>
        <p:nvSpPr>
          <p:cNvPr id="23" name="object 349">
            <a:extLst>
              <a:ext uri="{FF2B5EF4-FFF2-40B4-BE49-F238E27FC236}">
                <a16:creationId xmlns:a16="http://schemas.microsoft.com/office/drawing/2014/main" id="{8B6FCA81-2032-9C48-2C9F-884C7BF3979A}"/>
              </a:ext>
            </a:extLst>
          </p:cNvPr>
          <p:cNvSpPr/>
          <p:nvPr/>
        </p:nvSpPr>
        <p:spPr>
          <a:xfrm flipH="1">
            <a:off x="12922231" y="0"/>
            <a:ext cx="0" cy="184150"/>
          </a:xfrm>
          <a:custGeom>
            <a:avLst/>
            <a:gdLst/>
            <a:ahLst/>
            <a:cxnLst/>
            <a:rect l="l" t="t" r="r" b="b"/>
            <a:pathLst>
              <a:path h="184150">
                <a:moveTo>
                  <a:pt x="0" y="0"/>
                </a:moveTo>
                <a:lnTo>
                  <a:pt x="0" y="183768"/>
                </a:lnTo>
                <a:lnTo>
                  <a:pt x="0" y="0"/>
                </a:lnTo>
              </a:path>
            </a:pathLst>
          </a:custGeom>
          <a:ln w="9448">
            <a:solidFill>
              <a:srgbClr val="71BC68"/>
            </a:solidFill>
          </a:ln>
        </p:spPr>
        <p:txBody>
          <a:bodyPr wrap="square" lIns="0" tIns="0" rIns="0" bIns="0" rtlCol="0"/>
          <a:lstStyle/>
          <a:p>
            <a:endParaRPr lang="fr-CA" noProof="0" dirty="0"/>
          </a:p>
        </p:txBody>
      </p:sp>
      <p:sp>
        <p:nvSpPr>
          <p:cNvPr id="24" name="object 350">
            <a:extLst>
              <a:ext uri="{FF2B5EF4-FFF2-40B4-BE49-F238E27FC236}">
                <a16:creationId xmlns:a16="http://schemas.microsoft.com/office/drawing/2014/main" id="{F998AD2C-4C1C-780F-970B-A53F8990B7E4}"/>
              </a:ext>
            </a:extLst>
          </p:cNvPr>
          <p:cNvSpPr/>
          <p:nvPr/>
        </p:nvSpPr>
        <p:spPr>
          <a:xfrm flipH="1">
            <a:off x="14462506" y="143169"/>
            <a:ext cx="168275" cy="0"/>
          </a:xfrm>
          <a:custGeom>
            <a:avLst/>
            <a:gdLst/>
            <a:ahLst/>
            <a:cxnLst/>
            <a:rect l="l" t="t" r="r" b="b"/>
            <a:pathLst>
              <a:path w="168275">
                <a:moveTo>
                  <a:pt x="167893" y="0"/>
                </a:moveTo>
                <a:lnTo>
                  <a:pt x="0" y="0"/>
                </a:lnTo>
                <a:lnTo>
                  <a:pt x="167893" y="0"/>
                </a:lnTo>
              </a:path>
            </a:pathLst>
          </a:custGeom>
          <a:ln w="9448">
            <a:solidFill>
              <a:srgbClr val="71BC68"/>
            </a:solidFill>
          </a:ln>
        </p:spPr>
        <p:txBody>
          <a:bodyPr wrap="square" lIns="0" tIns="0" rIns="0" bIns="0" rtlCol="0"/>
          <a:lstStyle/>
          <a:p>
            <a:endParaRPr lang="fr-CA" noProof="0" dirty="0"/>
          </a:p>
        </p:txBody>
      </p:sp>
      <p:sp>
        <p:nvSpPr>
          <p:cNvPr id="25" name="object 351">
            <a:extLst>
              <a:ext uri="{FF2B5EF4-FFF2-40B4-BE49-F238E27FC236}">
                <a16:creationId xmlns:a16="http://schemas.microsoft.com/office/drawing/2014/main" id="{A8DBCBD8-E725-0A8A-C6DE-25E9C2F72DB2}"/>
              </a:ext>
            </a:extLst>
          </p:cNvPr>
          <p:cNvSpPr/>
          <p:nvPr/>
        </p:nvSpPr>
        <p:spPr>
          <a:xfrm flipH="1">
            <a:off x="14607966" y="0"/>
            <a:ext cx="0" cy="826135"/>
          </a:xfrm>
          <a:custGeom>
            <a:avLst/>
            <a:gdLst/>
            <a:ahLst/>
            <a:cxnLst/>
            <a:rect l="l" t="t" r="r" b="b"/>
            <a:pathLst>
              <a:path h="826135">
                <a:moveTo>
                  <a:pt x="0" y="0"/>
                </a:moveTo>
                <a:lnTo>
                  <a:pt x="0" y="825754"/>
                </a:lnTo>
                <a:lnTo>
                  <a:pt x="0" y="0"/>
                </a:lnTo>
              </a:path>
            </a:pathLst>
          </a:custGeom>
          <a:ln w="9448">
            <a:solidFill>
              <a:srgbClr val="71BC68"/>
            </a:solidFill>
          </a:ln>
        </p:spPr>
        <p:txBody>
          <a:bodyPr wrap="square" lIns="0" tIns="0" rIns="0" bIns="0" rtlCol="0"/>
          <a:lstStyle/>
          <a:p>
            <a:endParaRPr lang="fr-CA" noProof="0" dirty="0"/>
          </a:p>
        </p:txBody>
      </p:sp>
      <p:sp>
        <p:nvSpPr>
          <p:cNvPr id="26" name="object 352">
            <a:extLst>
              <a:ext uri="{FF2B5EF4-FFF2-40B4-BE49-F238E27FC236}">
                <a16:creationId xmlns:a16="http://schemas.microsoft.com/office/drawing/2014/main" id="{F70F026D-E765-B3E9-A5DA-86EADF6615CA}"/>
              </a:ext>
            </a:extLst>
          </p:cNvPr>
          <p:cNvSpPr/>
          <p:nvPr/>
        </p:nvSpPr>
        <p:spPr>
          <a:xfrm flipH="1">
            <a:off x="14127310" y="0"/>
            <a:ext cx="503555" cy="503555"/>
          </a:xfrm>
          <a:custGeom>
            <a:avLst/>
            <a:gdLst/>
            <a:ahLst/>
            <a:cxnLst/>
            <a:rect l="l" t="t" r="r" b="b"/>
            <a:pathLst>
              <a:path w="503555" h="503555">
                <a:moveTo>
                  <a:pt x="0" y="0"/>
                </a:moveTo>
                <a:lnTo>
                  <a:pt x="503089" y="503096"/>
                </a:lnTo>
              </a:path>
              <a:path w="503555" h="503555">
                <a:moveTo>
                  <a:pt x="503089" y="503096"/>
                </a:moveTo>
                <a:lnTo>
                  <a:pt x="0" y="0"/>
                </a:lnTo>
              </a:path>
            </a:pathLst>
          </a:custGeom>
          <a:ln w="9448">
            <a:solidFill>
              <a:srgbClr val="71BC68"/>
            </a:solidFill>
          </a:ln>
        </p:spPr>
        <p:txBody>
          <a:bodyPr wrap="square" lIns="0" tIns="0" rIns="0" bIns="0" rtlCol="0"/>
          <a:lstStyle/>
          <a:p>
            <a:endParaRPr lang="fr-CA" noProof="0" dirty="0"/>
          </a:p>
        </p:txBody>
      </p:sp>
      <p:sp>
        <p:nvSpPr>
          <p:cNvPr id="27" name="object 353">
            <a:extLst>
              <a:ext uri="{FF2B5EF4-FFF2-40B4-BE49-F238E27FC236}">
                <a16:creationId xmlns:a16="http://schemas.microsoft.com/office/drawing/2014/main" id="{4903B2D3-97C6-6B78-198A-D334D1CD7BAC}"/>
              </a:ext>
            </a:extLst>
          </p:cNvPr>
          <p:cNvSpPr/>
          <p:nvPr/>
        </p:nvSpPr>
        <p:spPr>
          <a:xfrm flipH="1">
            <a:off x="13788930" y="-904"/>
            <a:ext cx="627380" cy="627380"/>
          </a:xfrm>
          <a:custGeom>
            <a:avLst/>
            <a:gdLst/>
            <a:ahLst/>
            <a:cxnLst/>
            <a:rect l="l" t="t" r="r" b="b"/>
            <a:pathLst>
              <a:path w="627380" h="627380">
                <a:moveTo>
                  <a:pt x="627278" y="0"/>
                </a:moveTo>
                <a:lnTo>
                  <a:pt x="0" y="627278"/>
                </a:lnTo>
                <a:lnTo>
                  <a:pt x="627278" y="0"/>
                </a:lnTo>
                <a:close/>
              </a:path>
            </a:pathLst>
          </a:custGeom>
          <a:ln w="9359">
            <a:solidFill>
              <a:srgbClr val="71BC68"/>
            </a:solidFill>
          </a:ln>
        </p:spPr>
        <p:txBody>
          <a:bodyPr wrap="square" lIns="0" tIns="0" rIns="0" bIns="0" rtlCol="0"/>
          <a:lstStyle/>
          <a:p>
            <a:endParaRPr lang="fr-CA" noProof="0" dirty="0"/>
          </a:p>
        </p:txBody>
      </p:sp>
      <p:sp>
        <p:nvSpPr>
          <p:cNvPr id="28" name="object 354">
            <a:extLst>
              <a:ext uri="{FF2B5EF4-FFF2-40B4-BE49-F238E27FC236}">
                <a16:creationId xmlns:a16="http://schemas.microsoft.com/office/drawing/2014/main" id="{82898E58-791D-4A38-46D9-C047DC3F0233}"/>
              </a:ext>
            </a:extLst>
          </p:cNvPr>
          <p:cNvSpPr/>
          <p:nvPr/>
        </p:nvSpPr>
        <p:spPr>
          <a:xfrm flipH="1">
            <a:off x="13485112" y="482288"/>
            <a:ext cx="1145540" cy="635"/>
          </a:xfrm>
          <a:custGeom>
            <a:avLst/>
            <a:gdLst/>
            <a:ahLst/>
            <a:cxnLst/>
            <a:rect l="l" t="t" r="r" b="b"/>
            <a:pathLst>
              <a:path w="1145540" h="634">
                <a:moveTo>
                  <a:pt x="1145286" y="11"/>
                </a:moveTo>
                <a:lnTo>
                  <a:pt x="0" y="0"/>
                </a:lnTo>
                <a:lnTo>
                  <a:pt x="1145286" y="11"/>
                </a:lnTo>
              </a:path>
            </a:pathLst>
          </a:custGeom>
          <a:ln w="9359">
            <a:solidFill>
              <a:srgbClr val="71BC68"/>
            </a:solidFill>
          </a:ln>
        </p:spPr>
        <p:txBody>
          <a:bodyPr wrap="square" lIns="0" tIns="0" rIns="0" bIns="0" rtlCol="0"/>
          <a:lstStyle/>
          <a:p>
            <a:endParaRPr lang="fr-CA" noProof="0" dirty="0"/>
          </a:p>
        </p:txBody>
      </p:sp>
      <p:sp>
        <p:nvSpPr>
          <p:cNvPr id="29" name="object 355">
            <a:extLst>
              <a:ext uri="{FF2B5EF4-FFF2-40B4-BE49-F238E27FC236}">
                <a16:creationId xmlns:a16="http://schemas.microsoft.com/office/drawing/2014/main" id="{33E6DB45-444C-83E9-57B9-473F94A9A78D}"/>
              </a:ext>
            </a:extLst>
          </p:cNvPr>
          <p:cNvSpPr/>
          <p:nvPr/>
        </p:nvSpPr>
        <p:spPr>
          <a:xfrm flipH="1">
            <a:off x="13208944" y="0"/>
            <a:ext cx="869315" cy="869315"/>
          </a:xfrm>
          <a:custGeom>
            <a:avLst/>
            <a:gdLst/>
            <a:ahLst/>
            <a:cxnLst/>
            <a:rect l="l" t="t" r="r" b="b"/>
            <a:pathLst>
              <a:path w="869315" h="869315">
                <a:moveTo>
                  <a:pt x="868892" y="0"/>
                </a:moveTo>
                <a:lnTo>
                  <a:pt x="0" y="868852"/>
                </a:lnTo>
                <a:lnTo>
                  <a:pt x="868892" y="0"/>
                </a:lnTo>
              </a:path>
            </a:pathLst>
          </a:custGeom>
          <a:ln w="9448">
            <a:solidFill>
              <a:srgbClr val="71BC68"/>
            </a:solidFill>
          </a:ln>
        </p:spPr>
        <p:txBody>
          <a:bodyPr wrap="square" lIns="0" tIns="0" rIns="0" bIns="0" rtlCol="0"/>
          <a:lstStyle/>
          <a:p>
            <a:endParaRPr lang="fr-CA" noProof="0" dirty="0"/>
          </a:p>
        </p:txBody>
      </p:sp>
      <p:sp>
        <p:nvSpPr>
          <p:cNvPr id="30" name="object 356">
            <a:extLst>
              <a:ext uri="{FF2B5EF4-FFF2-40B4-BE49-F238E27FC236}">
                <a16:creationId xmlns:a16="http://schemas.microsoft.com/office/drawing/2014/main" id="{BE0B4047-7C15-AA4D-6DEF-7E16884E8A49}"/>
              </a:ext>
            </a:extLst>
          </p:cNvPr>
          <p:cNvSpPr/>
          <p:nvPr/>
        </p:nvSpPr>
        <p:spPr>
          <a:xfrm flipH="1">
            <a:off x="13934654" y="0"/>
            <a:ext cx="0" cy="753745"/>
          </a:xfrm>
          <a:custGeom>
            <a:avLst/>
            <a:gdLst/>
            <a:ahLst/>
            <a:cxnLst/>
            <a:rect l="l" t="t" r="r" b="b"/>
            <a:pathLst>
              <a:path h="753745">
                <a:moveTo>
                  <a:pt x="0" y="0"/>
                </a:moveTo>
                <a:lnTo>
                  <a:pt x="0" y="753312"/>
                </a:lnTo>
                <a:lnTo>
                  <a:pt x="0" y="0"/>
                </a:lnTo>
              </a:path>
            </a:pathLst>
          </a:custGeom>
          <a:ln w="9448">
            <a:solidFill>
              <a:srgbClr val="71BC68"/>
            </a:solidFill>
          </a:ln>
        </p:spPr>
        <p:txBody>
          <a:bodyPr wrap="square" lIns="0" tIns="0" rIns="0" bIns="0" rtlCol="0"/>
          <a:lstStyle/>
          <a:p>
            <a:endParaRPr lang="fr-CA" noProof="0" dirty="0"/>
          </a:p>
        </p:txBody>
      </p:sp>
      <p:sp>
        <p:nvSpPr>
          <p:cNvPr id="31" name="object 357">
            <a:extLst>
              <a:ext uri="{FF2B5EF4-FFF2-40B4-BE49-F238E27FC236}">
                <a16:creationId xmlns:a16="http://schemas.microsoft.com/office/drawing/2014/main" id="{63374701-EB8F-EC4D-7B00-BE0E2527D517}"/>
              </a:ext>
            </a:extLst>
          </p:cNvPr>
          <p:cNvSpPr/>
          <p:nvPr/>
        </p:nvSpPr>
        <p:spPr>
          <a:xfrm flipH="1">
            <a:off x="13597178" y="47129"/>
            <a:ext cx="0" cy="531495"/>
          </a:xfrm>
          <a:custGeom>
            <a:avLst/>
            <a:gdLst/>
            <a:ahLst/>
            <a:cxnLst/>
            <a:rect l="l" t="t" r="r" b="b"/>
            <a:pathLst>
              <a:path h="531495">
                <a:moveTo>
                  <a:pt x="0" y="531202"/>
                </a:moveTo>
                <a:lnTo>
                  <a:pt x="0" y="0"/>
                </a:lnTo>
                <a:lnTo>
                  <a:pt x="0" y="531202"/>
                </a:lnTo>
                <a:close/>
              </a:path>
            </a:pathLst>
          </a:custGeom>
          <a:ln w="9448">
            <a:solidFill>
              <a:srgbClr val="71BC68"/>
            </a:solidFill>
          </a:ln>
        </p:spPr>
        <p:txBody>
          <a:bodyPr wrap="square" lIns="0" tIns="0" rIns="0" bIns="0" rtlCol="0"/>
          <a:lstStyle/>
          <a:p>
            <a:endParaRPr lang="fr-CA" noProof="0" dirty="0"/>
          </a:p>
        </p:txBody>
      </p:sp>
      <p:sp>
        <p:nvSpPr>
          <p:cNvPr id="32" name="object 358">
            <a:extLst>
              <a:ext uri="{FF2B5EF4-FFF2-40B4-BE49-F238E27FC236}">
                <a16:creationId xmlns:a16="http://schemas.microsoft.com/office/drawing/2014/main" id="{605809D2-2B71-B9A5-F5B8-BF26A5C067E7}"/>
              </a:ext>
            </a:extLst>
          </p:cNvPr>
          <p:cNvSpPr/>
          <p:nvPr/>
        </p:nvSpPr>
        <p:spPr>
          <a:xfrm flipH="1">
            <a:off x="12787170" y="482288"/>
            <a:ext cx="1281430" cy="0"/>
          </a:xfrm>
          <a:custGeom>
            <a:avLst/>
            <a:gdLst/>
            <a:ahLst/>
            <a:cxnLst/>
            <a:rect l="l" t="t" r="r" b="b"/>
            <a:pathLst>
              <a:path w="1281430">
                <a:moveTo>
                  <a:pt x="0" y="0"/>
                </a:moveTo>
                <a:lnTo>
                  <a:pt x="1280883" y="0"/>
                </a:lnTo>
                <a:lnTo>
                  <a:pt x="0" y="0"/>
                </a:lnTo>
                <a:close/>
              </a:path>
            </a:pathLst>
          </a:custGeom>
          <a:ln w="9448">
            <a:solidFill>
              <a:srgbClr val="71BC68"/>
            </a:solidFill>
          </a:ln>
        </p:spPr>
        <p:txBody>
          <a:bodyPr wrap="square" lIns="0" tIns="0" rIns="0" bIns="0" rtlCol="0"/>
          <a:lstStyle/>
          <a:p>
            <a:endParaRPr lang="fr-CA" noProof="0" dirty="0"/>
          </a:p>
        </p:txBody>
      </p:sp>
      <p:sp>
        <p:nvSpPr>
          <p:cNvPr id="33" name="object 359">
            <a:extLst>
              <a:ext uri="{FF2B5EF4-FFF2-40B4-BE49-F238E27FC236}">
                <a16:creationId xmlns:a16="http://schemas.microsoft.com/office/drawing/2014/main" id="{B061DF50-D181-50F6-7F6C-D4705731FC34}"/>
              </a:ext>
            </a:extLst>
          </p:cNvPr>
          <p:cNvSpPr/>
          <p:nvPr/>
        </p:nvSpPr>
        <p:spPr>
          <a:xfrm flipH="1">
            <a:off x="12777421" y="0"/>
            <a:ext cx="799465" cy="799465"/>
          </a:xfrm>
          <a:custGeom>
            <a:avLst/>
            <a:gdLst/>
            <a:ahLst/>
            <a:cxnLst/>
            <a:rect l="l" t="t" r="r" b="b"/>
            <a:pathLst>
              <a:path w="799465" h="799465">
                <a:moveTo>
                  <a:pt x="0" y="0"/>
                </a:moveTo>
                <a:lnTo>
                  <a:pt x="799315" y="799357"/>
                </a:lnTo>
                <a:lnTo>
                  <a:pt x="0" y="0"/>
                </a:lnTo>
              </a:path>
            </a:pathLst>
          </a:custGeom>
          <a:ln w="9359">
            <a:solidFill>
              <a:srgbClr val="71BC68"/>
            </a:solidFill>
          </a:ln>
        </p:spPr>
        <p:txBody>
          <a:bodyPr wrap="square" lIns="0" tIns="0" rIns="0" bIns="0" rtlCol="0"/>
          <a:lstStyle/>
          <a:p>
            <a:endParaRPr lang="fr-CA" noProof="0" dirty="0"/>
          </a:p>
        </p:txBody>
      </p:sp>
      <p:sp>
        <p:nvSpPr>
          <p:cNvPr id="34" name="object 360">
            <a:extLst>
              <a:ext uri="{FF2B5EF4-FFF2-40B4-BE49-F238E27FC236}">
                <a16:creationId xmlns:a16="http://schemas.microsoft.com/office/drawing/2014/main" id="{3D897CB2-A4BF-62B4-97F4-75374898E91B}"/>
              </a:ext>
            </a:extLst>
          </p:cNvPr>
          <p:cNvSpPr/>
          <p:nvPr/>
        </p:nvSpPr>
        <p:spPr>
          <a:xfrm flipH="1">
            <a:off x="12920582" y="0"/>
            <a:ext cx="0" cy="852169"/>
          </a:xfrm>
          <a:custGeom>
            <a:avLst/>
            <a:gdLst/>
            <a:ahLst/>
            <a:cxnLst/>
            <a:rect l="l" t="t" r="r" b="b"/>
            <a:pathLst>
              <a:path h="852169">
                <a:moveTo>
                  <a:pt x="0" y="0"/>
                </a:moveTo>
                <a:lnTo>
                  <a:pt x="0" y="852043"/>
                </a:lnTo>
                <a:lnTo>
                  <a:pt x="0" y="0"/>
                </a:lnTo>
              </a:path>
            </a:pathLst>
          </a:custGeom>
          <a:ln w="9359">
            <a:solidFill>
              <a:srgbClr val="71BC68"/>
            </a:solidFill>
          </a:ln>
        </p:spPr>
        <p:txBody>
          <a:bodyPr wrap="square" lIns="0" tIns="0" rIns="0" bIns="0" rtlCol="0"/>
          <a:lstStyle/>
          <a:p>
            <a:endParaRPr lang="fr-CA" noProof="0" dirty="0"/>
          </a:p>
        </p:txBody>
      </p:sp>
      <p:sp>
        <p:nvSpPr>
          <p:cNvPr id="35" name="object 361">
            <a:extLst>
              <a:ext uri="{FF2B5EF4-FFF2-40B4-BE49-F238E27FC236}">
                <a16:creationId xmlns:a16="http://schemas.microsoft.com/office/drawing/2014/main" id="{B615DEE3-4A69-66CF-957A-0B7E38C601EB}"/>
              </a:ext>
            </a:extLst>
          </p:cNvPr>
          <p:cNvSpPr/>
          <p:nvPr/>
        </p:nvSpPr>
        <p:spPr>
          <a:xfrm flipH="1">
            <a:off x="11878840" y="0"/>
            <a:ext cx="849630" cy="849630"/>
          </a:xfrm>
          <a:custGeom>
            <a:avLst/>
            <a:gdLst/>
            <a:ahLst/>
            <a:cxnLst/>
            <a:rect l="l" t="t" r="r" b="b"/>
            <a:pathLst>
              <a:path w="849629" h="849630">
                <a:moveTo>
                  <a:pt x="849079" y="0"/>
                </a:moveTo>
                <a:lnTo>
                  <a:pt x="0" y="849049"/>
                </a:lnTo>
                <a:lnTo>
                  <a:pt x="849079" y="0"/>
                </a:lnTo>
              </a:path>
            </a:pathLst>
          </a:custGeom>
          <a:ln w="9448">
            <a:solidFill>
              <a:srgbClr val="71BC68"/>
            </a:solidFill>
          </a:ln>
        </p:spPr>
        <p:txBody>
          <a:bodyPr wrap="square" lIns="0" tIns="0" rIns="0" bIns="0" rtlCol="0"/>
          <a:lstStyle/>
          <a:p>
            <a:endParaRPr lang="fr-CA" noProof="0" dirty="0"/>
          </a:p>
        </p:txBody>
      </p:sp>
      <p:sp>
        <p:nvSpPr>
          <p:cNvPr id="36" name="object 362">
            <a:extLst>
              <a:ext uri="{FF2B5EF4-FFF2-40B4-BE49-F238E27FC236}">
                <a16:creationId xmlns:a16="http://schemas.microsoft.com/office/drawing/2014/main" id="{430AB85F-9C86-D104-50EC-ACFF4CB8FBBA}"/>
              </a:ext>
            </a:extLst>
          </p:cNvPr>
          <p:cNvSpPr/>
          <p:nvPr/>
        </p:nvSpPr>
        <p:spPr>
          <a:xfrm flipH="1">
            <a:off x="12584746" y="0"/>
            <a:ext cx="0" cy="798195"/>
          </a:xfrm>
          <a:custGeom>
            <a:avLst/>
            <a:gdLst/>
            <a:ahLst/>
            <a:cxnLst/>
            <a:rect l="l" t="t" r="r" b="b"/>
            <a:pathLst>
              <a:path h="798195">
                <a:moveTo>
                  <a:pt x="0" y="0"/>
                </a:moveTo>
                <a:lnTo>
                  <a:pt x="0" y="798169"/>
                </a:lnTo>
                <a:lnTo>
                  <a:pt x="0" y="0"/>
                </a:lnTo>
              </a:path>
            </a:pathLst>
          </a:custGeom>
          <a:ln w="9448">
            <a:solidFill>
              <a:srgbClr val="71BC68"/>
            </a:solidFill>
          </a:ln>
        </p:spPr>
        <p:txBody>
          <a:bodyPr wrap="square" lIns="0" tIns="0" rIns="0" bIns="0" rtlCol="0"/>
          <a:lstStyle/>
          <a:p>
            <a:endParaRPr lang="fr-CA" noProof="0" dirty="0"/>
          </a:p>
        </p:txBody>
      </p:sp>
      <p:sp>
        <p:nvSpPr>
          <p:cNvPr id="37" name="object 363">
            <a:extLst>
              <a:ext uri="{FF2B5EF4-FFF2-40B4-BE49-F238E27FC236}">
                <a16:creationId xmlns:a16="http://schemas.microsoft.com/office/drawing/2014/main" id="{AF012378-DEC2-4522-6757-A184BF2F001F}"/>
              </a:ext>
            </a:extLst>
          </p:cNvPr>
          <p:cNvSpPr/>
          <p:nvPr/>
        </p:nvSpPr>
        <p:spPr>
          <a:xfrm flipH="1">
            <a:off x="11804798" y="482273"/>
            <a:ext cx="1221105" cy="635"/>
          </a:xfrm>
          <a:custGeom>
            <a:avLst/>
            <a:gdLst/>
            <a:ahLst/>
            <a:cxnLst/>
            <a:rect l="l" t="t" r="r" b="b"/>
            <a:pathLst>
              <a:path w="1221105" h="634">
                <a:moveTo>
                  <a:pt x="0" y="0"/>
                </a:moveTo>
                <a:lnTo>
                  <a:pt x="1220774" y="38"/>
                </a:lnTo>
                <a:lnTo>
                  <a:pt x="0" y="0"/>
                </a:lnTo>
                <a:close/>
              </a:path>
            </a:pathLst>
          </a:custGeom>
          <a:ln w="9448">
            <a:solidFill>
              <a:srgbClr val="71BC68"/>
            </a:solidFill>
          </a:ln>
        </p:spPr>
        <p:txBody>
          <a:bodyPr wrap="square" lIns="0" tIns="0" rIns="0" bIns="0" rtlCol="0"/>
          <a:lstStyle/>
          <a:p>
            <a:endParaRPr lang="fr-CA" noProof="0" dirty="0"/>
          </a:p>
        </p:txBody>
      </p:sp>
      <p:sp>
        <p:nvSpPr>
          <p:cNvPr id="38" name="object 364">
            <a:extLst>
              <a:ext uri="{FF2B5EF4-FFF2-40B4-BE49-F238E27FC236}">
                <a16:creationId xmlns:a16="http://schemas.microsoft.com/office/drawing/2014/main" id="{63830BF2-6439-991B-C633-3AC3FD730216}"/>
              </a:ext>
            </a:extLst>
          </p:cNvPr>
          <p:cNvSpPr/>
          <p:nvPr/>
        </p:nvSpPr>
        <p:spPr>
          <a:xfrm flipH="1">
            <a:off x="14328648" y="819775"/>
            <a:ext cx="302260" cy="0"/>
          </a:xfrm>
          <a:custGeom>
            <a:avLst/>
            <a:gdLst/>
            <a:ahLst/>
            <a:cxnLst/>
            <a:rect l="l" t="t" r="r" b="b"/>
            <a:pathLst>
              <a:path w="302259">
                <a:moveTo>
                  <a:pt x="301752" y="0"/>
                </a:moveTo>
                <a:lnTo>
                  <a:pt x="0" y="0"/>
                </a:lnTo>
                <a:lnTo>
                  <a:pt x="301752" y="0"/>
                </a:lnTo>
              </a:path>
            </a:pathLst>
          </a:custGeom>
          <a:ln w="9448">
            <a:solidFill>
              <a:srgbClr val="71BC68"/>
            </a:solidFill>
          </a:ln>
        </p:spPr>
        <p:txBody>
          <a:bodyPr wrap="square" lIns="0" tIns="0" rIns="0" bIns="0" rtlCol="0"/>
          <a:lstStyle/>
          <a:p>
            <a:endParaRPr lang="fr-CA" noProof="0" dirty="0"/>
          </a:p>
        </p:txBody>
      </p:sp>
      <p:sp>
        <p:nvSpPr>
          <p:cNvPr id="39" name="object 365">
            <a:extLst>
              <a:ext uri="{FF2B5EF4-FFF2-40B4-BE49-F238E27FC236}">
                <a16:creationId xmlns:a16="http://schemas.microsoft.com/office/drawing/2014/main" id="{8DAEA581-1988-716C-1419-3AF890891FB9}"/>
              </a:ext>
            </a:extLst>
          </p:cNvPr>
          <p:cNvSpPr/>
          <p:nvPr/>
        </p:nvSpPr>
        <p:spPr>
          <a:xfrm flipH="1">
            <a:off x="14607966" y="474888"/>
            <a:ext cx="0" cy="351155"/>
          </a:xfrm>
          <a:custGeom>
            <a:avLst/>
            <a:gdLst/>
            <a:ahLst/>
            <a:cxnLst/>
            <a:rect l="l" t="t" r="r" b="b"/>
            <a:pathLst>
              <a:path h="351155">
                <a:moveTo>
                  <a:pt x="0" y="0"/>
                </a:moveTo>
                <a:lnTo>
                  <a:pt x="0" y="350647"/>
                </a:lnTo>
                <a:lnTo>
                  <a:pt x="0" y="0"/>
                </a:lnTo>
                <a:close/>
              </a:path>
            </a:pathLst>
          </a:custGeom>
          <a:ln w="9448">
            <a:solidFill>
              <a:srgbClr val="71BC68"/>
            </a:solidFill>
          </a:ln>
        </p:spPr>
        <p:txBody>
          <a:bodyPr wrap="square" lIns="0" tIns="0" rIns="0" bIns="0" rtlCol="0"/>
          <a:lstStyle/>
          <a:p>
            <a:endParaRPr lang="fr-CA" noProof="0" dirty="0"/>
          </a:p>
        </p:txBody>
      </p:sp>
      <p:sp>
        <p:nvSpPr>
          <p:cNvPr id="40" name="object 366">
            <a:extLst>
              <a:ext uri="{FF2B5EF4-FFF2-40B4-BE49-F238E27FC236}">
                <a16:creationId xmlns:a16="http://schemas.microsoft.com/office/drawing/2014/main" id="{F2A664C1-A277-D959-3873-DA78664C3429}"/>
              </a:ext>
            </a:extLst>
          </p:cNvPr>
          <p:cNvSpPr/>
          <p:nvPr/>
        </p:nvSpPr>
        <p:spPr>
          <a:xfrm flipH="1">
            <a:off x="13940904" y="151054"/>
            <a:ext cx="689610" cy="689610"/>
          </a:xfrm>
          <a:custGeom>
            <a:avLst/>
            <a:gdLst/>
            <a:ahLst/>
            <a:cxnLst/>
            <a:rect l="l" t="t" r="r" b="b"/>
            <a:pathLst>
              <a:path w="689609" h="689610">
                <a:moveTo>
                  <a:pt x="689495" y="689513"/>
                </a:moveTo>
                <a:lnTo>
                  <a:pt x="0" y="0"/>
                </a:lnTo>
                <a:lnTo>
                  <a:pt x="689495" y="689513"/>
                </a:lnTo>
              </a:path>
            </a:pathLst>
          </a:custGeom>
          <a:ln w="9359">
            <a:solidFill>
              <a:srgbClr val="71BC68"/>
            </a:solidFill>
          </a:ln>
        </p:spPr>
        <p:txBody>
          <a:bodyPr wrap="square" lIns="0" tIns="0" rIns="0" bIns="0" rtlCol="0"/>
          <a:lstStyle/>
          <a:p>
            <a:endParaRPr lang="fr-CA" noProof="0" dirty="0"/>
          </a:p>
        </p:txBody>
      </p:sp>
      <p:sp>
        <p:nvSpPr>
          <p:cNvPr id="41" name="object 367">
            <a:extLst>
              <a:ext uri="{FF2B5EF4-FFF2-40B4-BE49-F238E27FC236}">
                <a16:creationId xmlns:a16="http://schemas.microsoft.com/office/drawing/2014/main" id="{E1050688-2204-6B3A-87A7-4D86A5524A2C}"/>
              </a:ext>
            </a:extLst>
          </p:cNvPr>
          <p:cNvSpPr/>
          <p:nvPr/>
        </p:nvSpPr>
        <p:spPr>
          <a:xfrm flipH="1">
            <a:off x="13975969" y="819772"/>
            <a:ext cx="654685" cy="0"/>
          </a:xfrm>
          <a:custGeom>
            <a:avLst/>
            <a:gdLst/>
            <a:ahLst/>
            <a:cxnLst/>
            <a:rect l="l" t="t" r="r" b="b"/>
            <a:pathLst>
              <a:path w="654684">
                <a:moveTo>
                  <a:pt x="654431" y="0"/>
                </a:moveTo>
                <a:lnTo>
                  <a:pt x="0" y="0"/>
                </a:lnTo>
                <a:lnTo>
                  <a:pt x="654431" y="0"/>
                </a:lnTo>
              </a:path>
            </a:pathLst>
          </a:custGeom>
          <a:ln w="9359">
            <a:solidFill>
              <a:srgbClr val="71BC68"/>
            </a:solidFill>
          </a:ln>
        </p:spPr>
        <p:txBody>
          <a:bodyPr wrap="square" lIns="0" tIns="0" rIns="0" bIns="0" rtlCol="0"/>
          <a:lstStyle/>
          <a:p>
            <a:endParaRPr lang="fr-CA" noProof="0" dirty="0"/>
          </a:p>
        </p:txBody>
      </p:sp>
      <p:sp>
        <p:nvSpPr>
          <p:cNvPr id="42" name="object 368">
            <a:extLst>
              <a:ext uri="{FF2B5EF4-FFF2-40B4-BE49-F238E27FC236}">
                <a16:creationId xmlns:a16="http://schemas.microsoft.com/office/drawing/2014/main" id="{3CC33219-78B3-C6E8-7ADF-AFAECD8E0D16}"/>
              </a:ext>
            </a:extLst>
          </p:cNvPr>
          <p:cNvSpPr/>
          <p:nvPr/>
        </p:nvSpPr>
        <p:spPr>
          <a:xfrm flipH="1">
            <a:off x="13855764" y="403398"/>
            <a:ext cx="494030" cy="494030"/>
          </a:xfrm>
          <a:custGeom>
            <a:avLst/>
            <a:gdLst/>
            <a:ahLst/>
            <a:cxnLst/>
            <a:rect l="l" t="t" r="r" b="b"/>
            <a:pathLst>
              <a:path w="494030" h="494030">
                <a:moveTo>
                  <a:pt x="493610" y="0"/>
                </a:moveTo>
                <a:lnTo>
                  <a:pt x="0" y="493623"/>
                </a:lnTo>
                <a:lnTo>
                  <a:pt x="493610" y="0"/>
                </a:lnTo>
                <a:close/>
              </a:path>
            </a:pathLst>
          </a:custGeom>
          <a:ln w="9448">
            <a:solidFill>
              <a:srgbClr val="71BC68"/>
            </a:solidFill>
          </a:ln>
        </p:spPr>
        <p:txBody>
          <a:bodyPr wrap="square" lIns="0" tIns="0" rIns="0" bIns="0" rtlCol="0"/>
          <a:lstStyle/>
          <a:p>
            <a:endParaRPr lang="fr-CA" noProof="0" dirty="0"/>
          </a:p>
        </p:txBody>
      </p:sp>
      <p:sp>
        <p:nvSpPr>
          <p:cNvPr id="43" name="object 369">
            <a:extLst>
              <a:ext uri="{FF2B5EF4-FFF2-40B4-BE49-F238E27FC236}">
                <a16:creationId xmlns:a16="http://schemas.microsoft.com/office/drawing/2014/main" id="{96E0B2ED-97B2-5525-2825-9A79488BAE39}"/>
              </a:ext>
            </a:extLst>
          </p:cNvPr>
          <p:cNvSpPr/>
          <p:nvPr/>
        </p:nvSpPr>
        <p:spPr>
          <a:xfrm flipH="1">
            <a:off x="14272130" y="253512"/>
            <a:ext cx="0" cy="793750"/>
          </a:xfrm>
          <a:custGeom>
            <a:avLst/>
            <a:gdLst/>
            <a:ahLst/>
            <a:cxnLst/>
            <a:rect l="l" t="t" r="r" b="b"/>
            <a:pathLst>
              <a:path h="793750">
                <a:moveTo>
                  <a:pt x="0" y="793394"/>
                </a:moveTo>
                <a:lnTo>
                  <a:pt x="0" y="0"/>
                </a:lnTo>
                <a:lnTo>
                  <a:pt x="0" y="793394"/>
                </a:lnTo>
                <a:close/>
              </a:path>
            </a:pathLst>
          </a:custGeom>
          <a:ln w="9448">
            <a:solidFill>
              <a:srgbClr val="71BC68"/>
            </a:solidFill>
          </a:ln>
        </p:spPr>
        <p:txBody>
          <a:bodyPr wrap="square" lIns="0" tIns="0" rIns="0" bIns="0" rtlCol="0"/>
          <a:lstStyle/>
          <a:p>
            <a:endParaRPr lang="fr-CA" noProof="0" dirty="0"/>
          </a:p>
        </p:txBody>
      </p:sp>
      <p:sp>
        <p:nvSpPr>
          <p:cNvPr id="44" name="object 370">
            <a:extLst>
              <a:ext uri="{FF2B5EF4-FFF2-40B4-BE49-F238E27FC236}">
                <a16:creationId xmlns:a16="http://schemas.microsoft.com/office/drawing/2014/main" id="{4E8252A9-879F-810E-F22A-69A976C54F99}"/>
              </a:ext>
            </a:extLst>
          </p:cNvPr>
          <p:cNvSpPr/>
          <p:nvPr/>
        </p:nvSpPr>
        <p:spPr>
          <a:xfrm flipH="1">
            <a:off x="13622483" y="819772"/>
            <a:ext cx="960755" cy="0"/>
          </a:xfrm>
          <a:custGeom>
            <a:avLst/>
            <a:gdLst/>
            <a:ahLst/>
            <a:cxnLst/>
            <a:rect l="l" t="t" r="r" b="b"/>
            <a:pathLst>
              <a:path w="960755">
                <a:moveTo>
                  <a:pt x="0" y="0"/>
                </a:moveTo>
                <a:lnTo>
                  <a:pt x="960183" y="0"/>
                </a:lnTo>
                <a:lnTo>
                  <a:pt x="0" y="0"/>
                </a:lnTo>
                <a:close/>
              </a:path>
            </a:pathLst>
          </a:custGeom>
          <a:ln w="9448">
            <a:solidFill>
              <a:srgbClr val="71BC68"/>
            </a:solidFill>
          </a:ln>
        </p:spPr>
        <p:txBody>
          <a:bodyPr wrap="square" lIns="0" tIns="0" rIns="0" bIns="0" rtlCol="0"/>
          <a:lstStyle/>
          <a:p>
            <a:endParaRPr lang="fr-CA" noProof="0" dirty="0"/>
          </a:p>
        </p:txBody>
      </p:sp>
      <p:sp>
        <p:nvSpPr>
          <p:cNvPr id="45" name="object 371">
            <a:extLst>
              <a:ext uri="{FF2B5EF4-FFF2-40B4-BE49-F238E27FC236}">
                <a16:creationId xmlns:a16="http://schemas.microsoft.com/office/drawing/2014/main" id="{183C0EE0-C5F4-DFBA-9D69-693AE7EE7070}"/>
              </a:ext>
            </a:extLst>
          </p:cNvPr>
          <p:cNvSpPr/>
          <p:nvPr/>
        </p:nvSpPr>
        <p:spPr>
          <a:xfrm flipH="1">
            <a:off x="13320805" y="819781"/>
            <a:ext cx="889000" cy="0"/>
          </a:xfrm>
          <a:custGeom>
            <a:avLst/>
            <a:gdLst/>
            <a:ahLst/>
            <a:cxnLst/>
            <a:rect l="l" t="t" r="r" b="b"/>
            <a:pathLst>
              <a:path w="889000">
                <a:moveTo>
                  <a:pt x="0" y="0"/>
                </a:moveTo>
                <a:lnTo>
                  <a:pt x="888568" y="0"/>
                </a:lnTo>
                <a:lnTo>
                  <a:pt x="0" y="0"/>
                </a:lnTo>
                <a:close/>
              </a:path>
            </a:pathLst>
          </a:custGeom>
          <a:ln w="9359">
            <a:solidFill>
              <a:srgbClr val="71BC68"/>
            </a:solidFill>
          </a:ln>
        </p:spPr>
        <p:txBody>
          <a:bodyPr wrap="square" lIns="0" tIns="0" rIns="0" bIns="0" rtlCol="0"/>
          <a:lstStyle/>
          <a:p>
            <a:endParaRPr lang="fr-CA" noProof="0" dirty="0"/>
          </a:p>
        </p:txBody>
      </p:sp>
      <p:sp>
        <p:nvSpPr>
          <p:cNvPr id="46" name="object 372">
            <a:extLst>
              <a:ext uri="{FF2B5EF4-FFF2-40B4-BE49-F238E27FC236}">
                <a16:creationId xmlns:a16="http://schemas.microsoft.com/office/drawing/2014/main" id="{2AE24A40-32BA-8BE2-2E48-7E231ED88540}"/>
              </a:ext>
            </a:extLst>
          </p:cNvPr>
          <p:cNvSpPr/>
          <p:nvPr/>
        </p:nvSpPr>
        <p:spPr>
          <a:xfrm flipH="1">
            <a:off x="13595532" y="188295"/>
            <a:ext cx="0" cy="923925"/>
          </a:xfrm>
          <a:custGeom>
            <a:avLst/>
            <a:gdLst/>
            <a:ahLst/>
            <a:cxnLst/>
            <a:rect l="l" t="t" r="r" b="b"/>
            <a:pathLst>
              <a:path h="923925">
                <a:moveTo>
                  <a:pt x="0" y="0"/>
                </a:moveTo>
                <a:lnTo>
                  <a:pt x="0" y="923836"/>
                </a:lnTo>
                <a:lnTo>
                  <a:pt x="0" y="0"/>
                </a:lnTo>
                <a:close/>
              </a:path>
            </a:pathLst>
          </a:custGeom>
          <a:ln w="9359">
            <a:solidFill>
              <a:srgbClr val="71BC68"/>
            </a:solidFill>
          </a:ln>
        </p:spPr>
        <p:txBody>
          <a:bodyPr wrap="square" lIns="0" tIns="0" rIns="0" bIns="0" rtlCol="0"/>
          <a:lstStyle/>
          <a:p>
            <a:endParaRPr lang="fr-CA" noProof="0" dirty="0"/>
          </a:p>
        </p:txBody>
      </p:sp>
      <p:sp>
        <p:nvSpPr>
          <p:cNvPr id="54" name="object 373">
            <a:extLst>
              <a:ext uri="{FF2B5EF4-FFF2-40B4-BE49-F238E27FC236}">
                <a16:creationId xmlns:a16="http://schemas.microsoft.com/office/drawing/2014/main" id="{F639F889-2ECE-AD91-1B14-168FC4A2135A}"/>
              </a:ext>
            </a:extLst>
          </p:cNvPr>
          <p:cNvSpPr/>
          <p:nvPr/>
        </p:nvSpPr>
        <p:spPr>
          <a:xfrm flipH="1">
            <a:off x="13259696" y="276927"/>
            <a:ext cx="0" cy="746760"/>
          </a:xfrm>
          <a:custGeom>
            <a:avLst/>
            <a:gdLst/>
            <a:ahLst/>
            <a:cxnLst/>
            <a:rect l="l" t="t" r="r" b="b"/>
            <a:pathLst>
              <a:path h="746760">
                <a:moveTo>
                  <a:pt x="0" y="746569"/>
                </a:moveTo>
                <a:lnTo>
                  <a:pt x="0" y="0"/>
                </a:lnTo>
                <a:lnTo>
                  <a:pt x="0" y="746569"/>
                </a:lnTo>
                <a:close/>
              </a:path>
            </a:pathLst>
          </a:custGeom>
          <a:ln w="9448">
            <a:solidFill>
              <a:srgbClr val="71BC68"/>
            </a:solidFill>
          </a:ln>
        </p:spPr>
        <p:txBody>
          <a:bodyPr wrap="square" lIns="0" tIns="0" rIns="0" bIns="0" rtlCol="0"/>
          <a:lstStyle/>
          <a:p>
            <a:endParaRPr lang="fr-CA" noProof="0" dirty="0"/>
          </a:p>
        </p:txBody>
      </p:sp>
      <p:sp>
        <p:nvSpPr>
          <p:cNvPr id="55" name="object 374">
            <a:extLst>
              <a:ext uri="{FF2B5EF4-FFF2-40B4-BE49-F238E27FC236}">
                <a16:creationId xmlns:a16="http://schemas.microsoft.com/office/drawing/2014/main" id="{364DD9E5-448F-673F-5A37-90DD091B7EF7}"/>
              </a:ext>
            </a:extLst>
          </p:cNvPr>
          <p:cNvSpPr/>
          <p:nvPr/>
        </p:nvSpPr>
        <p:spPr>
          <a:xfrm flipH="1">
            <a:off x="12481505" y="379041"/>
            <a:ext cx="542925" cy="542925"/>
          </a:xfrm>
          <a:custGeom>
            <a:avLst/>
            <a:gdLst/>
            <a:ahLst/>
            <a:cxnLst/>
            <a:rect l="l" t="t" r="r" b="b"/>
            <a:pathLst>
              <a:path w="542925" h="542925">
                <a:moveTo>
                  <a:pt x="0" y="0"/>
                </a:moveTo>
                <a:lnTo>
                  <a:pt x="542315" y="542340"/>
                </a:lnTo>
                <a:lnTo>
                  <a:pt x="0" y="0"/>
                </a:lnTo>
                <a:close/>
              </a:path>
            </a:pathLst>
          </a:custGeom>
          <a:ln w="9448">
            <a:solidFill>
              <a:srgbClr val="71BC68"/>
            </a:solidFill>
          </a:ln>
        </p:spPr>
        <p:txBody>
          <a:bodyPr wrap="square" lIns="0" tIns="0" rIns="0" bIns="0" rtlCol="0"/>
          <a:lstStyle/>
          <a:p>
            <a:endParaRPr lang="fr-CA" noProof="0" dirty="0"/>
          </a:p>
        </p:txBody>
      </p:sp>
      <p:sp>
        <p:nvSpPr>
          <p:cNvPr id="56" name="object 375">
            <a:extLst>
              <a:ext uri="{FF2B5EF4-FFF2-40B4-BE49-F238E27FC236}">
                <a16:creationId xmlns:a16="http://schemas.microsoft.com/office/drawing/2014/main" id="{9D2C6347-BD4B-9797-88B8-2CFF3E8F10D3}"/>
              </a:ext>
            </a:extLst>
          </p:cNvPr>
          <p:cNvSpPr/>
          <p:nvPr/>
        </p:nvSpPr>
        <p:spPr>
          <a:xfrm flipH="1">
            <a:off x="14615160" y="1157252"/>
            <a:ext cx="15240" cy="0"/>
          </a:xfrm>
          <a:custGeom>
            <a:avLst/>
            <a:gdLst/>
            <a:ahLst/>
            <a:cxnLst/>
            <a:rect l="l" t="t" r="r" b="b"/>
            <a:pathLst>
              <a:path w="15240">
                <a:moveTo>
                  <a:pt x="15239" y="0"/>
                </a:moveTo>
                <a:lnTo>
                  <a:pt x="0" y="0"/>
                </a:lnTo>
                <a:lnTo>
                  <a:pt x="15239" y="0"/>
                </a:lnTo>
              </a:path>
            </a:pathLst>
          </a:custGeom>
          <a:ln w="9359">
            <a:solidFill>
              <a:srgbClr val="71BC68"/>
            </a:solidFill>
          </a:ln>
        </p:spPr>
        <p:txBody>
          <a:bodyPr wrap="square" lIns="0" tIns="0" rIns="0" bIns="0" rtlCol="0"/>
          <a:lstStyle/>
          <a:p>
            <a:endParaRPr lang="fr-CA" noProof="0" dirty="0"/>
          </a:p>
        </p:txBody>
      </p:sp>
      <p:sp>
        <p:nvSpPr>
          <p:cNvPr id="66" name="object 376">
            <a:extLst>
              <a:ext uri="{FF2B5EF4-FFF2-40B4-BE49-F238E27FC236}">
                <a16:creationId xmlns:a16="http://schemas.microsoft.com/office/drawing/2014/main" id="{8907EC2B-6C70-811B-8F94-D15762E265F6}"/>
              </a:ext>
            </a:extLst>
          </p:cNvPr>
          <p:cNvSpPr/>
          <p:nvPr/>
        </p:nvSpPr>
        <p:spPr>
          <a:xfrm flipH="1">
            <a:off x="14609600" y="649390"/>
            <a:ext cx="0" cy="676910"/>
          </a:xfrm>
          <a:custGeom>
            <a:avLst/>
            <a:gdLst/>
            <a:ahLst/>
            <a:cxnLst/>
            <a:rect l="l" t="t" r="r" b="b"/>
            <a:pathLst>
              <a:path h="676910">
                <a:moveTo>
                  <a:pt x="0" y="676605"/>
                </a:moveTo>
                <a:lnTo>
                  <a:pt x="0" y="0"/>
                </a:lnTo>
                <a:lnTo>
                  <a:pt x="0" y="676605"/>
                </a:lnTo>
                <a:close/>
              </a:path>
            </a:pathLst>
          </a:custGeom>
          <a:ln w="9448">
            <a:solidFill>
              <a:srgbClr val="71BC68"/>
            </a:solidFill>
          </a:ln>
        </p:spPr>
        <p:txBody>
          <a:bodyPr wrap="square" lIns="0" tIns="0" rIns="0" bIns="0" rtlCol="0"/>
          <a:lstStyle/>
          <a:p>
            <a:endParaRPr lang="fr-CA" noProof="0" dirty="0"/>
          </a:p>
        </p:txBody>
      </p:sp>
      <p:sp>
        <p:nvSpPr>
          <p:cNvPr id="68" name="object 377">
            <a:extLst>
              <a:ext uri="{FF2B5EF4-FFF2-40B4-BE49-F238E27FC236}">
                <a16:creationId xmlns:a16="http://schemas.microsoft.com/office/drawing/2014/main" id="{822FA261-16E0-7DFE-5523-9FD79C80D193}"/>
              </a:ext>
            </a:extLst>
          </p:cNvPr>
          <p:cNvSpPr/>
          <p:nvPr/>
        </p:nvSpPr>
        <p:spPr>
          <a:xfrm flipH="1">
            <a:off x="13793597" y="1157252"/>
            <a:ext cx="836930" cy="0"/>
          </a:xfrm>
          <a:custGeom>
            <a:avLst/>
            <a:gdLst/>
            <a:ahLst/>
            <a:cxnLst/>
            <a:rect l="l" t="t" r="r" b="b"/>
            <a:pathLst>
              <a:path w="836930">
                <a:moveTo>
                  <a:pt x="836803" y="0"/>
                </a:moveTo>
                <a:lnTo>
                  <a:pt x="0" y="0"/>
                </a:lnTo>
                <a:lnTo>
                  <a:pt x="836803" y="0"/>
                </a:lnTo>
              </a:path>
            </a:pathLst>
          </a:custGeom>
          <a:ln w="9448">
            <a:solidFill>
              <a:srgbClr val="71BC68"/>
            </a:solidFill>
          </a:ln>
        </p:spPr>
        <p:txBody>
          <a:bodyPr wrap="square" lIns="0" tIns="0" rIns="0" bIns="0" rtlCol="0"/>
          <a:lstStyle/>
          <a:p>
            <a:endParaRPr lang="fr-CA" noProof="0" dirty="0"/>
          </a:p>
        </p:txBody>
      </p:sp>
      <p:sp>
        <p:nvSpPr>
          <p:cNvPr id="70" name="object 378">
            <a:extLst>
              <a:ext uri="{FF2B5EF4-FFF2-40B4-BE49-F238E27FC236}">
                <a16:creationId xmlns:a16="http://schemas.microsoft.com/office/drawing/2014/main" id="{DE90B13B-0869-45E0-CE69-BBD0E76F4065}"/>
              </a:ext>
            </a:extLst>
          </p:cNvPr>
          <p:cNvSpPr/>
          <p:nvPr/>
        </p:nvSpPr>
        <p:spPr>
          <a:xfrm flipH="1">
            <a:off x="12577038" y="1157254"/>
            <a:ext cx="1026794" cy="0"/>
          </a:xfrm>
          <a:custGeom>
            <a:avLst/>
            <a:gdLst/>
            <a:ahLst/>
            <a:cxnLst/>
            <a:rect l="l" t="t" r="r" b="b"/>
            <a:pathLst>
              <a:path w="1026794">
                <a:moveTo>
                  <a:pt x="0" y="0"/>
                </a:moveTo>
                <a:lnTo>
                  <a:pt x="1026210" y="0"/>
                </a:lnTo>
                <a:lnTo>
                  <a:pt x="0" y="0"/>
                </a:lnTo>
                <a:close/>
              </a:path>
            </a:pathLst>
          </a:custGeom>
          <a:ln w="9359">
            <a:solidFill>
              <a:srgbClr val="71BC68"/>
            </a:solidFill>
          </a:ln>
        </p:spPr>
        <p:txBody>
          <a:bodyPr wrap="square" lIns="0" tIns="0" rIns="0" bIns="0" rtlCol="0"/>
          <a:lstStyle/>
          <a:p>
            <a:endParaRPr lang="fr-CA" noProof="0" dirty="0"/>
          </a:p>
        </p:txBody>
      </p:sp>
      <p:sp>
        <p:nvSpPr>
          <p:cNvPr id="71" name="object 379">
            <a:extLst>
              <a:ext uri="{FF2B5EF4-FFF2-40B4-BE49-F238E27FC236}">
                <a16:creationId xmlns:a16="http://schemas.microsoft.com/office/drawing/2014/main" id="{6CE83036-284B-A162-BF67-F94F2F8C19CF}"/>
              </a:ext>
            </a:extLst>
          </p:cNvPr>
          <p:cNvSpPr/>
          <p:nvPr/>
        </p:nvSpPr>
        <p:spPr>
          <a:xfrm flipH="1">
            <a:off x="12920582" y="611056"/>
            <a:ext cx="0" cy="753745"/>
          </a:xfrm>
          <a:custGeom>
            <a:avLst/>
            <a:gdLst/>
            <a:ahLst/>
            <a:cxnLst/>
            <a:rect l="l" t="t" r="r" b="b"/>
            <a:pathLst>
              <a:path h="753744">
                <a:moveTo>
                  <a:pt x="0" y="0"/>
                </a:moveTo>
                <a:lnTo>
                  <a:pt x="0" y="753262"/>
                </a:lnTo>
                <a:lnTo>
                  <a:pt x="0" y="0"/>
                </a:lnTo>
                <a:close/>
              </a:path>
            </a:pathLst>
          </a:custGeom>
          <a:ln w="9359">
            <a:solidFill>
              <a:srgbClr val="71BC68"/>
            </a:solidFill>
          </a:ln>
        </p:spPr>
        <p:txBody>
          <a:bodyPr wrap="square" lIns="0" tIns="0" rIns="0" bIns="0" rtlCol="0"/>
          <a:lstStyle/>
          <a:p>
            <a:endParaRPr lang="fr-CA" noProof="0" dirty="0"/>
          </a:p>
        </p:txBody>
      </p:sp>
      <p:sp>
        <p:nvSpPr>
          <p:cNvPr id="72" name="object 380">
            <a:extLst>
              <a:ext uri="{FF2B5EF4-FFF2-40B4-BE49-F238E27FC236}">
                <a16:creationId xmlns:a16="http://schemas.microsoft.com/office/drawing/2014/main" id="{D2378123-8BEF-7F06-83D7-3CB99C91ED60}"/>
              </a:ext>
            </a:extLst>
          </p:cNvPr>
          <p:cNvSpPr/>
          <p:nvPr/>
        </p:nvSpPr>
        <p:spPr>
          <a:xfrm flipH="1">
            <a:off x="12310541" y="545538"/>
            <a:ext cx="884555" cy="884555"/>
          </a:xfrm>
          <a:custGeom>
            <a:avLst/>
            <a:gdLst/>
            <a:ahLst/>
            <a:cxnLst/>
            <a:rect l="l" t="t" r="r" b="b"/>
            <a:pathLst>
              <a:path w="884555" h="884555">
                <a:moveTo>
                  <a:pt x="0" y="0"/>
                </a:moveTo>
                <a:lnTo>
                  <a:pt x="884250" y="884301"/>
                </a:lnTo>
                <a:lnTo>
                  <a:pt x="0" y="0"/>
                </a:lnTo>
                <a:close/>
              </a:path>
            </a:pathLst>
          </a:custGeom>
          <a:ln w="9359">
            <a:solidFill>
              <a:srgbClr val="71BC68"/>
            </a:solidFill>
          </a:ln>
        </p:spPr>
        <p:txBody>
          <a:bodyPr wrap="square" lIns="0" tIns="0" rIns="0" bIns="0" rtlCol="0"/>
          <a:lstStyle/>
          <a:p>
            <a:endParaRPr lang="fr-CA" noProof="0" dirty="0"/>
          </a:p>
        </p:txBody>
      </p:sp>
      <p:sp>
        <p:nvSpPr>
          <p:cNvPr id="73" name="object 381">
            <a:extLst>
              <a:ext uri="{FF2B5EF4-FFF2-40B4-BE49-F238E27FC236}">
                <a16:creationId xmlns:a16="http://schemas.microsoft.com/office/drawing/2014/main" id="{33177F43-7860-2611-EBA1-466E6D99AB45}"/>
              </a:ext>
            </a:extLst>
          </p:cNvPr>
          <p:cNvSpPr/>
          <p:nvPr/>
        </p:nvSpPr>
        <p:spPr>
          <a:xfrm flipH="1">
            <a:off x="12922220" y="369256"/>
            <a:ext cx="0" cy="1236980"/>
          </a:xfrm>
          <a:custGeom>
            <a:avLst/>
            <a:gdLst/>
            <a:ahLst/>
            <a:cxnLst/>
            <a:rect l="l" t="t" r="r" b="b"/>
            <a:pathLst>
              <a:path h="1236980">
                <a:moveTo>
                  <a:pt x="0" y="1236865"/>
                </a:moveTo>
                <a:lnTo>
                  <a:pt x="0" y="0"/>
                </a:lnTo>
                <a:lnTo>
                  <a:pt x="0" y="1236865"/>
                </a:lnTo>
                <a:close/>
              </a:path>
            </a:pathLst>
          </a:custGeom>
          <a:ln w="9359">
            <a:solidFill>
              <a:srgbClr val="71BC68"/>
            </a:solidFill>
          </a:ln>
        </p:spPr>
        <p:txBody>
          <a:bodyPr wrap="square" lIns="0" tIns="0" rIns="0" bIns="0" rtlCol="0"/>
          <a:lstStyle/>
          <a:p>
            <a:endParaRPr lang="fr-CA" noProof="0" dirty="0"/>
          </a:p>
        </p:txBody>
      </p:sp>
      <p:sp>
        <p:nvSpPr>
          <p:cNvPr id="74" name="object 382">
            <a:extLst>
              <a:ext uri="{FF2B5EF4-FFF2-40B4-BE49-F238E27FC236}">
                <a16:creationId xmlns:a16="http://schemas.microsoft.com/office/drawing/2014/main" id="{79FD26FC-FD10-650A-B7FD-874DFC6819B7}"/>
              </a:ext>
            </a:extLst>
          </p:cNvPr>
          <p:cNvSpPr/>
          <p:nvPr/>
        </p:nvSpPr>
        <p:spPr>
          <a:xfrm flipH="1">
            <a:off x="14519443" y="729644"/>
            <a:ext cx="111125" cy="111125"/>
          </a:xfrm>
          <a:custGeom>
            <a:avLst/>
            <a:gdLst/>
            <a:ahLst/>
            <a:cxnLst/>
            <a:rect l="l" t="t" r="r" b="b"/>
            <a:pathLst>
              <a:path w="111125" h="111125">
                <a:moveTo>
                  <a:pt x="110956" y="110953"/>
                </a:moveTo>
                <a:lnTo>
                  <a:pt x="0" y="0"/>
                </a:lnTo>
                <a:lnTo>
                  <a:pt x="110956" y="110953"/>
                </a:lnTo>
              </a:path>
            </a:pathLst>
          </a:custGeom>
          <a:ln w="9448">
            <a:solidFill>
              <a:srgbClr val="71BC68"/>
            </a:solidFill>
          </a:ln>
        </p:spPr>
        <p:txBody>
          <a:bodyPr wrap="square" lIns="0" tIns="0" rIns="0" bIns="0" rtlCol="0"/>
          <a:lstStyle/>
          <a:p>
            <a:endParaRPr lang="fr-CA" noProof="0" dirty="0"/>
          </a:p>
        </p:txBody>
      </p:sp>
      <p:sp>
        <p:nvSpPr>
          <p:cNvPr id="75" name="object 383">
            <a:extLst>
              <a:ext uri="{FF2B5EF4-FFF2-40B4-BE49-F238E27FC236}">
                <a16:creationId xmlns:a16="http://schemas.microsoft.com/office/drawing/2014/main" id="{C0C9EF8E-C4E1-73C2-E07B-BF4A294AA62C}"/>
              </a:ext>
            </a:extLst>
          </p:cNvPr>
          <p:cNvSpPr/>
          <p:nvPr/>
        </p:nvSpPr>
        <p:spPr>
          <a:xfrm flipH="1">
            <a:off x="14374367" y="1494725"/>
            <a:ext cx="256540" cy="0"/>
          </a:xfrm>
          <a:custGeom>
            <a:avLst/>
            <a:gdLst/>
            <a:ahLst/>
            <a:cxnLst/>
            <a:rect l="l" t="t" r="r" b="b"/>
            <a:pathLst>
              <a:path w="256540">
                <a:moveTo>
                  <a:pt x="256032" y="0"/>
                </a:moveTo>
                <a:lnTo>
                  <a:pt x="0" y="0"/>
                </a:lnTo>
                <a:lnTo>
                  <a:pt x="256032" y="0"/>
                </a:lnTo>
              </a:path>
            </a:pathLst>
          </a:custGeom>
          <a:ln w="9359">
            <a:solidFill>
              <a:srgbClr val="71BC68"/>
            </a:solidFill>
          </a:ln>
        </p:spPr>
        <p:txBody>
          <a:bodyPr wrap="square" lIns="0" tIns="0" rIns="0" bIns="0" rtlCol="0"/>
          <a:lstStyle/>
          <a:p>
            <a:endParaRPr lang="fr-CA" noProof="0" dirty="0"/>
          </a:p>
        </p:txBody>
      </p:sp>
      <p:sp>
        <p:nvSpPr>
          <p:cNvPr id="76" name="object 384">
            <a:extLst>
              <a:ext uri="{FF2B5EF4-FFF2-40B4-BE49-F238E27FC236}">
                <a16:creationId xmlns:a16="http://schemas.microsoft.com/office/drawing/2014/main" id="{6741630B-5728-398E-CAD9-DF556F3C7CDC}"/>
              </a:ext>
            </a:extLst>
          </p:cNvPr>
          <p:cNvSpPr/>
          <p:nvPr/>
        </p:nvSpPr>
        <p:spPr>
          <a:xfrm flipH="1">
            <a:off x="12922262" y="819807"/>
            <a:ext cx="1010919" cy="1010919"/>
          </a:xfrm>
          <a:custGeom>
            <a:avLst/>
            <a:gdLst/>
            <a:ahLst/>
            <a:cxnLst/>
            <a:rect l="l" t="t" r="r" b="b"/>
            <a:pathLst>
              <a:path w="1010919" h="1010919">
                <a:moveTo>
                  <a:pt x="0" y="0"/>
                </a:moveTo>
                <a:lnTo>
                  <a:pt x="1010704" y="1010716"/>
                </a:lnTo>
                <a:lnTo>
                  <a:pt x="0" y="0"/>
                </a:lnTo>
                <a:close/>
              </a:path>
            </a:pathLst>
          </a:custGeom>
          <a:ln w="9448">
            <a:solidFill>
              <a:srgbClr val="71BC68"/>
            </a:solidFill>
          </a:ln>
        </p:spPr>
        <p:txBody>
          <a:bodyPr wrap="square" lIns="0" tIns="0" rIns="0" bIns="0" rtlCol="0"/>
          <a:lstStyle/>
          <a:p>
            <a:endParaRPr lang="fr-CA" noProof="0" dirty="0"/>
          </a:p>
        </p:txBody>
      </p:sp>
      <p:sp>
        <p:nvSpPr>
          <p:cNvPr id="77" name="object 385">
            <a:extLst>
              <a:ext uri="{FF2B5EF4-FFF2-40B4-BE49-F238E27FC236}">
                <a16:creationId xmlns:a16="http://schemas.microsoft.com/office/drawing/2014/main" id="{751A26B4-FE8E-C316-E816-5EA557B8DF5A}"/>
              </a:ext>
            </a:extLst>
          </p:cNvPr>
          <p:cNvSpPr/>
          <p:nvPr/>
        </p:nvSpPr>
        <p:spPr>
          <a:xfrm flipH="1">
            <a:off x="12881676" y="1155607"/>
            <a:ext cx="1092200" cy="0"/>
          </a:xfrm>
          <a:custGeom>
            <a:avLst/>
            <a:gdLst/>
            <a:ahLst/>
            <a:cxnLst/>
            <a:rect l="l" t="t" r="r" b="b"/>
            <a:pathLst>
              <a:path w="1092200">
                <a:moveTo>
                  <a:pt x="1091869" y="0"/>
                </a:moveTo>
                <a:lnTo>
                  <a:pt x="0" y="0"/>
                </a:lnTo>
                <a:lnTo>
                  <a:pt x="1091869" y="0"/>
                </a:lnTo>
                <a:close/>
              </a:path>
            </a:pathLst>
          </a:custGeom>
          <a:ln w="9448">
            <a:solidFill>
              <a:srgbClr val="71BC68"/>
            </a:solidFill>
          </a:ln>
        </p:spPr>
        <p:txBody>
          <a:bodyPr wrap="square" lIns="0" tIns="0" rIns="0" bIns="0" rtlCol="0"/>
          <a:lstStyle/>
          <a:p>
            <a:endParaRPr lang="fr-CA" noProof="0" dirty="0"/>
          </a:p>
        </p:txBody>
      </p:sp>
      <p:sp>
        <p:nvSpPr>
          <p:cNvPr id="78" name="object 386">
            <a:extLst>
              <a:ext uri="{FF2B5EF4-FFF2-40B4-BE49-F238E27FC236}">
                <a16:creationId xmlns:a16="http://schemas.microsoft.com/office/drawing/2014/main" id="{09759D90-7CD8-6544-0CFE-598249B4BB21}"/>
              </a:ext>
            </a:extLst>
          </p:cNvPr>
          <p:cNvSpPr/>
          <p:nvPr/>
        </p:nvSpPr>
        <p:spPr>
          <a:xfrm flipH="1">
            <a:off x="13597171" y="667992"/>
            <a:ext cx="0" cy="1314450"/>
          </a:xfrm>
          <a:custGeom>
            <a:avLst/>
            <a:gdLst/>
            <a:ahLst/>
            <a:cxnLst/>
            <a:rect l="l" t="t" r="r" b="b"/>
            <a:pathLst>
              <a:path h="1314450">
                <a:moveTo>
                  <a:pt x="0" y="1314348"/>
                </a:moveTo>
                <a:lnTo>
                  <a:pt x="0" y="0"/>
                </a:lnTo>
                <a:lnTo>
                  <a:pt x="0" y="1314348"/>
                </a:lnTo>
                <a:close/>
              </a:path>
            </a:pathLst>
          </a:custGeom>
          <a:ln w="9448">
            <a:solidFill>
              <a:srgbClr val="71BC68"/>
            </a:solidFill>
          </a:ln>
        </p:spPr>
        <p:txBody>
          <a:bodyPr wrap="square" lIns="0" tIns="0" rIns="0" bIns="0" rtlCol="0"/>
          <a:lstStyle/>
          <a:p>
            <a:endParaRPr lang="fr-CA" noProof="0" dirty="0"/>
          </a:p>
        </p:txBody>
      </p:sp>
      <p:sp>
        <p:nvSpPr>
          <p:cNvPr id="79" name="object 387">
            <a:extLst>
              <a:ext uri="{FF2B5EF4-FFF2-40B4-BE49-F238E27FC236}">
                <a16:creationId xmlns:a16="http://schemas.microsoft.com/office/drawing/2014/main" id="{879F50F3-462C-1FF4-67E9-FDE46B3E8BD9}"/>
              </a:ext>
            </a:extLst>
          </p:cNvPr>
          <p:cNvSpPr/>
          <p:nvPr/>
        </p:nvSpPr>
        <p:spPr>
          <a:xfrm flipH="1">
            <a:off x="13258057" y="1312804"/>
            <a:ext cx="0" cy="699770"/>
          </a:xfrm>
          <a:custGeom>
            <a:avLst/>
            <a:gdLst/>
            <a:ahLst/>
            <a:cxnLst/>
            <a:rect l="l" t="t" r="r" b="b"/>
            <a:pathLst>
              <a:path h="699769">
                <a:moveTo>
                  <a:pt x="0" y="0"/>
                </a:moveTo>
                <a:lnTo>
                  <a:pt x="0" y="699668"/>
                </a:lnTo>
                <a:lnTo>
                  <a:pt x="0" y="0"/>
                </a:lnTo>
                <a:close/>
              </a:path>
            </a:pathLst>
          </a:custGeom>
          <a:ln w="9448">
            <a:solidFill>
              <a:srgbClr val="71BC68"/>
            </a:solidFill>
          </a:ln>
        </p:spPr>
        <p:txBody>
          <a:bodyPr wrap="square" lIns="0" tIns="0" rIns="0" bIns="0" rtlCol="0"/>
          <a:lstStyle/>
          <a:p>
            <a:endParaRPr lang="fr-CA" noProof="0" dirty="0"/>
          </a:p>
        </p:txBody>
      </p:sp>
      <p:sp>
        <p:nvSpPr>
          <p:cNvPr id="80" name="object 388">
            <a:extLst>
              <a:ext uri="{FF2B5EF4-FFF2-40B4-BE49-F238E27FC236}">
                <a16:creationId xmlns:a16="http://schemas.microsoft.com/office/drawing/2014/main" id="{E484C3DA-093D-29EA-EC2A-65768D540A1D}"/>
              </a:ext>
            </a:extLst>
          </p:cNvPr>
          <p:cNvSpPr/>
          <p:nvPr/>
        </p:nvSpPr>
        <p:spPr>
          <a:xfrm flipH="1">
            <a:off x="12768929" y="1341447"/>
            <a:ext cx="642620" cy="642620"/>
          </a:xfrm>
          <a:custGeom>
            <a:avLst/>
            <a:gdLst/>
            <a:ahLst/>
            <a:cxnLst/>
            <a:rect l="l" t="t" r="r" b="b"/>
            <a:pathLst>
              <a:path w="642619" h="642619">
                <a:moveTo>
                  <a:pt x="0" y="642378"/>
                </a:moveTo>
                <a:lnTo>
                  <a:pt x="642416" y="0"/>
                </a:lnTo>
                <a:lnTo>
                  <a:pt x="0" y="642378"/>
                </a:lnTo>
                <a:close/>
              </a:path>
            </a:pathLst>
          </a:custGeom>
          <a:ln w="9359">
            <a:solidFill>
              <a:srgbClr val="71BC68"/>
            </a:solidFill>
          </a:ln>
        </p:spPr>
        <p:txBody>
          <a:bodyPr wrap="square" lIns="0" tIns="0" rIns="0" bIns="0" rtlCol="0"/>
          <a:lstStyle/>
          <a:p>
            <a:endParaRPr lang="fr-CA" noProof="0" dirty="0"/>
          </a:p>
        </p:txBody>
      </p:sp>
      <p:sp>
        <p:nvSpPr>
          <p:cNvPr id="81" name="object 389">
            <a:extLst>
              <a:ext uri="{FF2B5EF4-FFF2-40B4-BE49-F238E27FC236}">
                <a16:creationId xmlns:a16="http://schemas.microsoft.com/office/drawing/2014/main" id="{7CD8F93D-56DF-C453-D713-DAC694EDDC78}"/>
              </a:ext>
            </a:extLst>
          </p:cNvPr>
          <p:cNvSpPr/>
          <p:nvPr/>
        </p:nvSpPr>
        <p:spPr>
          <a:xfrm flipH="1">
            <a:off x="14041291" y="1601364"/>
            <a:ext cx="589280" cy="589280"/>
          </a:xfrm>
          <a:custGeom>
            <a:avLst/>
            <a:gdLst/>
            <a:ahLst/>
            <a:cxnLst/>
            <a:rect l="l" t="t" r="r" b="b"/>
            <a:pathLst>
              <a:path w="589280" h="589280">
                <a:moveTo>
                  <a:pt x="589108" y="589127"/>
                </a:moveTo>
                <a:lnTo>
                  <a:pt x="0" y="0"/>
                </a:lnTo>
                <a:lnTo>
                  <a:pt x="589108" y="589127"/>
                </a:lnTo>
              </a:path>
            </a:pathLst>
          </a:custGeom>
          <a:ln w="9359">
            <a:solidFill>
              <a:srgbClr val="71BC68"/>
            </a:solidFill>
          </a:ln>
        </p:spPr>
        <p:txBody>
          <a:bodyPr wrap="square" lIns="0" tIns="0" rIns="0" bIns="0" rtlCol="0"/>
          <a:lstStyle/>
          <a:p>
            <a:endParaRPr lang="fr-CA" noProof="0" dirty="0"/>
          </a:p>
        </p:txBody>
      </p:sp>
      <p:sp>
        <p:nvSpPr>
          <p:cNvPr id="82" name="object 390">
            <a:extLst>
              <a:ext uri="{FF2B5EF4-FFF2-40B4-BE49-F238E27FC236}">
                <a16:creationId xmlns:a16="http://schemas.microsoft.com/office/drawing/2014/main" id="{D13F107B-505A-3673-908E-9BB9980973BE}"/>
              </a:ext>
            </a:extLst>
          </p:cNvPr>
          <p:cNvSpPr/>
          <p:nvPr/>
        </p:nvSpPr>
        <p:spPr>
          <a:xfrm flipH="1">
            <a:off x="13765402" y="1830561"/>
            <a:ext cx="865505" cy="0"/>
          </a:xfrm>
          <a:custGeom>
            <a:avLst/>
            <a:gdLst/>
            <a:ahLst/>
            <a:cxnLst/>
            <a:rect l="l" t="t" r="r" b="b"/>
            <a:pathLst>
              <a:path w="865505">
                <a:moveTo>
                  <a:pt x="864996" y="0"/>
                </a:moveTo>
                <a:lnTo>
                  <a:pt x="0" y="0"/>
                </a:lnTo>
                <a:lnTo>
                  <a:pt x="864996" y="0"/>
                </a:lnTo>
              </a:path>
            </a:pathLst>
          </a:custGeom>
          <a:ln w="9359">
            <a:solidFill>
              <a:srgbClr val="71BC68"/>
            </a:solidFill>
          </a:ln>
        </p:spPr>
        <p:txBody>
          <a:bodyPr wrap="square" lIns="0" tIns="0" rIns="0" bIns="0" rtlCol="0"/>
          <a:lstStyle/>
          <a:p>
            <a:endParaRPr lang="fr-CA" noProof="0" dirty="0"/>
          </a:p>
        </p:txBody>
      </p:sp>
      <p:sp>
        <p:nvSpPr>
          <p:cNvPr id="83" name="object 391">
            <a:extLst>
              <a:ext uri="{FF2B5EF4-FFF2-40B4-BE49-F238E27FC236}">
                <a16:creationId xmlns:a16="http://schemas.microsoft.com/office/drawing/2014/main" id="{5DC9E598-9534-E6CA-71DE-F330DF5E0285}"/>
              </a:ext>
            </a:extLst>
          </p:cNvPr>
          <p:cNvSpPr/>
          <p:nvPr/>
        </p:nvSpPr>
        <p:spPr>
          <a:xfrm flipH="1">
            <a:off x="13163248" y="1830557"/>
            <a:ext cx="528955" cy="0"/>
          </a:xfrm>
          <a:custGeom>
            <a:avLst/>
            <a:gdLst/>
            <a:ahLst/>
            <a:cxnLst/>
            <a:rect l="l" t="t" r="r" b="b"/>
            <a:pathLst>
              <a:path w="528955">
                <a:moveTo>
                  <a:pt x="528726" y="0"/>
                </a:moveTo>
                <a:lnTo>
                  <a:pt x="0" y="0"/>
                </a:lnTo>
                <a:lnTo>
                  <a:pt x="528726" y="0"/>
                </a:lnTo>
                <a:close/>
              </a:path>
            </a:pathLst>
          </a:custGeom>
          <a:ln w="9359">
            <a:solidFill>
              <a:srgbClr val="71BC68"/>
            </a:solidFill>
          </a:ln>
        </p:spPr>
        <p:txBody>
          <a:bodyPr wrap="square" lIns="0" tIns="0" rIns="0" bIns="0" rtlCol="0"/>
          <a:lstStyle/>
          <a:p>
            <a:endParaRPr lang="fr-CA" noProof="0" dirty="0"/>
          </a:p>
        </p:txBody>
      </p:sp>
      <p:sp>
        <p:nvSpPr>
          <p:cNvPr id="84" name="object 392">
            <a:extLst>
              <a:ext uri="{FF2B5EF4-FFF2-40B4-BE49-F238E27FC236}">
                <a16:creationId xmlns:a16="http://schemas.microsoft.com/office/drawing/2014/main" id="{76A92312-2094-4759-14DE-D42A2234EDEE}"/>
              </a:ext>
            </a:extLst>
          </p:cNvPr>
          <p:cNvSpPr/>
          <p:nvPr/>
        </p:nvSpPr>
        <p:spPr>
          <a:xfrm flipH="1">
            <a:off x="13597171" y="1624671"/>
            <a:ext cx="0" cy="751205"/>
          </a:xfrm>
          <a:custGeom>
            <a:avLst/>
            <a:gdLst/>
            <a:ahLst/>
            <a:cxnLst/>
            <a:rect l="l" t="t" r="r" b="b"/>
            <a:pathLst>
              <a:path h="751205">
                <a:moveTo>
                  <a:pt x="0" y="750912"/>
                </a:moveTo>
                <a:lnTo>
                  <a:pt x="0" y="0"/>
                </a:lnTo>
                <a:lnTo>
                  <a:pt x="0" y="750912"/>
                </a:lnTo>
                <a:close/>
              </a:path>
            </a:pathLst>
          </a:custGeom>
          <a:ln w="9359">
            <a:solidFill>
              <a:srgbClr val="71BC68"/>
            </a:solidFill>
          </a:ln>
        </p:spPr>
        <p:txBody>
          <a:bodyPr wrap="square" lIns="0" tIns="0" rIns="0" bIns="0" rtlCol="0"/>
          <a:lstStyle/>
          <a:p>
            <a:endParaRPr lang="fr-CA" noProof="0" dirty="0"/>
          </a:p>
        </p:txBody>
      </p:sp>
      <p:sp>
        <p:nvSpPr>
          <p:cNvPr id="85" name="object 393">
            <a:extLst>
              <a:ext uri="{FF2B5EF4-FFF2-40B4-BE49-F238E27FC236}">
                <a16:creationId xmlns:a16="http://schemas.microsoft.com/office/drawing/2014/main" id="{1FE33F3A-E703-6BA2-159E-445189148111}"/>
              </a:ext>
            </a:extLst>
          </p:cNvPr>
          <p:cNvSpPr/>
          <p:nvPr/>
        </p:nvSpPr>
        <p:spPr>
          <a:xfrm flipH="1">
            <a:off x="12324318" y="1571797"/>
            <a:ext cx="857250" cy="857250"/>
          </a:xfrm>
          <a:custGeom>
            <a:avLst/>
            <a:gdLst/>
            <a:ahLst/>
            <a:cxnLst/>
            <a:rect l="l" t="t" r="r" b="b"/>
            <a:pathLst>
              <a:path w="857250" h="857250">
                <a:moveTo>
                  <a:pt x="0" y="856653"/>
                </a:moveTo>
                <a:lnTo>
                  <a:pt x="856691" y="0"/>
                </a:lnTo>
                <a:lnTo>
                  <a:pt x="0" y="856653"/>
                </a:lnTo>
                <a:close/>
              </a:path>
            </a:pathLst>
          </a:custGeom>
          <a:ln w="9448">
            <a:solidFill>
              <a:srgbClr val="71BC68"/>
            </a:solidFill>
          </a:ln>
        </p:spPr>
        <p:txBody>
          <a:bodyPr wrap="square" lIns="0" tIns="0" rIns="0" bIns="0" rtlCol="0"/>
          <a:lstStyle/>
          <a:p>
            <a:endParaRPr lang="fr-CA" noProof="0" dirty="0"/>
          </a:p>
        </p:txBody>
      </p:sp>
      <p:sp>
        <p:nvSpPr>
          <p:cNvPr id="86" name="object 394">
            <a:extLst>
              <a:ext uri="{FF2B5EF4-FFF2-40B4-BE49-F238E27FC236}">
                <a16:creationId xmlns:a16="http://schemas.microsoft.com/office/drawing/2014/main" id="{F03889C8-7539-7011-D2C8-D07DE4B3A42B}"/>
              </a:ext>
            </a:extLst>
          </p:cNvPr>
          <p:cNvSpPr/>
          <p:nvPr/>
        </p:nvSpPr>
        <p:spPr>
          <a:xfrm flipH="1">
            <a:off x="12149263" y="1830566"/>
            <a:ext cx="1207135" cy="0"/>
          </a:xfrm>
          <a:custGeom>
            <a:avLst/>
            <a:gdLst/>
            <a:ahLst/>
            <a:cxnLst/>
            <a:rect l="l" t="t" r="r" b="b"/>
            <a:pathLst>
              <a:path w="1207134">
                <a:moveTo>
                  <a:pt x="1206804" y="0"/>
                </a:moveTo>
                <a:lnTo>
                  <a:pt x="0" y="0"/>
                </a:lnTo>
                <a:lnTo>
                  <a:pt x="1206804" y="0"/>
                </a:lnTo>
                <a:close/>
              </a:path>
            </a:pathLst>
          </a:custGeom>
          <a:ln w="9448">
            <a:solidFill>
              <a:srgbClr val="71BC68"/>
            </a:solidFill>
          </a:ln>
        </p:spPr>
        <p:txBody>
          <a:bodyPr wrap="square" lIns="0" tIns="0" rIns="0" bIns="0" rtlCol="0"/>
          <a:lstStyle/>
          <a:p>
            <a:endParaRPr lang="fr-CA" noProof="0" dirty="0"/>
          </a:p>
        </p:txBody>
      </p:sp>
      <p:sp>
        <p:nvSpPr>
          <p:cNvPr id="87" name="object 395">
            <a:extLst>
              <a:ext uri="{FF2B5EF4-FFF2-40B4-BE49-F238E27FC236}">
                <a16:creationId xmlns:a16="http://schemas.microsoft.com/office/drawing/2014/main" id="{E1439EE4-B567-A406-5264-57DC0F25AE18}"/>
              </a:ext>
            </a:extLst>
          </p:cNvPr>
          <p:cNvSpPr/>
          <p:nvPr/>
        </p:nvSpPr>
        <p:spPr>
          <a:xfrm flipH="1">
            <a:off x="14233525" y="2507155"/>
            <a:ext cx="396875" cy="0"/>
          </a:xfrm>
          <a:custGeom>
            <a:avLst/>
            <a:gdLst/>
            <a:ahLst/>
            <a:cxnLst/>
            <a:rect l="l" t="t" r="r" b="b"/>
            <a:pathLst>
              <a:path w="396875">
                <a:moveTo>
                  <a:pt x="396875" y="0"/>
                </a:moveTo>
                <a:lnTo>
                  <a:pt x="0" y="0"/>
                </a:lnTo>
                <a:lnTo>
                  <a:pt x="396875" y="0"/>
                </a:lnTo>
              </a:path>
            </a:pathLst>
          </a:custGeom>
          <a:ln w="9359">
            <a:solidFill>
              <a:srgbClr val="71BC68"/>
            </a:solidFill>
          </a:ln>
        </p:spPr>
        <p:txBody>
          <a:bodyPr wrap="square" lIns="0" tIns="0" rIns="0" bIns="0" rtlCol="0"/>
          <a:lstStyle/>
          <a:p>
            <a:endParaRPr lang="fr-CA" noProof="0" dirty="0"/>
          </a:p>
        </p:txBody>
      </p:sp>
      <p:sp>
        <p:nvSpPr>
          <p:cNvPr id="88" name="object 396">
            <a:extLst>
              <a:ext uri="{FF2B5EF4-FFF2-40B4-BE49-F238E27FC236}">
                <a16:creationId xmlns:a16="http://schemas.microsoft.com/office/drawing/2014/main" id="{2DAED409-2D43-E0D3-2414-8456EEE6398D}"/>
              </a:ext>
            </a:extLst>
          </p:cNvPr>
          <p:cNvSpPr/>
          <p:nvPr/>
        </p:nvSpPr>
        <p:spPr>
          <a:xfrm flipH="1">
            <a:off x="14607971" y="1916892"/>
            <a:ext cx="0" cy="842010"/>
          </a:xfrm>
          <a:custGeom>
            <a:avLst/>
            <a:gdLst/>
            <a:ahLst/>
            <a:cxnLst/>
            <a:rect l="l" t="t" r="r" b="b"/>
            <a:pathLst>
              <a:path h="842010">
                <a:moveTo>
                  <a:pt x="0" y="0"/>
                </a:moveTo>
                <a:lnTo>
                  <a:pt x="0" y="841387"/>
                </a:lnTo>
                <a:lnTo>
                  <a:pt x="0" y="0"/>
                </a:lnTo>
                <a:close/>
              </a:path>
            </a:pathLst>
          </a:custGeom>
          <a:ln w="9359">
            <a:solidFill>
              <a:srgbClr val="71BC68"/>
            </a:solidFill>
          </a:ln>
        </p:spPr>
        <p:txBody>
          <a:bodyPr wrap="square" lIns="0" tIns="0" rIns="0" bIns="0" rtlCol="0"/>
          <a:lstStyle/>
          <a:p>
            <a:endParaRPr lang="fr-CA" noProof="0" dirty="0"/>
          </a:p>
        </p:txBody>
      </p:sp>
      <p:sp>
        <p:nvSpPr>
          <p:cNvPr id="89" name="object 397">
            <a:extLst>
              <a:ext uri="{FF2B5EF4-FFF2-40B4-BE49-F238E27FC236}">
                <a16:creationId xmlns:a16="http://schemas.microsoft.com/office/drawing/2014/main" id="{257E36B6-FC5B-8C9A-6D92-D5942D9DA21B}"/>
              </a:ext>
            </a:extLst>
          </p:cNvPr>
          <p:cNvSpPr/>
          <p:nvPr/>
        </p:nvSpPr>
        <p:spPr>
          <a:xfrm flipH="1">
            <a:off x="14270495" y="2095855"/>
            <a:ext cx="0" cy="483870"/>
          </a:xfrm>
          <a:custGeom>
            <a:avLst/>
            <a:gdLst/>
            <a:ahLst/>
            <a:cxnLst/>
            <a:rect l="l" t="t" r="r" b="b"/>
            <a:pathLst>
              <a:path h="483869">
                <a:moveTo>
                  <a:pt x="0" y="0"/>
                </a:moveTo>
                <a:lnTo>
                  <a:pt x="0" y="483489"/>
                </a:lnTo>
                <a:lnTo>
                  <a:pt x="0" y="0"/>
                </a:lnTo>
                <a:close/>
              </a:path>
            </a:pathLst>
          </a:custGeom>
          <a:ln w="9448">
            <a:solidFill>
              <a:srgbClr val="71BC68"/>
            </a:solidFill>
          </a:ln>
        </p:spPr>
        <p:txBody>
          <a:bodyPr wrap="square" lIns="0" tIns="0" rIns="0" bIns="0" rtlCol="0"/>
          <a:lstStyle/>
          <a:p>
            <a:endParaRPr lang="fr-CA" noProof="0" dirty="0"/>
          </a:p>
        </p:txBody>
      </p:sp>
      <p:sp>
        <p:nvSpPr>
          <p:cNvPr id="90" name="object 398">
            <a:extLst>
              <a:ext uri="{FF2B5EF4-FFF2-40B4-BE49-F238E27FC236}">
                <a16:creationId xmlns:a16="http://schemas.microsoft.com/office/drawing/2014/main" id="{782952A2-B015-6C33-2B72-49E868E899D2}"/>
              </a:ext>
            </a:extLst>
          </p:cNvPr>
          <p:cNvSpPr/>
          <p:nvPr/>
        </p:nvSpPr>
        <p:spPr>
          <a:xfrm flipH="1">
            <a:off x="14087093" y="2168042"/>
            <a:ext cx="543560" cy="0"/>
          </a:xfrm>
          <a:custGeom>
            <a:avLst/>
            <a:gdLst/>
            <a:ahLst/>
            <a:cxnLst/>
            <a:rect l="l" t="t" r="r" b="b"/>
            <a:pathLst>
              <a:path w="543559">
                <a:moveTo>
                  <a:pt x="543306" y="0"/>
                </a:moveTo>
                <a:lnTo>
                  <a:pt x="0" y="0"/>
                </a:lnTo>
                <a:lnTo>
                  <a:pt x="543306" y="0"/>
                </a:lnTo>
              </a:path>
            </a:pathLst>
          </a:custGeom>
          <a:ln w="9448">
            <a:solidFill>
              <a:srgbClr val="71BC68"/>
            </a:solidFill>
          </a:ln>
        </p:spPr>
        <p:txBody>
          <a:bodyPr wrap="square" lIns="0" tIns="0" rIns="0" bIns="0" rtlCol="0"/>
          <a:lstStyle/>
          <a:p>
            <a:endParaRPr lang="fr-CA" noProof="0" dirty="0"/>
          </a:p>
        </p:txBody>
      </p:sp>
      <p:sp>
        <p:nvSpPr>
          <p:cNvPr id="91" name="object 399">
            <a:extLst>
              <a:ext uri="{FF2B5EF4-FFF2-40B4-BE49-F238E27FC236}">
                <a16:creationId xmlns:a16="http://schemas.microsoft.com/office/drawing/2014/main" id="{4EFFC596-83C0-0360-E9DA-A9D825D12F40}"/>
              </a:ext>
            </a:extLst>
          </p:cNvPr>
          <p:cNvSpPr/>
          <p:nvPr/>
        </p:nvSpPr>
        <p:spPr>
          <a:xfrm flipH="1">
            <a:off x="12108666" y="1693558"/>
            <a:ext cx="1288415" cy="1288415"/>
          </a:xfrm>
          <a:custGeom>
            <a:avLst/>
            <a:gdLst/>
            <a:ahLst/>
            <a:cxnLst/>
            <a:rect l="l" t="t" r="r" b="b"/>
            <a:pathLst>
              <a:path w="1288415" h="1288414">
                <a:moveTo>
                  <a:pt x="0" y="0"/>
                </a:moveTo>
                <a:lnTo>
                  <a:pt x="1287995" y="1288059"/>
                </a:lnTo>
                <a:lnTo>
                  <a:pt x="0" y="0"/>
                </a:lnTo>
                <a:close/>
              </a:path>
            </a:pathLst>
          </a:custGeom>
          <a:ln w="9448">
            <a:solidFill>
              <a:srgbClr val="71BC68"/>
            </a:solidFill>
          </a:ln>
        </p:spPr>
        <p:txBody>
          <a:bodyPr wrap="square" lIns="0" tIns="0" rIns="0" bIns="0" rtlCol="0"/>
          <a:lstStyle/>
          <a:p>
            <a:endParaRPr lang="fr-CA" noProof="0" dirty="0"/>
          </a:p>
        </p:txBody>
      </p:sp>
      <p:sp>
        <p:nvSpPr>
          <p:cNvPr id="92" name="object 400">
            <a:extLst>
              <a:ext uri="{FF2B5EF4-FFF2-40B4-BE49-F238E27FC236}">
                <a16:creationId xmlns:a16="http://schemas.microsoft.com/office/drawing/2014/main" id="{481F2DB6-A9C1-53A5-EF92-7A8946D3AAD3}"/>
              </a:ext>
            </a:extLst>
          </p:cNvPr>
          <p:cNvSpPr/>
          <p:nvPr/>
        </p:nvSpPr>
        <p:spPr>
          <a:xfrm flipH="1">
            <a:off x="12922220" y="2051486"/>
            <a:ext cx="0" cy="572770"/>
          </a:xfrm>
          <a:custGeom>
            <a:avLst/>
            <a:gdLst/>
            <a:ahLst/>
            <a:cxnLst/>
            <a:rect l="l" t="t" r="r" b="b"/>
            <a:pathLst>
              <a:path h="572769">
                <a:moveTo>
                  <a:pt x="0" y="572211"/>
                </a:moveTo>
                <a:lnTo>
                  <a:pt x="0" y="0"/>
                </a:lnTo>
                <a:lnTo>
                  <a:pt x="0" y="572211"/>
                </a:lnTo>
                <a:close/>
              </a:path>
            </a:pathLst>
          </a:custGeom>
          <a:ln w="9448">
            <a:solidFill>
              <a:srgbClr val="71BC68"/>
            </a:solidFill>
          </a:ln>
        </p:spPr>
        <p:txBody>
          <a:bodyPr wrap="square" lIns="0" tIns="0" rIns="0" bIns="0" rtlCol="0"/>
          <a:lstStyle/>
          <a:p>
            <a:endParaRPr lang="fr-CA" noProof="0" dirty="0"/>
          </a:p>
        </p:txBody>
      </p:sp>
      <p:sp>
        <p:nvSpPr>
          <p:cNvPr id="93" name="object 402">
            <a:extLst>
              <a:ext uri="{FF2B5EF4-FFF2-40B4-BE49-F238E27FC236}">
                <a16:creationId xmlns:a16="http://schemas.microsoft.com/office/drawing/2014/main" id="{6FD4BB4A-F2F0-8651-39DE-5D5D1FF42647}"/>
              </a:ext>
            </a:extLst>
          </p:cNvPr>
          <p:cNvSpPr/>
          <p:nvPr/>
        </p:nvSpPr>
        <p:spPr>
          <a:xfrm flipH="1">
            <a:off x="13773360" y="2008362"/>
            <a:ext cx="857250" cy="857250"/>
          </a:xfrm>
          <a:custGeom>
            <a:avLst/>
            <a:gdLst/>
            <a:ahLst/>
            <a:cxnLst/>
            <a:rect l="l" t="t" r="r" b="b"/>
            <a:pathLst>
              <a:path w="857250" h="857250">
                <a:moveTo>
                  <a:pt x="857039" y="857063"/>
                </a:moveTo>
                <a:lnTo>
                  <a:pt x="0" y="0"/>
                </a:lnTo>
                <a:lnTo>
                  <a:pt x="857039" y="857063"/>
                </a:lnTo>
              </a:path>
            </a:pathLst>
          </a:custGeom>
          <a:ln w="9448">
            <a:solidFill>
              <a:srgbClr val="71BC68"/>
            </a:solidFill>
          </a:ln>
        </p:spPr>
        <p:txBody>
          <a:bodyPr wrap="square" lIns="0" tIns="0" rIns="0" bIns="0" rtlCol="0"/>
          <a:lstStyle/>
          <a:p>
            <a:endParaRPr lang="fr-CA" noProof="0" dirty="0"/>
          </a:p>
        </p:txBody>
      </p:sp>
      <p:sp>
        <p:nvSpPr>
          <p:cNvPr id="94" name="object 403">
            <a:extLst>
              <a:ext uri="{FF2B5EF4-FFF2-40B4-BE49-F238E27FC236}">
                <a16:creationId xmlns:a16="http://schemas.microsoft.com/office/drawing/2014/main" id="{D00BA1DB-3DA5-6E1E-DD0A-25E042D8BEB6}"/>
              </a:ext>
            </a:extLst>
          </p:cNvPr>
          <p:cNvSpPr/>
          <p:nvPr/>
        </p:nvSpPr>
        <p:spPr>
          <a:xfrm flipH="1">
            <a:off x="13491083" y="2844606"/>
            <a:ext cx="1139825" cy="635"/>
          </a:xfrm>
          <a:custGeom>
            <a:avLst/>
            <a:gdLst/>
            <a:ahLst/>
            <a:cxnLst/>
            <a:rect l="l" t="t" r="r" b="b"/>
            <a:pathLst>
              <a:path w="1139825" h="635">
                <a:moveTo>
                  <a:pt x="1139316" y="23"/>
                </a:moveTo>
                <a:lnTo>
                  <a:pt x="0" y="0"/>
                </a:lnTo>
                <a:lnTo>
                  <a:pt x="1139316" y="23"/>
                </a:lnTo>
              </a:path>
            </a:pathLst>
          </a:custGeom>
          <a:ln w="9448">
            <a:solidFill>
              <a:srgbClr val="71BC68"/>
            </a:solidFill>
          </a:ln>
        </p:spPr>
        <p:txBody>
          <a:bodyPr wrap="square" lIns="0" tIns="0" rIns="0" bIns="0" rtlCol="0"/>
          <a:lstStyle/>
          <a:p>
            <a:endParaRPr lang="fr-CA" noProof="0" dirty="0"/>
          </a:p>
        </p:txBody>
      </p:sp>
      <p:sp>
        <p:nvSpPr>
          <p:cNvPr id="95" name="object 404">
            <a:extLst>
              <a:ext uri="{FF2B5EF4-FFF2-40B4-BE49-F238E27FC236}">
                <a16:creationId xmlns:a16="http://schemas.microsoft.com/office/drawing/2014/main" id="{75EE6C27-B46D-45BD-935D-C79E662B5C23}"/>
              </a:ext>
            </a:extLst>
          </p:cNvPr>
          <p:cNvSpPr/>
          <p:nvPr/>
        </p:nvSpPr>
        <p:spPr>
          <a:xfrm flipH="1">
            <a:off x="13516810" y="2426768"/>
            <a:ext cx="496570" cy="497205"/>
          </a:xfrm>
          <a:custGeom>
            <a:avLst/>
            <a:gdLst/>
            <a:ahLst/>
            <a:cxnLst/>
            <a:rect l="l" t="t" r="r" b="b"/>
            <a:pathLst>
              <a:path w="496569" h="497205">
                <a:moveTo>
                  <a:pt x="496557" y="496608"/>
                </a:moveTo>
                <a:lnTo>
                  <a:pt x="0" y="0"/>
                </a:lnTo>
                <a:lnTo>
                  <a:pt x="496557" y="496608"/>
                </a:lnTo>
                <a:close/>
              </a:path>
            </a:pathLst>
          </a:custGeom>
          <a:ln w="9448">
            <a:solidFill>
              <a:srgbClr val="71BC68"/>
            </a:solidFill>
          </a:ln>
        </p:spPr>
        <p:txBody>
          <a:bodyPr wrap="square" lIns="0" tIns="0" rIns="0" bIns="0" rtlCol="0"/>
          <a:lstStyle/>
          <a:p>
            <a:endParaRPr lang="fr-CA" noProof="0" dirty="0"/>
          </a:p>
        </p:txBody>
      </p:sp>
      <p:sp>
        <p:nvSpPr>
          <p:cNvPr id="96" name="object 405">
            <a:extLst>
              <a:ext uri="{FF2B5EF4-FFF2-40B4-BE49-F238E27FC236}">
                <a16:creationId xmlns:a16="http://schemas.microsoft.com/office/drawing/2014/main" id="{66377DAD-2843-E757-026F-611603D682E7}"/>
              </a:ext>
            </a:extLst>
          </p:cNvPr>
          <p:cNvSpPr/>
          <p:nvPr/>
        </p:nvSpPr>
        <p:spPr>
          <a:xfrm flipH="1">
            <a:off x="13551818" y="2844643"/>
            <a:ext cx="426720" cy="0"/>
          </a:xfrm>
          <a:custGeom>
            <a:avLst/>
            <a:gdLst/>
            <a:ahLst/>
            <a:cxnLst/>
            <a:rect l="l" t="t" r="r" b="b"/>
            <a:pathLst>
              <a:path w="426719">
                <a:moveTo>
                  <a:pt x="0" y="0"/>
                </a:moveTo>
                <a:lnTo>
                  <a:pt x="426542" y="0"/>
                </a:lnTo>
                <a:lnTo>
                  <a:pt x="0" y="0"/>
                </a:lnTo>
                <a:close/>
              </a:path>
            </a:pathLst>
          </a:custGeom>
          <a:ln w="9448">
            <a:solidFill>
              <a:srgbClr val="71BC68"/>
            </a:solidFill>
          </a:ln>
        </p:spPr>
        <p:txBody>
          <a:bodyPr wrap="square" lIns="0" tIns="0" rIns="0" bIns="0" rtlCol="0"/>
          <a:lstStyle/>
          <a:p>
            <a:endParaRPr lang="fr-CA" noProof="0" dirty="0"/>
          </a:p>
        </p:txBody>
      </p:sp>
      <p:sp>
        <p:nvSpPr>
          <p:cNvPr id="97" name="object 410">
            <a:extLst>
              <a:ext uri="{FF2B5EF4-FFF2-40B4-BE49-F238E27FC236}">
                <a16:creationId xmlns:a16="http://schemas.microsoft.com/office/drawing/2014/main" id="{838FAA2A-BA57-DC63-5AE2-0DB3DBAF2D18}"/>
              </a:ext>
            </a:extLst>
          </p:cNvPr>
          <p:cNvSpPr/>
          <p:nvPr/>
        </p:nvSpPr>
        <p:spPr>
          <a:xfrm flipH="1">
            <a:off x="13779614" y="2843000"/>
            <a:ext cx="646430" cy="0"/>
          </a:xfrm>
          <a:custGeom>
            <a:avLst/>
            <a:gdLst/>
            <a:ahLst/>
            <a:cxnLst/>
            <a:rect l="l" t="t" r="r" b="b"/>
            <a:pathLst>
              <a:path w="646430">
                <a:moveTo>
                  <a:pt x="645921" y="0"/>
                </a:moveTo>
                <a:lnTo>
                  <a:pt x="0" y="0"/>
                </a:lnTo>
                <a:lnTo>
                  <a:pt x="645921" y="0"/>
                </a:lnTo>
                <a:close/>
              </a:path>
            </a:pathLst>
          </a:custGeom>
          <a:ln w="9448">
            <a:solidFill>
              <a:srgbClr val="71BC68"/>
            </a:solidFill>
          </a:ln>
        </p:spPr>
        <p:txBody>
          <a:bodyPr wrap="square" lIns="0" tIns="0" rIns="0" bIns="0" rtlCol="0"/>
          <a:lstStyle/>
          <a:p>
            <a:endParaRPr lang="fr-CA"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5489" y="1087934"/>
            <a:ext cx="4627245" cy="259045"/>
          </a:xfrm>
          <a:prstGeom prst="rect">
            <a:avLst/>
          </a:prstGeom>
        </p:spPr>
        <p:txBody>
          <a:bodyPr vert="horz" wrap="square" lIns="0" tIns="12700" rIns="0" bIns="0" rtlCol="0">
            <a:spAutoFit/>
          </a:bodyPr>
          <a:lstStyle/>
          <a:p>
            <a:pPr marL="12700">
              <a:lnSpc>
                <a:spcPct val="100000"/>
              </a:lnSpc>
              <a:spcBef>
                <a:spcPts val="100"/>
              </a:spcBef>
            </a:pPr>
            <a:r>
              <a:rPr lang="fr-CA" sz="1600" b="1" noProof="0" dirty="0">
                <a:solidFill>
                  <a:srgbClr val="007569"/>
                </a:solidFill>
                <a:latin typeface="Calibri"/>
                <a:cs typeface="Calibri"/>
              </a:rPr>
              <a:t>Lisez</a:t>
            </a:r>
            <a:r>
              <a:rPr lang="fr-CA" sz="1600" b="1" spc="-35" noProof="0" dirty="0">
                <a:solidFill>
                  <a:srgbClr val="007569"/>
                </a:solidFill>
                <a:latin typeface="Calibri"/>
                <a:cs typeface="Calibri"/>
              </a:rPr>
              <a:t> </a:t>
            </a:r>
            <a:r>
              <a:rPr lang="fr-CA" sz="1600" b="1" noProof="0" dirty="0">
                <a:solidFill>
                  <a:srgbClr val="007569"/>
                </a:solidFill>
                <a:latin typeface="Calibri"/>
                <a:cs typeface="Calibri"/>
              </a:rPr>
              <a:t>ce</a:t>
            </a:r>
            <a:r>
              <a:rPr lang="fr-CA" sz="1600" b="1" spc="-30" noProof="0" dirty="0">
                <a:solidFill>
                  <a:srgbClr val="007569"/>
                </a:solidFill>
                <a:latin typeface="Calibri"/>
                <a:cs typeface="Calibri"/>
              </a:rPr>
              <a:t> </a:t>
            </a:r>
            <a:r>
              <a:rPr lang="fr-CA" sz="1600" b="1" spc="-10" noProof="0" dirty="0">
                <a:solidFill>
                  <a:srgbClr val="007569"/>
                </a:solidFill>
                <a:latin typeface="Calibri"/>
                <a:cs typeface="Calibri"/>
              </a:rPr>
              <a:t>texte.</a:t>
            </a:r>
            <a:endParaRPr lang="fr-CA" sz="1600" noProof="0" dirty="0">
              <a:latin typeface="Calibri"/>
              <a:cs typeface="Calibri"/>
            </a:endParaRPr>
          </a:p>
        </p:txBody>
      </p:sp>
      <p:sp>
        <p:nvSpPr>
          <p:cNvPr id="3" name="object 3"/>
          <p:cNvSpPr txBox="1"/>
          <p:nvPr/>
        </p:nvSpPr>
        <p:spPr>
          <a:xfrm>
            <a:off x="6203315" y="495214"/>
            <a:ext cx="2223770" cy="587981"/>
          </a:xfrm>
          <a:prstGeom prst="rect">
            <a:avLst/>
          </a:prstGeom>
        </p:spPr>
        <p:txBody>
          <a:bodyPr vert="horz" wrap="square" lIns="0" tIns="20955" rIns="0" bIns="0" rtlCol="0">
            <a:spAutoFit/>
          </a:bodyPr>
          <a:lstStyle/>
          <a:p>
            <a:pPr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marL="1905" algn="ctr">
              <a:lnSpc>
                <a:spcPct val="100000"/>
              </a:lnSpc>
              <a:spcBef>
                <a:spcPts val="100"/>
              </a:spcBef>
            </a:pPr>
            <a:r>
              <a:rPr lang="fr-CA" sz="2000" b="1" spc="-10" noProof="0" dirty="0">
                <a:solidFill>
                  <a:srgbClr val="007569"/>
                </a:solidFill>
                <a:latin typeface="Calibri"/>
                <a:cs typeface="Calibri"/>
              </a:rPr>
              <a:t>TEXTE</a:t>
            </a:r>
            <a:endParaRPr lang="fr-CA" sz="2000" noProof="0" dirty="0">
              <a:latin typeface="Calibri"/>
              <a:cs typeface="Calibri"/>
            </a:endParaRPr>
          </a:p>
        </p:txBody>
      </p:sp>
      <p:sp>
        <p:nvSpPr>
          <p:cNvPr id="4" name="object 4"/>
          <p:cNvSpPr txBox="1"/>
          <p:nvPr/>
        </p:nvSpPr>
        <p:spPr>
          <a:xfrm>
            <a:off x="762000" y="1815090"/>
            <a:ext cx="13106400" cy="6118598"/>
          </a:xfrm>
          <a:prstGeom prst="rect">
            <a:avLst/>
          </a:prstGeom>
        </p:spPr>
        <p:txBody>
          <a:bodyPr vert="horz" wrap="square" lIns="0" tIns="12700" rIns="0" bIns="0" rtlCol="0">
            <a:spAutoFit/>
          </a:bodyPr>
          <a:lstStyle/>
          <a:p>
            <a:pPr marL="10795" algn="ctr">
              <a:lnSpc>
                <a:spcPct val="100000"/>
              </a:lnSpc>
              <a:spcBef>
                <a:spcPts val="100"/>
              </a:spcBef>
            </a:pPr>
            <a:r>
              <a:rPr lang="fr-CA" b="1" noProof="0" dirty="0">
                <a:solidFill>
                  <a:srgbClr val="231F20"/>
                </a:solidFill>
                <a:latin typeface="Calibri"/>
                <a:cs typeface="Calibri"/>
              </a:rPr>
              <a:t>L’INCLUSION</a:t>
            </a:r>
            <a:r>
              <a:rPr lang="fr-CA" b="1" spc="195" noProof="0" dirty="0">
                <a:solidFill>
                  <a:srgbClr val="231F20"/>
                </a:solidFill>
                <a:latin typeface="Calibri"/>
                <a:cs typeface="Calibri"/>
              </a:rPr>
              <a:t> </a:t>
            </a:r>
            <a:r>
              <a:rPr lang="fr-CA" b="1" noProof="0" dirty="0">
                <a:solidFill>
                  <a:srgbClr val="231F20"/>
                </a:solidFill>
                <a:latin typeface="Calibri"/>
                <a:cs typeface="Calibri"/>
              </a:rPr>
              <a:t>DES</a:t>
            </a:r>
            <a:r>
              <a:rPr lang="fr-CA" b="1" spc="195" noProof="0" dirty="0">
                <a:solidFill>
                  <a:srgbClr val="231F20"/>
                </a:solidFill>
                <a:latin typeface="Calibri"/>
                <a:cs typeface="Calibri"/>
              </a:rPr>
              <a:t> </a:t>
            </a:r>
            <a:r>
              <a:rPr lang="fr-CA" b="1" noProof="0" dirty="0">
                <a:solidFill>
                  <a:srgbClr val="231F20"/>
                </a:solidFill>
                <a:latin typeface="Calibri"/>
                <a:cs typeface="Calibri"/>
              </a:rPr>
              <a:t>MINORITÉS</a:t>
            </a:r>
            <a:r>
              <a:rPr lang="fr-CA" b="1" spc="195" noProof="0" dirty="0">
                <a:solidFill>
                  <a:srgbClr val="231F20"/>
                </a:solidFill>
                <a:latin typeface="Calibri"/>
                <a:cs typeface="Calibri"/>
              </a:rPr>
              <a:t> </a:t>
            </a:r>
            <a:r>
              <a:rPr lang="fr-CA" b="1" noProof="0" dirty="0">
                <a:solidFill>
                  <a:srgbClr val="231F20"/>
                </a:solidFill>
                <a:latin typeface="Calibri"/>
                <a:cs typeface="Calibri"/>
              </a:rPr>
              <a:t>SUR</a:t>
            </a:r>
            <a:r>
              <a:rPr lang="fr-CA" b="1" spc="195" noProof="0" dirty="0">
                <a:solidFill>
                  <a:srgbClr val="231F20"/>
                </a:solidFill>
                <a:latin typeface="Calibri"/>
                <a:cs typeface="Calibri"/>
              </a:rPr>
              <a:t> </a:t>
            </a:r>
            <a:r>
              <a:rPr lang="fr-CA" b="1" noProof="0" dirty="0">
                <a:solidFill>
                  <a:srgbClr val="231F20"/>
                </a:solidFill>
                <a:latin typeface="Calibri"/>
                <a:cs typeface="Calibri"/>
              </a:rPr>
              <a:t>LE</a:t>
            </a:r>
            <a:r>
              <a:rPr lang="fr-CA" b="1" spc="195" noProof="0" dirty="0">
                <a:solidFill>
                  <a:srgbClr val="231F20"/>
                </a:solidFill>
                <a:latin typeface="Calibri"/>
                <a:cs typeface="Calibri"/>
              </a:rPr>
              <a:t> </a:t>
            </a:r>
            <a:r>
              <a:rPr lang="fr-CA" b="1" noProof="0" dirty="0">
                <a:solidFill>
                  <a:srgbClr val="231F20"/>
                </a:solidFill>
                <a:latin typeface="Calibri"/>
                <a:cs typeface="Calibri"/>
              </a:rPr>
              <a:t>MARCHÉ</a:t>
            </a:r>
            <a:r>
              <a:rPr lang="fr-CA" b="1" spc="195" noProof="0" dirty="0">
                <a:solidFill>
                  <a:srgbClr val="231F20"/>
                </a:solidFill>
                <a:latin typeface="Calibri"/>
                <a:cs typeface="Calibri"/>
              </a:rPr>
              <a:t> </a:t>
            </a:r>
            <a:r>
              <a:rPr lang="fr-CA" b="1" noProof="0" dirty="0">
                <a:solidFill>
                  <a:srgbClr val="231F20"/>
                </a:solidFill>
                <a:latin typeface="Calibri"/>
                <a:cs typeface="Calibri"/>
              </a:rPr>
              <a:t>DU</a:t>
            </a:r>
            <a:r>
              <a:rPr lang="fr-CA" b="1" spc="185" noProof="0" dirty="0">
                <a:solidFill>
                  <a:srgbClr val="231F20"/>
                </a:solidFill>
                <a:latin typeface="Calibri"/>
                <a:cs typeface="Calibri"/>
              </a:rPr>
              <a:t> </a:t>
            </a:r>
            <a:r>
              <a:rPr lang="fr-CA" b="1" noProof="0" dirty="0">
                <a:solidFill>
                  <a:srgbClr val="231F20"/>
                </a:solidFill>
                <a:latin typeface="Calibri"/>
                <a:cs typeface="Calibri"/>
              </a:rPr>
              <a:t>TRAVAIL</a:t>
            </a:r>
            <a:r>
              <a:rPr lang="fr-CA" b="1" spc="195" noProof="0" dirty="0">
                <a:solidFill>
                  <a:srgbClr val="231F20"/>
                </a:solidFill>
                <a:latin typeface="Calibri"/>
                <a:cs typeface="Calibri"/>
              </a:rPr>
              <a:t> </a:t>
            </a:r>
            <a:r>
              <a:rPr lang="fr-CA" b="1" noProof="0" dirty="0">
                <a:solidFill>
                  <a:srgbClr val="231F20"/>
                </a:solidFill>
                <a:latin typeface="Calibri"/>
                <a:cs typeface="Calibri"/>
              </a:rPr>
              <a:t>EN</a:t>
            </a:r>
            <a:r>
              <a:rPr lang="fr-CA" b="1" spc="195" noProof="0" dirty="0">
                <a:solidFill>
                  <a:srgbClr val="231F20"/>
                </a:solidFill>
                <a:latin typeface="Calibri"/>
                <a:cs typeface="Calibri"/>
              </a:rPr>
              <a:t> </a:t>
            </a:r>
            <a:r>
              <a:rPr lang="fr-CA" b="1" spc="-10" noProof="0" dirty="0">
                <a:solidFill>
                  <a:srgbClr val="231F20"/>
                </a:solidFill>
                <a:latin typeface="Calibri"/>
                <a:cs typeface="Calibri"/>
              </a:rPr>
              <a:t>GÉNIE</a:t>
            </a:r>
            <a:endParaRPr lang="fr-CA" noProof="0" dirty="0">
              <a:latin typeface="Calibri"/>
              <a:cs typeface="Calibri"/>
            </a:endParaRPr>
          </a:p>
          <a:p>
            <a:pPr>
              <a:lnSpc>
                <a:spcPct val="100000"/>
              </a:lnSpc>
              <a:spcBef>
                <a:spcPts val="90"/>
              </a:spcBef>
            </a:pPr>
            <a:endParaRPr lang="fr-CA" noProof="0" dirty="0">
              <a:latin typeface="Calibri"/>
              <a:cs typeface="Calibri"/>
            </a:endParaRPr>
          </a:p>
          <a:p>
            <a:pPr marL="12700" marR="365760">
              <a:lnSpc>
                <a:spcPct val="90000"/>
              </a:lnSpc>
            </a:pPr>
            <a:r>
              <a:rPr lang="fr-CA" sz="1600" noProof="0" dirty="0">
                <a:solidFill>
                  <a:srgbClr val="231F20"/>
                </a:solidFill>
                <a:latin typeface="Calibri"/>
                <a:cs typeface="Calibri"/>
              </a:rPr>
              <a:t>Ces</a:t>
            </a:r>
            <a:r>
              <a:rPr lang="fr-CA" sz="1600" spc="-45" noProof="0" dirty="0">
                <a:solidFill>
                  <a:srgbClr val="231F20"/>
                </a:solidFill>
                <a:latin typeface="Calibri"/>
                <a:cs typeface="Calibri"/>
              </a:rPr>
              <a:t> </a:t>
            </a:r>
            <a:r>
              <a:rPr lang="fr-CA" sz="1600" noProof="0" dirty="0">
                <a:solidFill>
                  <a:srgbClr val="231F20"/>
                </a:solidFill>
                <a:latin typeface="Calibri"/>
                <a:cs typeface="Calibri"/>
              </a:rPr>
              <a:t>dernières</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années,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beaucoup</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progrès</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ont</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été</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faits</a:t>
            </a:r>
            <a:r>
              <a:rPr lang="fr-CA" sz="1600" spc="-40" noProof="0" dirty="0">
                <a:solidFill>
                  <a:srgbClr val="231F20"/>
                </a:solidFill>
                <a:latin typeface="Calibri"/>
                <a:cs typeface="Calibri"/>
              </a:rPr>
              <a:t> </a:t>
            </a:r>
            <a:r>
              <a:rPr lang="fr-CA" sz="1600" b="1" noProof="0" dirty="0">
                <a:solidFill>
                  <a:srgbClr val="231F20"/>
                </a:solidFill>
                <a:latin typeface="Calibri"/>
                <a:cs typeface="Calibri"/>
              </a:rPr>
              <a:t>dans</a:t>
            </a:r>
            <a:r>
              <a:rPr lang="fr-CA" sz="1600" b="1" spc="-30" noProof="0" dirty="0">
                <a:solidFill>
                  <a:srgbClr val="231F20"/>
                </a:solidFill>
                <a:latin typeface="Calibri"/>
                <a:cs typeface="Calibri"/>
              </a:rPr>
              <a:t> </a:t>
            </a:r>
            <a:r>
              <a:rPr lang="fr-CA" sz="1600" b="1" noProof="0" dirty="0">
                <a:solidFill>
                  <a:srgbClr val="231F20"/>
                </a:solidFill>
                <a:latin typeface="Calibri"/>
                <a:cs typeface="Calibri"/>
              </a:rPr>
              <a:t>le</a:t>
            </a:r>
            <a:r>
              <a:rPr lang="fr-CA" sz="1600" b="1" spc="-30" noProof="0" dirty="0">
                <a:solidFill>
                  <a:srgbClr val="231F20"/>
                </a:solidFill>
                <a:latin typeface="Calibri"/>
                <a:cs typeface="Calibri"/>
              </a:rPr>
              <a:t> </a:t>
            </a:r>
            <a:r>
              <a:rPr lang="fr-CA" sz="1600" b="1" noProof="0" dirty="0">
                <a:solidFill>
                  <a:srgbClr val="231F20"/>
                </a:solidFill>
                <a:latin typeface="Calibri"/>
                <a:cs typeface="Calibri"/>
              </a:rPr>
              <a:t>cadre</a:t>
            </a:r>
            <a:r>
              <a:rPr lang="fr-CA" sz="1600" b="1" spc="-35" noProof="0" dirty="0">
                <a:solidFill>
                  <a:srgbClr val="231F20"/>
                </a:solidFill>
                <a:latin typeface="Calibri"/>
                <a:cs typeface="Calibri"/>
              </a:rPr>
              <a:t> </a:t>
            </a:r>
            <a:r>
              <a:rPr lang="fr-CA" sz="1600" b="1" noProof="0" dirty="0">
                <a:solidFill>
                  <a:srgbClr val="231F20"/>
                </a:solidFill>
                <a:latin typeface="Calibri"/>
                <a:cs typeface="Calibri"/>
              </a:rPr>
              <a:t>de</a:t>
            </a:r>
            <a:r>
              <a:rPr lang="fr-CA" sz="1600" b="1" spc="-35" noProof="0" dirty="0">
                <a:solidFill>
                  <a:srgbClr val="231F20"/>
                </a:solidFill>
                <a:latin typeface="Calibri"/>
                <a:cs typeface="Calibri"/>
              </a:rPr>
              <a:t> </a:t>
            </a:r>
            <a:r>
              <a:rPr lang="fr-CA" sz="1600" b="1" noProof="0" dirty="0">
                <a:solidFill>
                  <a:srgbClr val="231F20"/>
                </a:solidFill>
                <a:latin typeface="Calibri"/>
                <a:cs typeface="Calibri"/>
              </a:rPr>
              <a:t>(1)</a:t>
            </a:r>
            <a:r>
              <a:rPr lang="fr-CA" sz="1600" b="1" spc="-30"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minorités,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mais</a:t>
            </a:r>
            <a:r>
              <a:rPr lang="fr-CA" sz="1600" spc="-30" noProof="0" dirty="0">
                <a:solidFill>
                  <a:srgbClr val="231F20"/>
                </a:solidFill>
                <a:latin typeface="Calibri"/>
                <a:cs typeface="Calibri"/>
              </a:rPr>
              <a:t> </a:t>
            </a:r>
            <a:r>
              <a:rPr lang="fr-CA" sz="1600" spc="-25" noProof="0" dirty="0">
                <a:solidFill>
                  <a:srgbClr val="231F20"/>
                </a:solidFill>
                <a:latin typeface="Calibri"/>
                <a:cs typeface="Calibri"/>
              </a:rPr>
              <a:t>du </a:t>
            </a:r>
            <a:r>
              <a:rPr lang="fr-CA" sz="1600" spc="-10" noProof="0" dirty="0">
                <a:solidFill>
                  <a:srgbClr val="231F20"/>
                </a:solidFill>
                <a:latin typeface="Calibri"/>
                <a:cs typeface="Calibri"/>
              </a:rPr>
              <a:t>travail</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reste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à</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faire.</a:t>
            </a:r>
            <a:endParaRPr lang="fr-CA" sz="1600" noProof="0" dirty="0">
              <a:latin typeface="Calibri"/>
              <a:cs typeface="Calibri"/>
            </a:endParaRPr>
          </a:p>
          <a:p>
            <a:pPr marL="12700" marR="33655">
              <a:lnSpc>
                <a:spcPct val="90000"/>
              </a:lnSpc>
              <a:spcBef>
                <a:spcPts val="900"/>
              </a:spcBef>
            </a:pPr>
            <a:r>
              <a:rPr lang="fr-CA" sz="1600" noProof="0" dirty="0">
                <a:solidFill>
                  <a:srgbClr val="231F20"/>
                </a:solidFill>
                <a:latin typeface="Calibri"/>
                <a:cs typeface="Calibri"/>
              </a:rPr>
              <a:t>Dans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article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10" noProof="0" dirty="0">
                <a:solidFill>
                  <a:srgbClr val="231F20"/>
                </a:solidFill>
                <a:latin typeface="Calibri"/>
                <a:cs typeface="Calibri"/>
              </a:rPr>
              <a:t> </a:t>
            </a:r>
            <a:r>
              <a:rPr lang="fr-CA" sz="1600" noProof="0" dirty="0" err="1">
                <a:solidFill>
                  <a:srgbClr val="231F20"/>
                </a:solidFill>
                <a:latin typeface="Calibri"/>
                <a:cs typeface="Calibri"/>
              </a:rPr>
              <a:t>Engineers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Canada,</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Stephanie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Price,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PDG</a:t>
            </a:r>
            <a:r>
              <a:rPr lang="fr-CA" sz="1600" spc="-40" noProof="0" dirty="0">
                <a:solidFill>
                  <a:srgbClr val="231F20"/>
                </a:solidFill>
                <a:latin typeface="Calibri"/>
                <a:cs typeface="Calibri"/>
              </a:rPr>
              <a:t> </a:t>
            </a:r>
            <a:r>
              <a:rPr lang="fr-CA" sz="1600" b="1" noProof="0" dirty="0">
                <a:solidFill>
                  <a:srgbClr val="231F20"/>
                </a:solidFill>
                <a:latin typeface="Calibri"/>
                <a:cs typeface="Calibri"/>
              </a:rPr>
              <a:t>par</a:t>
            </a:r>
            <a:r>
              <a:rPr lang="fr-CA" sz="1600" b="1" spc="-15" noProof="0" dirty="0">
                <a:solidFill>
                  <a:srgbClr val="231F20"/>
                </a:solidFill>
                <a:latin typeface="Calibri"/>
                <a:cs typeface="Calibri"/>
              </a:rPr>
              <a:t> </a:t>
            </a:r>
            <a:r>
              <a:rPr lang="fr-CA" sz="1600" b="1" spc="-10" noProof="0" dirty="0">
                <a:solidFill>
                  <a:srgbClr val="231F20"/>
                </a:solidFill>
                <a:latin typeface="Calibri"/>
                <a:cs typeface="Calibri"/>
              </a:rPr>
              <a:t>intérim</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(2)</a:t>
            </a:r>
            <a:r>
              <a:rPr lang="fr-CA" sz="1600" b="1"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l’entreprise,</a:t>
            </a:r>
            <a:r>
              <a:rPr lang="fr-CA" sz="1600" spc="-25" noProof="0" dirty="0">
                <a:solidFill>
                  <a:srgbClr val="231F20"/>
                </a:solidFill>
                <a:latin typeface="Calibri"/>
                <a:cs typeface="Calibri"/>
              </a:rPr>
              <a:t> </a:t>
            </a:r>
            <a:r>
              <a:rPr lang="fr-CA" sz="1600" b="1" spc="-10" noProof="0" dirty="0">
                <a:solidFill>
                  <a:srgbClr val="231F20"/>
                </a:solidFill>
                <a:latin typeface="Calibri"/>
                <a:cs typeface="Calibri"/>
              </a:rPr>
              <a:t>évoque</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(3)</a:t>
            </a:r>
            <a:r>
              <a:rPr lang="fr-CA" sz="1600" b="1" spc="-10" noProof="0" dirty="0">
                <a:solidFill>
                  <a:srgbClr val="231F20"/>
                </a:solidFill>
                <a:latin typeface="Calibri"/>
                <a:cs typeface="Calibri"/>
              </a:rPr>
              <a:t> </a:t>
            </a:r>
            <a:r>
              <a:rPr lang="fr-CA" sz="1600" spc="-25" noProof="0" dirty="0">
                <a:solidFill>
                  <a:srgbClr val="231F20"/>
                </a:solidFill>
                <a:latin typeface="Calibri"/>
                <a:cs typeface="Calibri"/>
              </a:rPr>
              <a:t>la </a:t>
            </a:r>
            <a:r>
              <a:rPr lang="fr-CA" sz="1600" noProof="0" dirty="0">
                <a:solidFill>
                  <a:srgbClr val="231F20"/>
                </a:solidFill>
                <a:latin typeface="Calibri"/>
                <a:cs typeface="Calibri"/>
              </a:rPr>
              <a:t>discrimination</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dont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sont</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encore</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victimes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minorités</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domaine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génie.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progrès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ont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été</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faits,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mais</a:t>
            </a:r>
            <a:r>
              <a:rPr lang="fr-CA" sz="1600" spc="-30" noProof="0" dirty="0">
                <a:solidFill>
                  <a:srgbClr val="231F20"/>
                </a:solidFill>
                <a:latin typeface="Calibri"/>
                <a:cs typeface="Calibri"/>
              </a:rPr>
              <a:t> </a:t>
            </a:r>
            <a:r>
              <a:rPr lang="fr-CA" sz="1600" spc="-25" noProof="0" dirty="0">
                <a:solidFill>
                  <a:srgbClr val="231F20"/>
                </a:solidFill>
                <a:latin typeface="Calibri"/>
                <a:cs typeface="Calibri"/>
              </a:rPr>
              <a:t>des </a:t>
            </a:r>
            <a:r>
              <a:rPr lang="fr-CA" sz="1600" noProof="0" dirty="0">
                <a:solidFill>
                  <a:srgbClr val="231F20"/>
                </a:solidFill>
                <a:latin typeface="Calibri"/>
                <a:cs typeface="Calibri"/>
              </a:rPr>
              <a:t>incidents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ne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manquent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pas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rappeler</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discrimination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toujours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problème.</a:t>
            </a:r>
            <a:endParaRPr lang="fr-CA" sz="1600" noProof="0" dirty="0">
              <a:latin typeface="Calibri"/>
              <a:cs typeface="Calibri"/>
            </a:endParaRPr>
          </a:p>
          <a:p>
            <a:pPr marL="12700" marR="120014">
              <a:lnSpc>
                <a:spcPct val="90000"/>
              </a:lnSpc>
              <a:spcBef>
                <a:spcPts val="900"/>
              </a:spcBef>
            </a:pPr>
            <a:r>
              <a:rPr lang="fr-CA" sz="1600" noProof="0" dirty="0">
                <a:solidFill>
                  <a:srgbClr val="231F20"/>
                </a:solidFill>
                <a:latin typeface="Calibri"/>
                <a:cs typeface="Calibri"/>
              </a:rPr>
              <a:t>Mme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Price</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commence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par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montrer</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sexisme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encore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bien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présent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l’industrie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génie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en</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citant </a:t>
            </a:r>
            <a:r>
              <a:rPr lang="fr-CA" sz="1600" noProof="0" dirty="0">
                <a:solidFill>
                  <a:srgbClr val="231F20"/>
                </a:solidFill>
                <a:latin typeface="Calibri"/>
                <a:cs typeface="Calibri"/>
              </a:rPr>
              <a:t>plusieurs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incidents,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comme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celui</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mine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diamants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d’</a:t>
            </a:r>
            <a:r>
              <a:rPr lang="fr-CA" sz="1600" spc="-10" noProof="0" dirty="0" err="1">
                <a:solidFill>
                  <a:srgbClr val="231F20"/>
                </a:solidFill>
                <a:latin typeface="Calibri"/>
                <a:cs typeface="Calibri"/>
              </a:rPr>
              <a:t>Ekati</a:t>
            </a:r>
            <a:r>
              <a:rPr lang="fr-CA" sz="1600" spc="-10" noProof="0" dirty="0">
                <a:solidFill>
                  <a:srgbClr val="231F20"/>
                </a:solidFill>
                <a:latin typeface="Calibri"/>
                <a:cs typeface="Calibri"/>
              </a:rPr>
              <a: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qui</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trouve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0" noProof="0" dirty="0">
                <a:solidFill>
                  <a:srgbClr val="231F20"/>
                </a:solidFill>
                <a:latin typeface="Calibri"/>
                <a:cs typeface="Calibri"/>
              </a:rPr>
              <a:t> Territoires </a:t>
            </a:r>
            <a:r>
              <a:rPr lang="fr-CA" sz="1600" noProof="0" dirty="0">
                <a:solidFill>
                  <a:srgbClr val="231F20"/>
                </a:solidFill>
                <a:latin typeface="Calibri"/>
                <a:cs typeface="Calibri"/>
              </a:rPr>
              <a:t>du</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Nord-Ouest, </a:t>
            </a:r>
            <a:r>
              <a:rPr lang="fr-CA" sz="1600" noProof="0" dirty="0">
                <a:solidFill>
                  <a:srgbClr val="231F20"/>
                </a:solidFill>
                <a:latin typeface="Calibri"/>
                <a:cs typeface="Calibri"/>
              </a:rPr>
              <a:t>où</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caméras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avaient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été</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cachées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toilettes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femmes.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Cet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incident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survenu</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quelques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semaines </a:t>
            </a:r>
            <a:r>
              <a:rPr lang="fr-CA" sz="1600" noProof="0" dirty="0">
                <a:solidFill>
                  <a:srgbClr val="231F20"/>
                </a:solidFill>
                <a:latin typeface="Calibri"/>
                <a:cs typeface="Calibri"/>
              </a:rPr>
              <a:t>après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publication</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témoignage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géologue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Anne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Belanger,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qui</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déclaré</a:t>
            </a:r>
            <a:r>
              <a:rPr lang="fr-CA" sz="1600" spc="-10" noProof="0" dirty="0">
                <a:solidFill>
                  <a:srgbClr val="231F20"/>
                </a:solidFill>
                <a:latin typeface="Calibri"/>
                <a:cs typeface="Calibri"/>
              </a:rPr>
              <a:t> qu’elle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avait</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quitté </a:t>
            </a:r>
            <a:r>
              <a:rPr lang="fr-CA" sz="1600" noProof="0" dirty="0">
                <a:solidFill>
                  <a:srgbClr val="231F20"/>
                </a:solidFill>
                <a:latin typeface="Calibri"/>
                <a:cs typeface="Calibri"/>
              </a:rPr>
              <a:t>son</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travail</a:t>
            </a:r>
            <a:r>
              <a:rPr lang="fr-CA" sz="1600" spc="-15" noProof="0" dirty="0">
                <a:solidFill>
                  <a:srgbClr val="231F20"/>
                </a:solidFill>
                <a:latin typeface="Calibri"/>
                <a:cs typeface="Calibri"/>
              </a:rPr>
              <a:t> </a:t>
            </a:r>
            <a:r>
              <a:rPr lang="fr-CA" sz="1600" spc="-20" noProof="0" dirty="0">
                <a:solidFill>
                  <a:srgbClr val="231F20"/>
                </a:solidFill>
                <a:latin typeface="Calibri"/>
                <a:cs typeface="Calibri"/>
              </a:rPr>
              <a:t>dans l’exploration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minière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à</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cause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sexisme</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qu’elle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avait</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subi.</a:t>
            </a:r>
            <a:endParaRPr lang="fr-CA" sz="1600" noProof="0" dirty="0">
              <a:latin typeface="Calibri"/>
              <a:cs typeface="Calibri"/>
            </a:endParaRPr>
          </a:p>
          <a:p>
            <a:pPr marL="12700" marR="5080">
              <a:lnSpc>
                <a:spcPct val="90000"/>
              </a:lnSpc>
              <a:spcBef>
                <a:spcPts val="900"/>
              </a:spcBef>
            </a:pPr>
            <a:r>
              <a:rPr lang="fr-CA" sz="1600" noProof="0" dirty="0">
                <a:solidFill>
                  <a:srgbClr val="231F20"/>
                </a:solidFill>
                <a:latin typeface="Calibri"/>
                <a:cs typeface="Calibri"/>
              </a:rPr>
              <a:t>Un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autre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incident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chez</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Google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remis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sujet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sur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table.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En</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effet,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employé</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Google,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qui</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été</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renvoyé</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depuis, </a:t>
            </a:r>
            <a:r>
              <a:rPr lang="fr-CA" sz="1600" noProof="0" dirty="0">
                <a:solidFill>
                  <a:srgbClr val="231F20"/>
                </a:solidFill>
                <a:latin typeface="Calibri"/>
                <a:cs typeface="Calibri"/>
              </a:rPr>
              <a:t>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publié</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mémo</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lequel</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il</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justifiait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sous-</a:t>
            </a:r>
            <a:r>
              <a:rPr lang="fr-CA" sz="1600" spc="-10" noProof="0" dirty="0">
                <a:solidFill>
                  <a:srgbClr val="231F20"/>
                </a:solidFill>
                <a:latin typeface="Calibri"/>
                <a:cs typeface="Calibri"/>
              </a:rPr>
              <a:t>représentation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femmes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domaine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technologie</a:t>
            </a:r>
            <a:endParaRPr lang="fr-CA" sz="1600" noProof="0" dirty="0">
              <a:latin typeface="Calibri"/>
              <a:cs typeface="Calibri"/>
            </a:endParaRPr>
          </a:p>
          <a:p>
            <a:pPr marL="12700" marR="322580">
              <a:lnSpc>
                <a:spcPct val="90000"/>
              </a:lnSpc>
            </a:pPr>
            <a:r>
              <a:rPr lang="fr-CA" sz="1600" noProof="0" dirty="0">
                <a:solidFill>
                  <a:srgbClr val="231F20"/>
                </a:solidFill>
                <a:latin typeface="Calibri"/>
                <a:cs typeface="Calibri"/>
              </a:rPr>
              <a:t>par</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soi-</a:t>
            </a:r>
            <a:r>
              <a:rPr lang="fr-CA" sz="1600" noProof="0" dirty="0">
                <a:solidFill>
                  <a:srgbClr val="231F20"/>
                </a:solidFill>
                <a:latin typeface="Calibri"/>
                <a:cs typeface="Calibri"/>
              </a:rPr>
              <a:t>disant</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différences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biologiques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entre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hommes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femmes.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Ces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incidents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montrent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bien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25" noProof="0" dirty="0">
                <a:solidFill>
                  <a:srgbClr val="231F20"/>
                </a:solidFill>
                <a:latin typeface="Calibri"/>
                <a:cs typeface="Calibri"/>
              </a:rPr>
              <a:t> des </a:t>
            </a:r>
            <a:r>
              <a:rPr lang="fr-CA" sz="1600" spc="-10" noProof="0" dirty="0">
                <a:solidFill>
                  <a:srgbClr val="231F20"/>
                </a:solidFill>
                <a:latin typeface="Calibri"/>
                <a:cs typeface="Calibri"/>
              </a:rPr>
              <a:t>mentalités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qui</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devraient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avoir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disparu</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sont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encore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bien</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présentes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sur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marché</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travail</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en</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génie.</a:t>
            </a:r>
          </a:p>
          <a:p>
            <a:pPr marL="12700" marR="5080">
              <a:lnSpc>
                <a:spcPct val="90000"/>
              </a:lnSpc>
              <a:spcBef>
                <a:spcPts val="600"/>
              </a:spcBef>
            </a:pPr>
            <a:r>
              <a:rPr lang="fr-CA" sz="1600" noProof="0" dirty="0">
                <a:solidFill>
                  <a:srgbClr val="231F20"/>
                </a:solidFill>
                <a:latin typeface="Calibri"/>
                <a:cs typeface="Calibri"/>
              </a:rPr>
              <a:t>Cependant,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Stephanie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Price</a:t>
            </a:r>
            <a:r>
              <a:rPr lang="fr-CA" sz="1600" spc="-15" noProof="0" dirty="0">
                <a:solidFill>
                  <a:srgbClr val="231F20"/>
                </a:solidFill>
                <a:latin typeface="Calibri"/>
                <a:cs typeface="Calibri"/>
              </a:rPr>
              <a:t> </a:t>
            </a:r>
            <a:r>
              <a:rPr lang="fr-CA" sz="1600" spc="-20" noProof="0" dirty="0">
                <a:solidFill>
                  <a:srgbClr val="231F20"/>
                </a:solidFill>
                <a:latin typeface="Calibri"/>
                <a:cs typeface="Calibri"/>
              </a:rPr>
              <a:t>n’a</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pas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perdu</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espoir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exprime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sa</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joie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face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aux</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réactions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auxquelles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elle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assisté</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t>
            </a:r>
            <a:r>
              <a:rPr lang="fr-CA" sz="1600" spc="-55" noProof="0" dirty="0">
                <a:solidFill>
                  <a:srgbClr val="231F20"/>
                </a:solidFill>
                <a:latin typeface="Calibri"/>
                <a:cs typeface="Calibri"/>
              </a:rPr>
              <a:t> </a:t>
            </a:r>
            <a:r>
              <a:rPr lang="fr-CA" sz="1600" spc="-20" noProof="0" dirty="0">
                <a:solidFill>
                  <a:srgbClr val="231F20"/>
                </a:solidFill>
                <a:latin typeface="Calibri"/>
                <a:cs typeface="Calibri"/>
              </a:rPr>
              <a:t>J’ai </a:t>
            </a:r>
            <a:r>
              <a:rPr lang="fr-CA" sz="1600" noProof="0" dirty="0">
                <a:solidFill>
                  <a:srgbClr val="231F20"/>
                </a:solidFill>
                <a:latin typeface="Calibri"/>
                <a:cs typeface="Calibri"/>
              </a:rPr>
              <a:t>été</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rassurée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voir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autant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leadeurs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l’industrie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dénoncer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cela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exprimer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leur</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soutien</a:t>
            </a:r>
            <a:r>
              <a:rPr lang="fr-CA" sz="1600" spc="-35" noProof="0" dirty="0">
                <a:solidFill>
                  <a:srgbClr val="231F20"/>
                </a:solidFill>
                <a:latin typeface="Calibri"/>
                <a:cs typeface="Calibri"/>
              </a:rPr>
              <a:t> </a:t>
            </a:r>
            <a:r>
              <a:rPr lang="fr-CA" sz="1600" b="1" noProof="0" dirty="0">
                <a:solidFill>
                  <a:srgbClr val="231F20"/>
                </a:solidFill>
                <a:latin typeface="Calibri"/>
                <a:cs typeface="Calibri"/>
              </a:rPr>
              <a:t>en</a:t>
            </a:r>
            <a:r>
              <a:rPr lang="fr-CA" sz="1600" b="1" spc="-15" noProof="0" dirty="0">
                <a:solidFill>
                  <a:srgbClr val="231F20"/>
                </a:solidFill>
                <a:latin typeface="Calibri"/>
                <a:cs typeface="Calibri"/>
              </a:rPr>
              <a:t> </a:t>
            </a:r>
            <a:r>
              <a:rPr lang="fr-CA" sz="1600" b="1" spc="-10" noProof="0" dirty="0">
                <a:solidFill>
                  <a:srgbClr val="231F20"/>
                </a:solidFill>
                <a:latin typeface="Calibri"/>
                <a:cs typeface="Calibri"/>
              </a:rPr>
              <a:t>faveur</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de</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(4)</a:t>
            </a:r>
            <a:r>
              <a:rPr lang="fr-CA" sz="1600" b="1" spc="-15" noProof="0" dirty="0">
                <a:solidFill>
                  <a:srgbClr val="231F20"/>
                </a:solidFill>
                <a:latin typeface="Calibri"/>
                <a:cs typeface="Calibri"/>
              </a:rPr>
              <a:t> </a:t>
            </a:r>
            <a:r>
              <a:rPr lang="fr-CA" sz="1600" spc="-25" noProof="0" dirty="0">
                <a:solidFill>
                  <a:srgbClr val="231F20"/>
                </a:solidFill>
                <a:latin typeface="Calibri"/>
                <a:cs typeface="Calibri"/>
              </a:rPr>
              <a:t>la </a:t>
            </a:r>
            <a:r>
              <a:rPr lang="fr-CA" sz="1600" spc="-10" noProof="0" dirty="0">
                <a:solidFill>
                  <a:srgbClr val="231F20"/>
                </a:solidFill>
                <a:latin typeface="Calibri"/>
                <a:cs typeface="Calibri"/>
              </a:rPr>
              <a:t>diversité</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au</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sein</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leurs</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entreprises,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leurs</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institutions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leurs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professions.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Il</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important</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spc="-20" noProof="0" dirty="0">
                <a:solidFill>
                  <a:srgbClr val="231F20"/>
                </a:solidFill>
                <a:latin typeface="Calibri"/>
                <a:cs typeface="Calibri"/>
              </a:rPr>
              <a:t>voir </a:t>
            </a:r>
            <a:r>
              <a:rPr lang="fr-CA" sz="1600" noProof="0" dirty="0">
                <a:solidFill>
                  <a:srgbClr val="231F20"/>
                </a:solidFill>
                <a:latin typeface="Calibri"/>
                <a:cs typeface="Calibri"/>
              </a:rPr>
              <a:t>des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cadres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supérieurs</a:t>
            </a:r>
            <a:r>
              <a:rPr lang="fr-CA" sz="1600" spc="-20" noProof="0" dirty="0">
                <a:solidFill>
                  <a:srgbClr val="231F20"/>
                </a:solidFill>
                <a:latin typeface="Calibri"/>
                <a:cs typeface="Calibri"/>
              </a:rPr>
              <a:t> </a:t>
            </a:r>
            <a:r>
              <a:rPr lang="fr-CA" sz="1600" b="1" noProof="0" dirty="0">
                <a:solidFill>
                  <a:srgbClr val="231F20"/>
                </a:solidFill>
                <a:latin typeface="Calibri"/>
                <a:cs typeface="Calibri"/>
              </a:rPr>
              <a:t>se</a:t>
            </a:r>
            <a:r>
              <a:rPr lang="fr-CA" sz="1600" b="1" spc="-15" noProof="0" dirty="0">
                <a:solidFill>
                  <a:srgbClr val="231F20"/>
                </a:solidFill>
                <a:latin typeface="Calibri"/>
                <a:cs typeface="Calibri"/>
              </a:rPr>
              <a:t> </a:t>
            </a:r>
            <a:r>
              <a:rPr lang="fr-CA" sz="1600" b="1" spc="-10" noProof="0" dirty="0">
                <a:solidFill>
                  <a:srgbClr val="231F20"/>
                </a:solidFill>
                <a:latin typeface="Calibri"/>
                <a:cs typeface="Calibri"/>
              </a:rPr>
              <a:t>mobiliser</a:t>
            </a:r>
            <a:r>
              <a:rPr lang="fr-CA" sz="1600" b="1" spc="-15" noProof="0" dirty="0">
                <a:solidFill>
                  <a:srgbClr val="231F20"/>
                </a:solidFill>
                <a:latin typeface="Calibri"/>
                <a:cs typeface="Calibri"/>
              </a:rPr>
              <a:t> </a:t>
            </a:r>
            <a:r>
              <a:rPr lang="fr-CA" sz="1600" b="1" noProof="0" dirty="0">
                <a:solidFill>
                  <a:srgbClr val="231F20"/>
                </a:solidFill>
                <a:latin typeface="Calibri"/>
                <a:cs typeface="Calibri"/>
              </a:rPr>
              <a:t>pour</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(5)</a:t>
            </a:r>
            <a:r>
              <a:rPr lang="fr-CA" sz="1600" b="1" spc="-5"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initiatives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diversité </a:t>
            </a:r>
            <a:r>
              <a:rPr lang="fr-CA" sz="1600" noProof="0" dirty="0">
                <a:solidFill>
                  <a:srgbClr val="231F20"/>
                </a:solidFill>
                <a:latin typeface="Calibri"/>
                <a:cs typeface="Calibri"/>
              </a:rPr>
              <a:t>[…]</a:t>
            </a:r>
            <a:r>
              <a:rPr lang="fr-CA" sz="1600" spc="-45" noProof="0" dirty="0">
                <a:solidFill>
                  <a:srgbClr val="231F20"/>
                </a:solidFill>
                <a:latin typeface="Calibri"/>
                <a:cs typeface="Calibri"/>
              </a:rPr>
              <a:t> </a:t>
            </a:r>
            <a:r>
              <a:rPr lang="fr-CA" sz="1600" spc="-50" noProof="0" dirty="0">
                <a:solidFill>
                  <a:srgbClr val="231F20"/>
                </a:solidFill>
                <a:latin typeface="Calibri"/>
                <a:cs typeface="Calibri"/>
              </a:rPr>
              <a:t>»</a:t>
            </a:r>
            <a:endParaRPr lang="fr-CA" sz="1600" noProof="0" dirty="0">
              <a:latin typeface="Calibri"/>
              <a:cs typeface="Calibri"/>
            </a:endParaRPr>
          </a:p>
          <a:p>
            <a:pPr marL="12700" marR="52705">
              <a:lnSpc>
                <a:spcPct val="90000"/>
              </a:lnSpc>
              <a:spcBef>
                <a:spcPts val="900"/>
              </a:spcBef>
            </a:pPr>
            <a:r>
              <a:rPr lang="fr-CA" sz="1600" noProof="0" dirty="0">
                <a:solidFill>
                  <a:srgbClr val="231F20"/>
                </a:solidFill>
                <a:latin typeface="Calibri"/>
                <a:cs typeface="Calibri"/>
              </a:rPr>
              <a:t>Il</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est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vrai</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que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dirigeants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entreprises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peuvent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avoir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grand</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impact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combat</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30" noProof="0" dirty="0">
                <a:solidFill>
                  <a:srgbClr val="231F20"/>
                </a:solidFill>
                <a:latin typeface="Calibri"/>
                <a:cs typeface="Calibri"/>
              </a:rPr>
              <a:t> </a:t>
            </a:r>
            <a:r>
              <a:rPr lang="fr-CA" sz="1600" spc="-25" noProof="0" dirty="0">
                <a:solidFill>
                  <a:srgbClr val="231F20"/>
                </a:solidFill>
                <a:latin typeface="Calibri"/>
                <a:cs typeface="Calibri"/>
              </a:rPr>
              <a:t>des </a:t>
            </a:r>
            <a:r>
              <a:rPr lang="fr-CA" sz="1600" noProof="0" dirty="0">
                <a:solidFill>
                  <a:srgbClr val="231F20"/>
                </a:solidFill>
                <a:latin typeface="Calibri"/>
                <a:cs typeface="Calibri"/>
              </a:rPr>
              <a:t>minorités.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Après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tout,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sont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eux</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qui</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décident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priorités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entreprises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répartition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leurs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ressources. </a:t>
            </a:r>
            <a:r>
              <a:rPr lang="fr-CA" sz="1600" b="1" noProof="0" dirty="0">
                <a:solidFill>
                  <a:srgbClr val="231F20"/>
                </a:solidFill>
                <a:latin typeface="Calibri"/>
                <a:cs typeface="Calibri"/>
              </a:rPr>
              <a:t>Néanmoins</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(6)</a:t>
            </a:r>
            <a:r>
              <a:rPr lang="fr-CA" sz="1600" noProof="0" dirty="0">
                <a:solidFill>
                  <a:srgbClr val="231F20"/>
                </a:solidFill>
                <a:latin typeface="Calibri"/>
                <a:cs typeface="Calibri"/>
              </a:rPr>
              <a: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changement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doit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aussi</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s’opérer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en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bas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20" noProof="0" dirty="0">
                <a:solidFill>
                  <a:srgbClr val="231F20"/>
                </a:solidFill>
                <a:latin typeface="Calibri"/>
                <a:cs typeface="Calibri"/>
              </a:rPr>
              <a:t> l’échelle.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dirigeant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d’une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entreprise</a:t>
            </a:r>
            <a:r>
              <a:rPr lang="fr-CA" sz="1600" spc="-20" noProof="0" dirty="0">
                <a:solidFill>
                  <a:srgbClr val="231F20"/>
                </a:solidFill>
                <a:latin typeface="Calibri"/>
                <a:cs typeface="Calibri"/>
              </a:rPr>
              <a:t> peut </a:t>
            </a:r>
            <a:r>
              <a:rPr lang="fr-CA" sz="1600" noProof="0" dirty="0">
                <a:solidFill>
                  <a:srgbClr val="231F20"/>
                </a:solidFill>
                <a:latin typeface="Calibri"/>
                <a:cs typeface="Calibri"/>
              </a:rPr>
              <a:t>condamner</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discrimination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autant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qu’il</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veut,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si</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employés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ne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valorisent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pas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diversité</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l’inclusion,</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cela</a:t>
            </a:r>
            <a:r>
              <a:rPr lang="fr-CA" sz="1600" spc="-20" noProof="0" dirty="0">
                <a:solidFill>
                  <a:srgbClr val="231F20"/>
                </a:solidFill>
                <a:latin typeface="Calibri"/>
                <a:cs typeface="Calibri"/>
              </a:rPr>
              <a:t> </a:t>
            </a:r>
            <a:r>
              <a:rPr lang="fr-CA" sz="1600" spc="-25" noProof="0" dirty="0">
                <a:solidFill>
                  <a:srgbClr val="231F20"/>
                </a:solidFill>
                <a:latin typeface="Calibri"/>
                <a:cs typeface="Calibri"/>
              </a:rPr>
              <a:t>ne </a:t>
            </a:r>
            <a:r>
              <a:rPr lang="fr-CA" sz="1600" noProof="0" dirty="0">
                <a:solidFill>
                  <a:srgbClr val="231F20"/>
                </a:solidFill>
                <a:latin typeface="Calibri"/>
                <a:cs typeface="Calibri"/>
              </a:rPr>
              <a:t>servira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à</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rien.</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entreprises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doivent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donc</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trouver</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moyen</a:t>
            </a:r>
            <a:r>
              <a:rPr lang="fr-CA" sz="1600" spc="-20" noProof="0" dirty="0">
                <a:solidFill>
                  <a:srgbClr val="231F20"/>
                </a:solidFill>
                <a:latin typeface="Calibri"/>
                <a:cs typeface="Calibri"/>
              </a:rPr>
              <a:t> </a:t>
            </a:r>
            <a:r>
              <a:rPr lang="fr-CA" sz="1600" b="1" spc="-20" noProof="0" dirty="0">
                <a:solidFill>
                  <a:srgbClr val="231F20"/>
                </a:solidFill>
                <a:latin typeface="Calibri"/>
                <a:cs typeface="Calibri"/>
              </a:rPr>
              <a:t>d’affecter</a:t>
            </a:r>
            <a:r>
              <a:rPr lang="fr-CA" sz="1600" b="1" spc="-15" noProof="0" dirty="0">
                <a:solidFill>
                  <a:srgbClr val="231F20"/>
                </a:solidFill>
                <a:latin typeface="Calibri"/>
                <a:cs typeface="Calibri"/>
              </a:rPr>
              <a:t> </a:t>
            </a:r>
            <a:r>
              <a:rPr lang="fr-CA" sz="1600" b="1" noProof="0" dirty="0">
                <a:solidFill>
                  <a:srgbClr val="231F20"/>
                </a:solidFill>
                <a:latin typeface="Calibri"/>
                <a:cs typeface="Calibri"/>
              </a:rPr>
              <a:t>(7)</a:t>
            </a:r>
            <a:r>
              <a:rPr lang="fr-CA" sz="1600" b="1" spc="-15" noProof="0" dirty="0">
                <a:solidFill>
                  <a:srgbClr val="231F20"/>
                </a:solidFill>
                <a:latin typeface="Calibri"/>
                <a:cs typeface="Calibri"/>
              </a:rPr>
              <a:t> </a:t>
            </a:r>
            <a:r>
              <a:rPr lang="fr-CA" sz="1600" spc="-20" noProof="0" dirty="0">
                <a:solidFill>
                  <a:srgbClr val="231F20"/>
                </a:solidFill>
                <a:latin typeface="Calibri"/>
                <a:cs typeface="Calibri"/>
              </a:rPr>
              <a:t>l’attitude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leurs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employés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10" noProof="0" dirty="0">
                <a:solidFill>
                  <a:srgbClr val="231F20"/>
                </a:solidFill>
                <a:latin typeface="Calibri"/>
                <a:cs typeface="Calibri"/>
              </a:rPr>
              <a:t> qu’un </a:t>
            </a:r>
            <a:r>
              <a:rPr lang="fr-CA" sz="1600" noProof="0" dirty="0">
                <a:solidFill>
                  <a:srgbClr val="231F20"/>
                </a:solidFill>
                <a:latin typeface="Calibri"/>
                <a:cs typeface="Calibri"/>
              </a:rPr>
              <a:t>changement</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positif</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puisse</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s’opérer</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sur</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long</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terme.</a:t>
            </a:r>
            <a:endParaRPr lang="fr-CA" sz="1600" noProof="0" dirty="0">
              <a:latin typeface="Calibri"/>
              <a:cs typeface="Calibri"/>
            </a:endParaRPr>
          </a:p>
          <a:p>
            <a:pPr marL="12700" marR="244475" algn="just">
              <a:lnSpc>
                <a:spcPct val="90000"/>
              </a:lnSpc>
              <a:spcBef>
                <a:spcPts val="900"/>
              </a:spcBef>
            </a:pPr>
            <a:r>
              <a:rPr lang="fr-CA" sz="1600" spc="-20" noProof="0" dirty="0">
                <a:solidFill>
                  <a:srgbClr val="231F20"/>
                </a:solidFill>
                <a:latin typeface="Calibri"/>
                <a:cs typeface="Calibri"/>
              </a:rPr>
              <a:t>L’atmosphère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travail </a:t>
            </a:r>
            <a:r>
              <a:rPr lang="fr-CA" sz="1600" noProof="0" dirty="0">
                <a:solidFill>
                  <a:srgbClr val="231F20"/>
                </a:solidFill>
                <a:latin typeface="Calibri"/>
                <a:cs typeface="Calibri"/>
              </a:rPr>
              <a:t>dans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10" noProof="0" dirty="0">
                <a:solidFill>
                  <a:srgbClr val="231F20"/>
                </a:solidFill>
                <a:latin typeface="Calibri"/>
                <a:cs typeface="Calibri"/>
              </a:rPr>
              <a:t> domaines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du</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génie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technologie</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doit</a:t>
            </a:r>
            <a:r>
              <a:rPr lang="fr-CA" sz="1600" spc="-5" noProof="0" dirty="0">
                <a:solidFill>
                  <a:srgbClr val="231F20"/>
                </a:solidFill>
                <a:latin typeface="Calibri"/>
                <a:cs typeface="Calibri"/>
              </a:rPr>
              <a:t> </a:t>
            </a:r>
            <a:r>
              <a:rPr lang="fr-CA" sz="1600" noProof="0" dirty="0">
                <a:solidFill>
                  <a:srgbClr val="231F20"/>
                </a:solidFill>
                <a:latin typeface="Calibri"/>
                <a:cs typeface="Calibri"/>
              </a:rPr>
              <a:t>changer</a:t>
            </a:r>
            <a:r>
              <a:rPr lang="fr-CA" sz="1600" spc="-10"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5" noProof="0" dirty="0">
                <a:solidFill>
                  <a:srgbClr val="231F20"/>
                </a:solidFill>
                <a:latin typeface="Calibri"/>
                <a:cs typeface="Calibri"/>
              </a:rPr>
              <a:t> </a:t>
            </a:r>
            <a:r>
              <a:rPr lang="fr-CA" sz="1600" spc="-10" noProof="0" dirty="0">
                <a:solidFill>
                  <a:srgbClr val="231F20"/>
                </a:solidFill>
                <a:latin typeface="Calibri"/>
                <a:cs typeface="Calibri"/>
              </a:rPr>
              <a:t>permettre </a:t>
            </a:r>
            <a:r>
              <a:rPr lang="fr-CA" sz="1600" noProof="0" dirty="0">
                <a:solidFill>
                  <a:srgbClr val="231F20"/>
                </a:solidFill>
                <a:latin typeface="Calibri"/>
                <a:cs typeface="Calibri"/>
              </a:rPr>
              <a:t>la</a:t>
            </a:r>
            <a:r>
              <a:rPr lang="fr-CA" sz="1600" spc="-10" noProof="0" dirty="0">
                <a:solidFill>
                  <a:srgbClr val="231F20"/>
                </a:solidFill>
                <a:latin typeface="Calibri"/>
                <a:cs typeface="Calibri"/>
              </a:rPr>
              <a:t> création </a:t>
            </a:r>
            <a:r>
              <a:rPr lang="fr-CA" sz="1600" noProof="0" dirty="0">
                <a:solidFill>
                  <a:srgbClr val="231F20"/>
                </a:solidFill>
                <a:latin typeface="Calibri"/>
                <a:cs typeface="Calibri"/>
              </a:rPr>
              <a:t>d’un</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environnement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travail</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chaleureux</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pour</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tout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monde,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peu</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importe</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sexe,</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l’expérience,</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idées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ou</a:t>
            </a:r>
            <a:r>
              <a:rPr lang="fr-CA" sz="1600" spc="-25" noProof="0" dirty="0">
                <a:solidFill>
                  <a:srgbClr val="231F20"/>
                </a:solidFill>
                <a:latin typeface="Calibri"/>
                <a:cs typeface="Calibri"/>
              </a:rPr>
              <a:t> les </a:t>
            </a:r>
            <a:r>
              <a:rPr lang="fr-CA" sz="1600" noProof="0" dirty="0">
                <a:solidFill>
                  <a:srgbClr val="231F20"/>
                </a:solidFill>
                <a:latin typeface="Calibri"/>
                <a:cs typeface="Calibri"/>
              </a:rPr>
              <a:t>origines.</a:t>
            </a:r>
            <a:r>
              <a:rPr lang="fr-CA" sz="1600" spc="-30" noProof="0" dirty="0">
                <a:solidFill>
                  <a:srgbClr val="231F20"/>
                </a:solidFill>
                <a:latin typeface="Calibri"/>
                <a:cs typeface="Calibri"/>
              </a:rPr>
              <a:t> </a:t>
            </a:r>
            <a:r>
              <a:rPr lang="fr-CA" sz="1600" spc="-20" noProof="0" dirty="0">
                <a:solidFill>
                  <a:srgbClr val="231F20"/>
                </a:solidFill>
                <a:latin typeface="Calibri"/>
                <a:cs typeface="Calibri"/>
              </a:rPr>
              <a:t>Tout </a:t>
            </a:r>
            <a:r>
              <a:rPr lang="fr-CA" sz="1600" noProof="0" dirty="0">
                <a:solidFill>
                  <a:srgbClr val="231F20"/>
                </a:solidFill>
                <a:latin typeface="Calibri"/>
                <a:cs typeface="Calibri"/>
              </a:rPr>
              <a:t>le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monde</a:t>
            </a:r>
            <a:r>
              <a:rPr lang="fr-CA" sz="1600" spc="-25" noProof="0" dirty="0">
                <a:solidFill>
                  <a:srgbClr val="231F20"/>
                </a:solidFill>
                <a:latin typeface="Calibri"/>
                <a:cs typeface="Calibri"/>
              </a:rPr>
              <a:t> </a:t>
            </a:r>
            <a:r>
              <a:rPr lang="fr-CA" sz="1600" b="1" noProof="0" dirty="0">
                <a:solidFill>
                  <a:srgbClr val="231F20"/>
                </a:solidFill>
                <a:latin typeface="Calibri"/>
                <a:cs typeface="Calibri"/>
              </a:rPr>
              <a:t>a</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un</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rôle</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à</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jouer</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(8)</a:t>
            </a:r>
            <a:r>
              <a:rPr lang="fr-CA" sz="1600" b="1" spc="-25" noProof="0" dirty="0">
                <a:solidFill>
                  <a:srgbClr val="231F20"/>
                </a:solidFill>
                <a:latin typeface="Calibri"/>
                <a:cs typeface="Calibri"/>
              </a:rPr>
              <a:t> </a:t>
            </a:r>
            <a:r>
              <a:rPr lang="fr-CA" sz="1600" noProof="0" dirty="0">
                <a:solidFill>
                  <a:srgbClr val="231F20"/>
                </a:solidFill>
                <a:latin typeface="Calibri"/>
                <a:cs typeface="Calibri"/>
              </a:rPr>
              <a:t>dans</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ce</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combat.</a:t>
            </a:r>
            <a:endParaRPr lang="fr-CA" sz="1600" noProof="0" dirty="0">
              <a:latin typeface="Calibri"/>
              <a:cs typeface="Calibri"/>
            </a:endParaRPr>
          </a:p>
          <a:p>
            <a:pPr marL="12700">
              <a:lnSpc>
                <a:spcPct val="100000"/>
              </a:lnSpc>
              <a:spcBef>
                <a:spcPts val="800"/>
              </a:spcBef>
            </a:pPr>
            <a:r>
              <a:rPr lang="fr-CA" sz="1050" spc="-30" noProof="0" dirty="0">
                <a:solidFill>
                  <a:srgbClr val="939598"/>
                </a:solidFill>
                <a:latin typeface="Calibri"/>
                <a:cs typeface="Calibri"/>
              </a:rPr>
              <a:t>Moreira,</a:t>
            </a:r>
            <a:r>
              <a:rPr lang="fr-CA" sz="1050" spc="25" noProof="0" dirty="0">
                <a:solidFill>
                  <a:srgbClr val="939598"/>
                </a:solidFill>
                <a:latin typeface="Calibri"/>
                <a:cs typeface="Calibri"/>
              </a:rPr>
              <a:t> </a:t>
            </a:r>
            <a:r>
              <a:rPr lang="fr-CA" sz="1050" spc="-10" noProof="0" dirty="0">
                <a:solidFill>
                  <a:srgbClr val="939598"/>
                </a:solidFill>
                <a:latin typeface="Calibri"/>
                <a:cs typeface="Calibri"/>
              </a:rPr>
              <a:t>E.</a:t>
            </a:r>
            <a:r>
              <a:rPr lang="fr-CA" sz="1050" spc="30" noProof="0" dirty="0">
                <a:solidFill>
                  <a:srgbClr val="939598"/>
                </a:solidFill>
                <a:latin typeface="Calibri"/>
                <a:cs typeface="Calibri"/>
              </a:rPr>
              <a:t> </a:t>
            </a:r>
            <a:r>
              <a:rPr lang="fr-CA" sz="1050" spc="-20" noProof="0" dirty="0">
                <a:solidFill>
                  <a:srgbClr val="939598"/>
                </a:solidFill>
                <a:latin typeface="Calibri"/>
                <a:cs typeface="Calibri"/>
              </a:rPr>
              <a:t>(25</a:t>
            </a:r>
            <a:r>
              <a:rPr lang="fr-CA" sz="1050" spc="30" noProof="0" dirty="0">
                <a:solidFill>
                  <a:srgbClr val="939598"/>
                </a:solidFill>
                <a:latin typeface="Calibri"/>
                <a:cs typeface="Calibri"/>
              </a:rPr>
              <a:t> </a:t>
            </a:r>
            <a:r>
              <a:rPr lang="fr-CA" sz="1050" spc="-30" noProof="0" dirty="0">
                <a:solidFill>
                  <a:srgbClr val="939598"/>
                </a:solidFill>
                <a:latin typeface="Calibri"/>
                <a:cs typeface="Calibri"/>
              </a:rPr>
              <a:t>octobre</a:t>
            </a:r>
            <a:r>
              <a:rPr lang="fr-CA" sz="1050" spc="25" noProof="0" dirty="0">
                <a:solidFill>
                  <a:srgbClr val="939598"/>
                </a:solidFill>
                <a:latin typeface="Calibri"/>
                <a:cs typeface="Calibri"/>
              </a:rPr>
              <a:t> </a:t>
            </a:r>
            <a:r>
              <a:rPr lang="fr-CA" sz="1050" spc="-20" noProof="0" dirty="0">
                <a:solidFill>
                  <a:srgbClr val="939598"/>
                </a:solidFill>
                <a:latin typeface="Calibri"/>
                <a:cs typeface="Calibri"/>
              </a:rPr>
              <a:t>2017).</a:t>
            </a:r>
            <a:r>
              <a:rPr lang="fr-CA" sz="1050" spc="30" noProof="0" dirty="0">
                <a:solidFill>
                  <a:srgbClr val="939598"/>
                </a:solidFill>
                <a:latin typeface="Calibri"/>
                <a:cs typeface="Calibri"/>
              </a:rPr>
              <a:t> </a:t>
            </a:r>
            <a:r>
              <a:rPr lang="fr-CA" sz="1050" i="1" spc="-35" noProof="0" dirty="0">
                <a:solidFill>
                  <a:srgbClr val="939598"/>
                </a:solidFill>
                <a:latin typeface="Calibri"/>
                <a:cs typeface="Calibri"/>
              </a:rPr>
              <a:t>L’inclusion</a:t>
            </a:r>
            <a:r>
              <a:rPr lang="fr-CA" sz="1050" i="1" spc="30" noProof="0" dirty="0">
                <a:solidFill>
                  <a:srgbClr val="939598"/>
                </a:solidFill>
                <a:latin typeface="Calibri"/>
                <a:cs typeface="Calibri"/>
              </a:rPr>
              <a:t> </a:t>
            </a:r>
            <a:r>
              <a:rPr lang="fr-CA" sz="1050" i="1" spc="-20" noProof="0" dirty="0">
                <a:solidFill>
                  <a:srgbClr val="939598"/>
                </a:solidFill>
                <a:latin typeface="Calibri"/>
                <a:cs typeface="Calibri"/>
              </a:rPr>
              <a:t>des</a:t>
            </a:r>
            <a:r>
              <a:rPr lang="fr-CA" sz="1050" i="1" spc="25" noProof="0" dirty="0">
                <a:solidFill>
                  <a:srgbClr val="939598"/>
                </a:solidFill>
                <a:latin typeface="Calibri"/>
                <a:cs typeface="Calibri"/>
              </a:rPr>
              <a:t> </a:t>
            </a:r>
            <a:r>
              <a:rPr lang="fr-CA" sz="1050" i="1" spc="-30" noProof="0" dirty="0">
                <a:solidFill>
                  <a:srgbClr val="939598"/>
                </a:solidFill>
                <a:latin typeface="Calibri"/>
                <a:cs typeface="Calibri"/>
              </a:rPr>
              <a:t>minorités</a:t>
            </a:r>
            <a:r>
              <a:rPr lang="fr-CA" sz="1050" i="1" spc="30" noProof="0" dirty="0">
                <a:solidFill>
                  <a:srgbClr val="939598"/>
                </a:solidFill>
                <a:latin typeface="Calibri"/>
                <a:cs typeface="Calibri"/>
              </a:rPr>
              <a:t> </a:t>
            </a:r>
            <a:r>
              <a:rPr lang="fr-CA" sz="1050" i="1" spc="-20" noProof="0" dirty="0">
                <a:solidFill>
                  <a:srgbClr val="939598"/>
                </a:solidFill>
                <a:latin typeface="Calibri"/>
                <a:cs typeface="Calibri"/>
              </a:rPr>
              <a:t>sur</a:t>
            </a:r>
            <a:r>
              <a:rPr lang="fr-CA" sz="1050" i="1" spc="30" noProof="0" dirty="0">
                <a:solidFill>
                  <a:srgbClr val="939598"/>
                </a:solidFill>
                <a:latin typeface="Calibri"/>
                <a:cs typeface="Calibri"/>
              </a:rPr>
              <a:t> </a:t>
            </a:r>
            <a:r>
              <a:rPr lang="fr-CA" sz="1050" i="1" spc="-20" noProof="0" dirty="0">
                <a:solidFill>
                  <a:srgbClr val="939598"/>
                </a:solidFill>
                <a:latin typeface="Calibri"/>
                <a:cs typeface="Calibri"/>
              </a:rPr>
              <a:t>le</a:t>
            </a:r>
            <a:r>
              <a:rPr lang="fr-CA" sz="1050" i="1" spc="25" noProof="0" dirty="0">
                <a:solidFill>
                  <a:srgbClr val="939598"/>
                </a:solidFill>
                <a:latin typeface="Calibri"/>
                <a:cs typeface="Calibri"/>
              </a:rPr>
              <a:t> </a:t>
            </a:r>
            <a:r>
              <a:rPr lang="fr-CA" sz="1050" i="1" spc="-25" noProof="0" dirty="0">
                <a:solidFill>
                  <a:srgbClr val="939598"/>
                </a:solidFill>
                <a:latin typeface="Calibri"/>
                <a:cs typeface="Calibri"/>
              </a:rPr>
              <a:t>marché</a:t>
            </a:r>
            <a:r>
              <a:rPr lang="fr-CA" sz="1050" i="1" spc="30" noProof="0" dirty="0">
                <a:solidFill>
                  <a:srgbClr val="939598"/>
                </a:solidFill>
                <a:latin typeface="Calibri"/>
                <a:cs typeface="Calibri"/>
              </a:rPr>
              <a:t> </a:t>
            </a:r>
            <a:r>
              <a:rPr lang="fr-CA" sz="1050" i="1" spc="-10" noProof="0" dirty="0">
                <a:solidFill>
                  <a:srgbClr val="939598"/>
                </a:solidFill>
                <a:latin typeface="Calibri"/>
                <a:cs typeface="Calibri"/>
              </a:rPr>
              <a:t>du</a:t>
            </a:r>
            <a:r>
              <a:rPr lang="fr-CA" sz="1050" i="1" spc="30" noProof="0" dirty="0">
                <a:solidFill>
                  <a:srgbClr val="939598"/>
                </a:solidFill>
                <a:latin typeface="Calibri"/>
                <a:cs typeface="Calibri"/>
              </a:rPr>
              <a:t> </a:t>
            </a:r>
            <a:r>
              <a:rPr lang="fr-CA" sz="1050" i="1" spc="-25" noProof="0" dirty="0">
                <a:solidFill>
                  <a:srgbClr val="939598"/>
                </a:solidFill>
                <a:latin typeface="Calibri"/>
                <a:cs typeface="Calibri"/>
              </a:rPr>
              <a:t>travail</a:t>
            </a:r>
            <a:r>
              <a:rPr lang="fr-CA" sz="1050" spc="-25" noProof="0" dirty="0">
                <a:solidFill>
                  <a:srgbClr val="939598"/>
                </a:solidFill>
                <a:latin typeface="Calibri"/>
                <a:cs typeface="Calibri"/>
              </a:rPr>
              <a:t>.</a:t>
            </a:r>
            <a:r>
              <a:rPr lang="fr-CA" sz="1050" spc="25" noProof="0" dirty="0">
                <a:solidFill>
                  <a:srgbClr val="939598"/>
                </a:solidFill>
                <a:latin typeface="Calibri"/>
                <a:cs typeface="Calibri"/>
              </a:rPr>
              <a:t> </a:t>
            </a:r>
            <a:r>
              <a:rPr lang="fr-CA" sz="1050" spc="-30" noProof="0" dirty="0">
                <a:solidFill>
                  <a:srgbClr val="939598"/>
                </a:solidFill>
                <a:latin typeface="Calibri"/>
                <a:cs typeface="Calibri"/>
              </a:rPr>
              <a:t>Génie-</a:t>
            </a:r>
            <a:r>
              <a:rPr lang="fr-CA" sz="1050" spc="-20" noProof="0" dirty="0" err="1">
                <a:solidFill>
                  <a:srgbClr val="939598"/>
                </a:solidFill>
                <a:latin typeface="Calibri"/>
                <a:cs typeface="Calibri"/>
              </a:rPr>
              <a:t>inc.</a:t>
            </a:r>
            <a:r>
              <a:rPr lang="fr-CA" sz="1050" spc="40" noProof="0" dirty="0">
                <a:solidFill>
                  <a:srgbClr val="939598"/>
                </a:solidFill>
                <a:latin typeface="Calibri"/>
                <a:cs typeface="Calibri"/>
              </a:rPr>
              <a:t> </a:t>
            </a:r>
            <a:r>
              <a:rPr lang="fr-CA" sz="1050" u="sng" spc="-35" noProof="0" dirty="0">
                <a:solidFill>
                  <a:srgbClr val="869BC6"/>
                </a:solidFill>
                <a:uFill>
                  <a:solidFill>
                    <a:srgbClr val="869BC6"/>
                  </a:solidFill>
                </a:uFill>
                <a:latin typeface="Calibri"/>
                <a:cs typeface="Calibri"/>
                <a:hlinkClick r:id="rId2"/>
              </a:rPr>
              <a:t>https://www.genie-</a:t>
            </a:r>
            <a:r>
              <a:rPr lang="fr-CA" sz="1050" u="sng" spc="-30" noProof="0" dirty="0">
                <a:solidFill>
                  <a:srgbClr val="869BC6"/>
                </a:solidFill>
                <a:uFill>
                  <a:solidFill>
                    <a:srgbClr val="869BC6"/>
                  </a:solidFill>
                </a:uFill>
                <a:latin typeface="Calibri"/>
                <a:cs typeface="Calibri"/>
                <a:hlinkClick r:id="rId2"/>
              </a:rPr>
              <a:t>inc.com/linclusion-minorites-marche-</a:t>
            </a:r>
            <a:r>
              <a:rPr lang="fr-CA" sz="1050" u="sng" spc="-35" noProof="0" dirty="0">
                <a:solidFill>
                  <a:srgbClr val="869BC6"/>
                </a:solidFill>
                <a:uFill>
                  <a:solidFill>
                    <a:srgbClr val="869BC6"/>
                  </a:solidFill>
                </a:uFill>
                <a:latin typeface="Calibri"/>
                <a:cs typeface="Calibri"/>
                <a:hlinkClick r:id="rId2"/>
              </a:rPr>
              <a:t>travail-</a:t>
            </a:r>
            <a:r>
              <a:rPr lang="fr-CA" sz="1050" u="sng" spc="-10" noProof="0" dirty="0">
                <a:solidFill>
                  <a:srgbClr val="869BC6"/>
                </a:solidFill>
                <a:uFill>
                  <a:solidFill>
                    <a:srgbClr val="869BC6"/>
                  </a:solidFill>
                </a:uFill>
                <a:latin typeface="Calibri"/>
                <a:cs typeface="Calibri"/>
                <a:hlinkClick r:id="rId2"/>
              </a:rPr>
              <a:t>genie</a:t>
            </a:r>
            <a:endParaRPr lang="fr-CA" sz="1050" noProof="0" dirty="0">
              <a:latin typeface="Calibri"/>
              <a:cs typeface="Calibri"/>
            </a:endParaRPr>
          </a:p>
          <a:p>
            <a:pPr marL="12700" marR="322580">
              <a:lnSpc>
                <a:spcPts val="1400"/>
              </a:lnSpc>
            </a:pPr>
            <a:endParaRPr lang="fr-CA" sz="1600" noProof="0" dirty="0">
              <a:latin typeface="Calibri"/>
              <a:cs typeface="Calibri"/>
            </a:endParaRPr>
          </a:p>
        </p:txBody>
      </p:sp>
      <p:sp>
        <p:nvSpPr>
          <p:cNvPr id="5" name="object 5"/>
          <p:cNvSpPr/>
          <p:nvPr/>
        </p:nvSpPr>
        <p:spPr>
          <a:xfrm>
            <a:off x="609600" y="1748216"/>
            <a:ext cx="13411200" cy="6100383"/>
          </a:xfrm>
          <a:custGeom>
            <a:avLst/>
            <a:gdLst/>
            <a:ahLst/>
            <a:cxnLst/>
            <a:rect l="l" t="t" r="r" b="b"/>
            <a:pathLst>
              <a:path w="7660640" h="3663950">
                <a:moveTo>
                  <a:pt x="0" y="3663950"/>
                </a:moveTo>
                <a:lnTo>
                  <a:pt x="7660119" y="3663950"/>
                </a:lnTo>
                <a:lnTo>
                  <a:pt x="7660119" y="0"/>
                </a:lnTo>
                <a:lnTo>
                  <a:pt x="0" y="0"/>
                </a:lnTo>
                <a:lnTo>
                  <a:pt x="0" y="3663950"/>
                </a:lnTo>
                <a:close/>
              </a:path>
            </a:pathLst>
          </a:custGeom>
          <a:ln w="12700">
            <a:solidFill>
              <a:srgbClr val="5FA056"/>
            </a:solidFill>
          </a:ln>
        </p:spPr>
        <p:txBody>
          <a:bodyPr wrap="square" lIns="0" tIns="0" rIns="0" bIns="0" rtlCol="0"/>
          <a:lstStyle/>
          <a:p>
            <a:endParaRPr lang="fr-CA" noProof="0" dirty="0"/>
          </a:p>
        </p:txBody>
      </p:sp>
      <p:grpSp>
        <p:nvGrpSpPr>
          <p:cNvPr id="6" name="object 6"/>
          <p:cNvGrpSpPr/>
          <p:nvPr/>
        </p:nvGrpSpPr>
        <p:grpSpPr>
          <a:xfrm>
            <a:off x="595489" y="1416202"/>
            <a:ext cx="7673340" cy="48895"/>
            <a:chOff x="1192743" y="1893027"/>
            <a:chExt cx="7673340" cy="48895"/>
          </a:xfrm>
        </p:grpSpPr>
        <p:sp>
          <p:nvSpPr>
            <p:cNvPr id="7" name="object 7"/>
            <p:cNvSpPr/>
            <p:nvPr/>
          </p:nvSpPr>
          <p:spPr>
            <a:xfrm>
              <a:off x="1192743" y="1916089"/>
              <a:ext cx="7673340" cy="0"/>
            </a:xfrm>
            <a:custGeom>
              <a:avLst/>
              <a:gdLst/>
              <a:ahLst/>
              <a:cxnLst/>
              <a:rect l="l" t="t" r="r" b="b"/>
              <a:pathLst>
                <a:path w="7673340">
                  <a:moveTo>
                    <a:pt x="0" y="0"/>
                  </a:moveTo>
                  <a:lnTo>
                    <a:pt x="7672819" y="0"/>
                  </a:lnTo>
                </a:path>
              </a:pathLst>
            </a:custGeom>
            <a:ln w="9690">
              <a:solidFill>
                <a:srgbClr val="007569"/>
              </a:solidFill>
            </a:ln>
          </p:spPr>
          <p:txBody>
            <a:bodyPr wrap="square" lIns="0" tIns="0" rIns="0" bIns="0" rtlCol="0"/>
            <a:lstStyle/>
            <a:p>
              <a:endParaRPr lang="fr-CA" noProof="0" dirty="0"/>
            </a:p>
          </p:txBody>
        </p:sp>
        <p:sp>
          <p:nvSpPr>
            <p:cNvPr id="8" name="object 8"/>
            <p:cNvSpPr/>
            <p:nvPr/>
          </p:nvSpPr>
          <p:spPr>
            <a:xfrm>
              <a:off x="1192743" y="1917252"/>
              <a:ext cx="4594860" cy="0"/>
            </a:xfrm>
            <a:custGeom>
              <a:avLst/>
              <a:gdLst/>
              <a:ahLst/>
              <a:cxnLst/>
              <a:rect l="l" t="t" r="r" b="b"/>
              <a:pathLst>
                <a:path w="4594860">
                  <a:moveTo>
                    <a:pt x="0" y="0"/>
                  </a:moveTo>
                  <a:lnTo>
                    <a:pt x="4594326" y="0"/>
                  </a:lnTo>
                </a:path>
              </a:pathLst>
            </a:custGeom>
            <a:ln w="48450">
              <a:solidFill>
                <a:srgbClr val="007569"/>
              </a:solidFill>
            </a:ln>
          </p:spPr>
          <p:txBody>
            <a:bodyPr wrap="square" lIns="0" tIns="0" rIns="0" bIns="0" rtlCol="0"/>
            <a:lstStyle/>
            <a:p>
              <a:endParaRPr lang="fr-CA" noProof="0"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80043" y="1192784"/>
            <a:ext cx="12688357" cy="2200602"/>
          </a:xfrm>
          <a:prstGeom prst="rect">
            <a:avLst/>
          </a:prstGeom>
        </p:spPr>
        <p:txBody>
          <a:bodyPr vert="horz" wrap="square" lIns="0" tIns="12700" rIns="0" bIns="0" rtlCol="0">
            <a:spAutoFit/>
          </a:bodyPr>
          <a:lstStyle/>
          <a:p>
            <a:pPr marL="167640" indent="-154940">
              <a:spcBef>
                <a:spcPts val="100"/>
              </a:spcBef>
              <a:buAutoNum type="arabicPeriod"/>
              <a:tabLst>
                <a:tab pos="167640" algn="l"/>
              </a:tabLst>
            </a:pPr>
            <a:r>
              <a:rPr lang="fr-CA" sz="1600" b="1" spc="-10" noProof="0" dirty="0">
                <a:solidFill>
                  <a:srgbClr val="007569"/>
                </a:solidFill>
                <a:latin typeface="Calibri"/>
                <a:cs typeface="Calibri"/>
              </a:rPr>
              <a:t> REPÉRAGE</a:t>
            </a:r>
            <a:endParaRPr lang="fr-CA" sz="1600" noProof="0" dirty="0">
              <a:latin typeface="Calibri"/>
              <a:cs typeface="Calibri"/>
            </a:endParaRPr>
          </a:p>
          <a:p>
            <a:pPr marL="268288" marR="5080" lvl="1" indent="-268288">
              <a:spcBef>
                <a:spcPts val="940"/>
              </a:spcBef>
              <a:buAutoNum type="alphaLcParenR"/>
              <a:tabLst>
                <a:tab pos="447675" algn="l"/>
              </a:tabLst>
            </a:pPr>
            <a:r>
              <a:rPr lang="fr-CA" sz="1600" b="1" noProof="0" dirty="0">
                <a:solidFill>
                  <a:srgbClr val="007569"/>
                </a:solidFill>
                <a:latin typeface="Calibri"/>
                <a:cs typeface="Calibri"/>
              </a:rPr>
              <a:t>Associez</a:t>
            </a:r>
            <a:r>
              <a:rPr lang="fr-CA" sz="1600" b="1" spc="-25" noProof="0" dirty="0">
                <a:solidFill>
                  <a:srgbClr val="007569"/>
                </a:solidFill>
                <a:latin typeface="Calibri"/>
                <a:cs typeface="Calibri"/>
              </a:rPr>
              <a:t> </a:t>
            </a:r>
            <a:r>
              <a:rPr lang="fr-CA" sz="1600" b="1" noProof="0" dirty="0">
                <a:solidFill>
                  <a:srgbClr val="007569"/>
                </a:solidFill>
                <a:latin typeface="Calibri"/>
                <a:cs typeface="Calibri"/>
              </a:rPr>
              <a:t>les</a:t>
            </a:r>
            <a:r>
              <a:rPr lang="fr-CA" sz="1600" b="1" spc="-15" noProof="0" dirty="0">
                <a:solidFill>
                  <a:srgbClr val="007569"/>
                </a:solidFill>
                <a:latin typeface="Calibri"/>
                <a:cs typeface="Calibri"/>
              </a:rPr>
              <a:t> </a:t>
            </a:r>
            <a:r>
              <a:rPr lang="fr-CA" sz="1600" b="1" spc="-10" noProof="0" dirty="0">
                <a:solidFill>
                  <a:srgbClr val="007569"/>
                </a:solidFill>
                <a:latin typeface="Calibri"/>
                <a:cs typeface="Calibri"/>
              </a:rPr>
              <a:t>significations</a:t>
            </a:r>
            <a:r>
              <a:rPr lang="fr-CA" sz="1600" b="1" spc="-15" noProof="0" dirty="0">
                <a:solidFill>
                  <a:srgbClr val="007569"/>
                </a:solidFill>
                <a:latin typeface="Calibri"/>
                <a:cs typeface="Calibri"/>
              </a:rPr>
              <a:t> </a:t>
            </a:r>
            <a:r>
              <a:rPr lang="fr-CA" sz="1600" b="1" spc="-10" noProof="0" dirty="0">
                <a:solidFill>
                  <a:srgbClr val="007569"/>
                </a:solidFill>
                <a:latin typeface="Calibri"/>
                <a:cs typeface="Calibri"/>
              </a:rPr>
              <a:t>suivantes</a:t>
            </a:r>
            <a:r>
              <a:rPr lang="fr-CA" sz="1600" b="1" spc="-15" noProof="0" dirty="0">
                <a:solidFill>
                  <a:srgbClr val="007569"/>
                </a:solidFill>
                <a:latin typeface="Calibri"/>
                <a:cs typeface="Calibri"/>
              </a:rPr>
              <a:t> </a:t>
            </a:r>
            <a:r>
              <a:rPr lang="fr-CA" sz="1600" b="1" noProof="0" dirty="0">
                <a:solidFill>
                  <a:srgbClr val="007569"/>
                </a:solidFill>
                <a:latin typeface="Calibri"/>
                <a:cs typeface="Calibri"/>
              </a:rPr>
              <a:t>aux</a:t>
            </a:r>
            <a:r>
              <a:rPr lang="fr-CA" sz="1600" b="1" spc="-20" noProof="0" dirty="0">
                <a:solidFill>
                  <a:srgbClr val="007569"/>
                </a:solidFill>
                <a:latin typeface="Calibri"/>
                <a:cs typeface="Calibri"/>
              </a:rPr>
              <a:t> </a:t>
            </a:r>
            <a:r>
              <a:rPr lang="fr-CA" sz="1600" b="1" spc="-10" noProof="0" dirty="0">
                <a:solidFill>
                  <a:srgbClr val="007569"/>
                </a:solidFill>
                <a:latin typeface="Calibri"/>
                <a:cs typeface="Calibri"/>
              </a:rPr>
              <a:t>expressions</a:t>
            </a:r>
            <a:r>
              <a:rPr lang="fr-CA" sz="1600" b="1" spc="-15" noProof="0" dirty="0">
                <a:solidFill>
                  <a:srgbClr val="007569"/>
                </a:solidFill>
                <a:latin typeface="Calibri"/>
                <a:cs typeface="Calibri"/>
              </a:rPr>
              <a:t> </a:t>
            </a:r>
            <a:r>
              <a:rPr lang="fr-CA" sz="1600" b="1" noProof="0" dirty="0">
                <a:solidFill>
                  <a:srgbClr val="007569"/>
                </a:solidFill>
                <a:latin typeface="Calibri"/>
                <a:cs typeface="Calibri"/>
              </a:rPr>
              <a:t>en</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gras</a:t>
            </a:r>
            <a:r>
              <a:rPr lang="fr-CA" sz="1600" b="1" spc="-15" noProof="0" dirty="0">
                <a:solidFill>
                  <a:srgbClr val="007569"/>
                </a:solidFill>
                <a:latin typeface="Calibri"/>
                <a:cs typeface="Calibri"/>
              </a:rPr>
              <a:t> </a:t>
            </a:r>
            <a:r>
              <a:rPr lang="fr-CA" sz="1600" b="1" spc="-10" noProof="0" dirty="0">
                <a:solidFill>
                  <a:srgbClr val="007569"/>
                </a:solidFill>
                <a:latin typeface="Calibri"/>
                <a:cs typeface="Calibri"/>
              </a:rPr>
              <a:t>ci-dessous.</a:t>
            </a:r>
            <a:r>
              <a:rPr lang="fr-CA" sz="1600" b="1" spc="-20" noProof="0" dirty="0">
                <a:solidFill>
                  <a:srgbClr val="007569"/>
                </a:solidFill>
                <a:latin typeface="Calibri"/>
                <a:cs typeface="Calibri"/>
              </a:rPr>
              <a:t> </a:t>
            </a:r>
            <a:r>
              <a:rPr lang="fr-CA" sz="1600" b="1" spc="-10" noProof="0" dirty="0">
                <a:solidFill>
                  <a:srgbClr val="007569"/>
                </a:solidFill>
                <a:latin typeface="Calibri"/>
                <a:cs typeface="Calibri"/>
              </a:rPr>
              <a:t>Reformulez</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la</a:t>
            </a:r>
            <a:r>
              <a:rPr lang="fr-CA" sz="1600" b="1" spc="-15" noProof="0" dirty="0">
                <a:solidFill>
                  <a:srgbClr val="007569"/>
                </a:solidFill>
                <a:latin typeface="Calibri"/>
                <a:cs typeface="Calibri"/>
              </a:rPr>
              <a:t> </a:t>
            </a:r>
            <a:r>
              <a:rPr lang="fr-CA" sz="1600" b="1" spc="-10" noProof="0" dirty="0">
                <a:solidFill>
                  <a:srgbClr val="007569"/>
                </a:solidFill>
                <a:latin typeface="Calibri"/>
                <a:cs typeface="Calibri"/>
              </a:rPr>
              <a:t>phrase.</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Faites</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les</a:t>
            </a:r>
            <a:r>
              <a:rPr lang="fr-CA" sz="1600" b="1" spc="-15" noProof="0" dirty="0">
                <a:solidFill>
                  <a:srgbClr val="007569"/>
                </a:solidFill>
                <a:latin typeface="Calibri"/>
                <a:cs typeface="Calibri"/>
              </a:rPr>
              <a:t> </a:t>
            </a:r>
            <a:r>
              <a:rPr lang="fr-CA" sz="1600" b="1" noProof="0" dirty="0">
                <a:solidFill>
                  <a:srgbClr val="007569"/>
                </a:solidFill>
                <a:latin typeface="Calibri"/>
                <a:cs typeface="Calibri"/>
              </a:rPr>
              <a:t>accords</a:t>
            </a:r>
            <a:r>
              <a:rPr lang="fr-CA" sz="1600" b="1" spc="-15" noProof="0" dirty="0">
                <a:solidFill>
                  <a:srgbClr val="007569"/>
                </a:solidFill>
                <a:latin typeface="Calibri"/>
                <a:cs typeface="Calibri"/>
              </a:rPr>
              <a:t> </a:t>
            </a:r>
            <a:r>
              <a:rPr lang="fr-CA" sz="1600" b="1" spc="-25" noProof="0" dirty="0">
                <a:solidFill>
                  <a:srgbClr val="007569"/>
                </a:solidFill>
                <a:latin typeface="Calibri"/>
                <a:cs typeface="Calibri"/>
              </a:rPr>
              <a:t>et </a:t>
            </a:r>
            <a:r>
              <a:rPr lang="fr-CA" sz="1600" b="1" spc="-10" noProof="0" dirty="0">
                <a:solidFill>
                  <a:srgbClr val="007569"/>
                </a:solidFill>
                <a:latin typeface="Calibri"/>
                <a:cs typeface="Calibri"/>
              </a:rPr>
              <a:t>changez</a:t>
            </a:r>
            <a:r>
              <a:rPr lang="fr-CA" sz="1600" b="1" spc="-25" noProof="0" dirty="0">
                <a:solidFill>
                  <a:srgbClr val="007569"/>
                </a:solidFill>
                <a:latin typeface="Calibri"/>
                <a:cs typeface="Calibri"/>
              </a:rPr>
              <a:t> </a:t>
            </a:r>
            <a:r>
              <a:rPr lang="fr-CA" sz="1600" b="1" noProof="0" dirty="0">
                <a:solidFill>
                  <a:srgbClr val="007569"/>
                </a:solidFill>
                <a:latin typeface="Calibri"/>
                <a:cs typeface="Calibri"/>
              </a:rPr>
              <a:t>la</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structure</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de</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la</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phrase,</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s’il</a:t>
            </a:r>
            <a:r>
              <a:rPr lang="fr-CA" sz="1600" b="1" spc="-15" noProof="0" dirty="0">
                <a:solidFill>
                  <a:srgbClr val="007569"/>
                </a:solidFill>
                <a:latin typeface="Calibri"/>
                <a:cs typeface="Calibri"/>
              </a:rPr>
              <a:t> </a:t>
            </a:r>
            <a:r>
              <a:rPr lang="fr-CA" sz="1600" b="1" noProof="0" dirty="0">
                <a:solidFill>
                  <a:srgbClr val="007569"/>
                </a:solidFill>
                <a:latin typeface="Calibri"/>
                <a:cs typeface="Calibri"/>
              </a:rPr>
              <a:t>y</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a</a:t>
            </a:r>
            <a:r>
              <a:rPr lang="fr-CA" sz="1600" b="1" spc="-15" noProof="0" dirty="0">
                <a:solidFill>
                  <a:srgbClr val="007569"/>
                </a:solidFill>
                <a:latin typeface="Calibri"/>
                <a:cs typeface="Calibri"/>
              </a:rPr>
              <a:t> </a:t>
            </a:r>
            <a:r>
              <a:rPr lang="fr-CA" sz="1600" b="1" spc="-10" noProof="0" dirty="0">
                <a:solidFill>
                  <a:srgbClr val="007569"/>
                </a:solidFill>
                <a:latin typeface="Calibri"/>
                <a:cs typeface="Calibri"/>
              </a:rPr>
              <a:t>lieu.</a:t>
            </a:r>
            <a:endParaRPr lang="fr-CA" sz="1600" noProof="0" dirty="0">
              <a:latin typeface="Calibri"/>
              <a:cs typeface="Calibri"/>
            </a:endParaRPr>
          </a:p>
          <a:p>
            <a:pPr marL="536575" lvl="2" indent="-268288">
              <a:spcBef>
                <a:spcPts val="819"/>
              </a:spcBef>
              <a:buAutoNum type="alphaLcPeriod"/>
              <a:tabLst>
                <a:tab pos="536575" algn="l"/>
              </a:tabLst>
            </a:pPr>
            <a:r>
              <a:rPr lang="fr-CA" sz="1600" b="1" spc="-10" noProof="0" dirty="0">
                <a:solidFill>
                  <a:srgbClr val="007569"/>
                </a:solidFill>
                <a:latin typeface="Calibri"/>
                <a:cs typeface="Calibri"/>
              </a:rPr>
              <a:t>supposé</a:t>
            </a:r>
            <a:endParaRPr lang="fr-CA" sz="1600" noProof="0" dirty="0">
              <a:latin typeface="Calibri"/>
              <a:cs typeface="Calibri"/>
            </a:endParaRPr>
          </a:p>
          <a:p>
            <a:pPr marL="536575" lvl="2" indent="-268288">
              <a:buAutoNum type="alphaLcPeriod"/>
              <a:tabLst>
                <a:tab pos="536575" algn="l"/>
              </a:tabLst>
            </a:pPr>
            <a:r>
              <a:rPr lang="fr-CA" sz="1600" b="1" noProof="0" dirty="0">
                <a:solidFill>
                  <a:srgbClr val="007569"/>
                </a:solidFill>
                <a:latin typeface="Calibri"/>
                <a:cs typeface="Calibri"/>
              </a:rPr>
              <a:t>en</a:t>
            </a:r>
            <a:r>
              <a:rPr lang="fr-CA" sz="1600" b="1" spc="-15" noProof="0" dirty="0">
                <a:solidFill>
                  <a:srgbClr val="007569"/>
                </a:solidFill>
                <a:latin typeface="Calibri"/>
                <a:cs typeface="Calibri"/>
              </a:rPr>
              <a:t> </a:t>
            </a:r>
            <a:r>
              <a:rPr lang="fr-CA" sz="1600" b="1" noProof="0" dirty="0">
                <a:solidFill>
                  <a:srgbClr val="007569"/>
                </a:solidFill>
                <a:latin typeface="Calibri"/>
                <a:cs typeface="Calibri"/>
              </a:rPr>
              <a:t>bas</a:t>
            </a:r>
            <a:r>
              <a:rPr lang="fr-CA" sz="1600" b="1" spc="-15" noProof="0" dirty="0">
                <a:solidFill>
                  <a:srgbClr val="007569"/>
                </a:solidFill>
                <a:latin typeface="Calibri"/>
                <a:cs typeface="Calibri"/>
              </a:rPr>
              <a:t> </a:t>
            </a:r>
            <a:r>
              <a:rPr lang="fr-CA" sz="1600" b="1" noProof="0" dirty="0">
                <a:solidFill>
                  <a:srgbClr val="007569"/>
                </a:solidFill>
                <a:latin typeface="Calibri"/>
                <a:cs typeface="Calibri"/>
              </a:rPr>
              <a:t>de</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la</a:t>
            </a:r>
            <a:r>
              <a:rPr lang="fr-CA" sz="1600" b="1" spc="-10" noProof="0" dirty="0">
                <a:solidFill>
                  <a:srgbClr val="007569"/>
                </a:solidFill>
                <a:latin typeface="Calibri"/>
                <a:cs typeface="Calibri"/>
              </a:rPr>
              <a:t> hiérarchie</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de</a:t>
            </a:r>
            <a:r>
              <a:rPr lang="fr-CA" sz="1600" b="1" spc="-20" noProof="0" dirty="0">
                <a:solidFill>
                  <a:srgbClr val="007569"/>
                </a:solidFill>
                <a:latin typeface="Calibri"/>
                <a:cs typeface="Calibri"/>
              </a:rPr>
              <a:t> </a:t>
            </a:r>
            <a:r>
              <a:rPr lang="fr-CA" sz="1600" b="1" spc="-10" noProof="0" dirty="0">
                <a:solidFill>
                  <a:srgbClr val="007569"/>
                </a:solidFill>
                <a:latin typeface="Calibri"/>
                <a:cs typeface="Calibri"/>
              </a:rPr>
              <a:t>l’entreprise</a:t>
            </a:r>
            <a:endParaRPr lang="fr-CA" sz="1600" noProof="0" dirty="0">
              <a:latin typeface="Calibri"/>
              <a:cs typeface="Calibri"/>
            </a:endParaRPr>
          </a:p>
          <a:p>
            <a:pPr marL="536575" lvl="2" indent="-268288">
              <a:buAutoNum type="alphaLcPeriod"/>
              <a:tabLst>
                <a:tab pos="536575" algn="l"/>
              </a:tabLst>
            </a:pPr>
            <a:r>
              <a:rPr lang="fr-CA" sz="1600" b="1" noProof="0" dirty="0">
                <a:solidFill>
                  <a:srgbClr val="007569"/>
                </a:solidFill>
                <a:latin typeface="Calibri"/>
                <a:cs typeface="Calibri"/>
              </a:rPr>
              <a:t>il</a:t>
            </a:r>
            <a:r>
              <a:rPr lang="fr-CA" sz="1600" b="1" spc="-30" noProof="0" dirty="0">
                <a:solidFill>
                  <a:srgbClr val="007569"/>
                </a:solidFill>
                <a:latin typeface="Calibri"/>
                <a:cs typeface="Calibri"/>
              </a:rPr>
              <a:t> </a:t>
            </a:r>
            <a:r>
              <a:rPr lang="fr-CA" sz="1600" b="1" noProof="0" dirty="0">
                <a:solidFill>
                  <a:srgbClr val="007569"/>
                </a:solidFill>
                <a:latin typeface="Calibri"/>
                <a:cs typeface="Calibri"/>
              </a:rPr>
              <a:t>faut</a:t>
            </a:r>
            <a:r>
              <a:rPr lang="fr-CA" sz="1600" b="1" spc="-30" noProof="0" dirty="0">
                <a:solidFill>
                  <a:srgbClr val="007569"/>
                </a:solidFill>
                <a:latin typeface="Calibri"/>
                <a:cs typeface="Calibri"/>
              </a:rPr>
              <a:t> </a:t>
            </a:r>
            <a:r>
              <a:rPr lang="fr-CA" sz="1600" b="1" noProof="0" dirty="0">
                <a:solidFill>
                  <a:srgbClr val="007569"/>
                </a:solidFill>
                <a:latin typeface="Calibri"/>
                <a:cs typeface="Calibri"/>
              </a:rPr>
              <a:t>encore</a:t>
            </a:r>
            <a:r>
              <a:rPr lang="fr-CA" sz="1600" b="1" spc="-30" noProof="0" dirty="0">
                <a:solidFill>
                  <a:srgbClr val="007569"/>
                </a:solidFill>
                <a:latin typeface="Calibri"/>
                <a:cs typeface="Calibri"/>
              </a:rPr>
              <a:t> </a:t>
            </a:r>
            <a:r>
              <a:rPr lang="fr-CA" sz="1600" b="1" spc="-10" noProof="0" dirty="0">
                <a:solidFill>
                  <a:srgbClr val="007569"/>
                </a:solidFill>
                <a:latin typeface="Calibri"/>
                <a:cs typeface="Calibri"/>
              </a:rPr>
              <a:t>progresser</a:t>
            </a:r>
            <a:endParaRPr lang="fr-CA" sz="1600" noProof="0" dirty="0">
              <a:latin typeface="Calibri"/>
              <a:cs typeface="Calibri"/>
            </a:endParaRPr>
          </a:p>
          <a:p>
            <a:pPr marL="536575" lvl="2" indent="-268288">
              <a:buAutoNum type="alphaLcPeriod"/>
              <a:tabLst>
                <a:tab pos="536575" algn="l"/>
              </a:tabLst>
            </a:pPr>
            <a:r>
              <a:rPr lang="fr-CA" sz="1600" b="1" spc="-10" noProof="0" dirty="0">
                <a:solidFill>
                  <a:srgbClr val="007569"/>
                </a:solidFill>
                <a:latin typeface="Calibri"/>
                <a:cs typeface="Calibri"/>
              </a:rPr>
              <a:t>aborder</a:t>
            </a:r>
            <a:r>
              <a:rPr lang="fr-CA" sz="1600" b="1" spc="-25" noProof="0" dirty="0">
                <a:solidFill>
                  <a:srgbClr val="007569"/>
                </a:solidFill>
                <a:latin typeface="Calibri"/>
                <a:cs typeface="Calibri"/>
              </a:rPr>
              <a:t> </a:t>
            </a:r>
            <a:r>
              <a:rPr lang="fr-CA" sz="1600" b="1" noProof="0" dirty="0">
                <a:solidFill>
                  <a:srgbClr val="007569"/>
                </a:solidFill>
                <a:latin typeface="Calibri"/>
                <a:cs typeface="Calibri"/>
              </a:rPr>
              <a:t>à</a:t>
            </a:r>
            <a:r>
              <a:rPr lang="fr-CA" sz="1600" b="1" spc="-20" noProof="0" dirty="0">
                <a:solidFill>
                  <a:srgbClr val="007569"/>
                </a:solidFill>
                <a:latin typeface="Calibri"/>
                <a:cs typeface="Calibri"/>
              </a:rPr>
              <a:t> </a:t>
            </a:r>
            <a:r>
              <a:rPr lang="fr-CA" sz="1600" b="1" noProof="0" dirty="0">
                <a:solidFill>
                  <a:srgbClr val="007569"/>
                </a:solidFill>
                <a:latin typeface="Calibri"/>
                <a:cs typeface="Calibri"/>
              </a:rPr>
              <a:t>nouveau</a:t>
            </a:r>
            <a:r>
              <a:rPr lang="fr-CA" sz="1600" b="1" spc="-15" noProof="0" dirty="0">
                <a:solidFill>
                  <a:srgbClr val="007569"/>
                </a:solidFill>
                <a:latin typeface="Calibri"/>
                <a:cs typeface="Calibri"/>
              </a:rPr>
              <a:t> </a:t>
            </a:r>
            <a:r>
              <a:rPr lang="fr-CA" sz="1600" b="1" spc="-10" noProof="0" dirty="0">
                <a:solidFill>
                  <a:srgbClr val="007569"/>
                </a:solidFill>
                <a:latin typeface="Calibri"/>
                <a:cs typeface="Calibri"/>
              </a:rPr>
              <a:t>quelque</a:t>
            </a:r>
            <a:r>
              <a:rPr lang="fr-CA" sz="1600" b="1" spc="-25" noProof="0" dirty="0">
                <a:solidFill>
                  <a:srgbClr val="007569"/>
                </a:solidFill>
                <a:latin typeface="Calibri"/>
                <a:cs typeface="Calibri"/>
              </a:rPr>
              <a:t> </a:t>
            </a:r>
            <a:r>
              <a:rPr lang="fr-CA" sz="1600" b="1" spc="-10" noProof="0" dirty="0">
                <a:solidFill>
                  <a:srgbClr val="007569"/>
                </a:solidFill>
                <a:latin typeface="Calibri"/>
                <a:cs typeface="Calibri"/>
              </a:rPr>
              <a:t>chose</a:t>
            </a:r>
            <a:endParaRPr lang="fr-CA" sz="1600" noProof="0" dirty="0">
              <a:latin typeface="Calibri"/>
              <a:cs typeface="Calibri"/>
            </a:endParaRPr>
          </a:p>
          <a:p>
            <a:pPr marL="536575" lvl="2" indent="-268288">
              <a:buAutoNum type="alphaLcPeriod"/>
              <a:tabLst>
                <a:tab pos="536575" algn="l"/>
              </a:tabLst>
            </a:pPr>
            <a:r>
              <a:rPr lang="fr-CA" sz="1600" b="1" noProof="0" dirty="0">
                <a:solidFill>
                  <a:srgbClr val="007569"/>
                </a:solidFill>
                <a:latin typeface="Calibri"/>
                <a:cs typeface="Calibri"/>
              </a:rPr>
              <a:t>ce</a:t>
            </a:r>
            <a:r>
              <a:rPr lang="fr-CA" sz="1600" b="1" spc="-25" noProof="0" dirty="0">
                <a:solidFill>
                  <a:srgbClr val="007569"/>
                </a:solidFill>
                <a:latin typeface="Calibri"/>
                <a:cs typeface="Calibri"/>
              </a:rPr>
              <a:t> </a:t>
            </a:r>
            <a:r>
              <a:rPr lang="fr-CA" sz="1600" b="1" noProof="0" dirty="0">
                <a:solidFill>
                  <a:srgbClr val="007569"/>
                </a:solidFill>
                <a:latin typeface="Calibri"/>
                <a:cs typeface="Calibri"/>
              </a:rPr>
              <a:t>sera</a:t>
            </a:r>
            <a:r>
              <a:rPr lang="fr-CA" sz="1600" b="1" spc="-20" noProof="0" dirty="0">
                <a:solidFill>
                  <a:srgbClr val="007569"/>
                </a:solidFill>
                <a:latin typeface="Calibri"/>
                <a:cs typeface="Calibri"/>
              </a:rPr>
              <a:t> </a:t>
            </a:r>
            <a:r>
              <a:rPr lang="fr-CA" sz="1600" b="1" spc="-10" noProof="0" dirty="0">
                <a:solidFill>
                  <a:srgbClr val="007569"/>
                </a:solidFill>
                <a:latin typeface="Calibri"/>
                <a:cs typeface="Calibri"/>
              </a:rPr>
              <a:t>inutile</a:t>
            </a:r>
            <a:endParaRPr lang="fr-CA" sz="1600" noProof="0" dirty="0">
              <a:latin typeface="Calibri"/>
              <a:cs typeface="Calibri"/>
            </a:endParaRPr>
          </a:p>
        </p:txBody>
      </p:sp>
      <p:sp>
        <p:nvSpPr>
          <p:cNvPr id="4" name="object 4"/>
          <p:cNvSpPr txBox="1"/>
          <p:nvPr/>
        </p:nvSpPr>
        <p:spPr>
          <a:xfrm>
            <a:off x="1278553" y="3648519"/>
            <a:ext cx="6036647" cy="515526"/>
          </a:xfrm>
          <a:prstGeom prst="rect">
            <a:avLst/>
          </a:prstGeom>
        </p:spPr>
        <p:txBody>
          <a:bodyPr vert="horz" wrap="square" lIns="0" tIns="22860" rIns="0" bIns="0" rtlCol="0">
            <a:spAutoFit/>
          </a:bodyPr>
          <a:lstStyle/>
          <a:p>
            <a:pPr marL="155575" marR="5080" indent="-143510">
              <a:spcBef>
                <a:spcPts val="180"/>
              </a:spcBef>
            </a:pPr>
            <a:r>
              <a:rPr lang="fr-CA" sz="1600" b="1" spc="-20" noProof="0" dirty="0">
                <a:solidFill>
                  <a:srgbClr val="5FA056"/>
                </a:solidFill>
                <a:latin typeface="Calibri"/>
                <a:cs typeface="Calibri"/>
              </a:rPr>
              <a:t>1.</a:t>
            </a:r>
            <a:r>
              <a:rPr lang="fr-CA" sz="1600" b="1" spc="-35" noProof="0" dirty="0">
                <a:solidFill>
                  <a:srgbClr val="5FA056"/>
                </a:solidFill>
                <a:latin typeface="Calibri"/>
                <a:cs typeface="Calibri"/>
              </a:rPr>
              <a:t> </a:t>
            </a:r>
            <a:r>
              <a:rPr lang="fr-CA" sz="1600" noProof="0" dirty="0">
                <a:solidFill>
                  <a:srgbClr val="231F20"/>
                </a:solidFill>
                <a:latin typeface="Calibri"/>
                <a:cs typeface="Calibri"/>
              </a:rPr>
              <a:t>«</a:t>
            </a:r>
            <a:r>
              <a:rPr lang="fr-CA" sz="1600" spc="-60" noProof="0" dirty="0">
                <a:solidFill>
                  <a:srgbClr val="231F20"/>
                </a:solidFill>
                <a:latin typeface="Calibri"/>
                <a:cs typeface="Calibri"/>
              </a:rPr>
              <a:t> </a:t>
            </a:r>
            <a:r>
              <a:rPr lang="fr-CA" sz="1600" spc="-25" noProof="0" dirty="0">
                <a:solidFill>
                  <a:srgbClr val="231F20"/>
                </a:solidFill>
                <a:latin typeface="Calibri"/>
                <a:cs typeface="Calibri"/>
              </a:rPr>
              <a:t>Ces</a:t>
            </a:r>
            <a:r>
              <a:rPr lang="fr-CA" sz="1600" spc="-30" noProof="0" dirty="0">
                <a:solidFill>
                  <a:srgbClr val="231F20"/>
                </a:solidFill>
                <a:latin typeface="Calibri"/>
                <a:cs typeface="Calibri"/>
              </a:rPr>
              <a:t> dernières</a:t>
            </a:r>
            <a:r>
              <a:rPr lang="fr-CA" sz="1600" spc="-35" noProof="0" dirty="0">
                <a:solidFill>
                  <a:srgbClr val="231F20"/>
                </a:solidFill>
                <a:latin typeface="Calibri"/>
                <a:cs typeface="Calibri"/>
              </a:rPr>
              <a:t> </a:t>
            </a:r>
            <a:r>
              <a:rPr lang="fr-CA" sz="1600" spc="-30" noProof="0" dirty="0">
                <a:solidFill>
                  <a:srgbClr val="231F20"/>
                </a:solidFill>
                <a:latin typeface="Calibri"/>
                <a:cs typeface="Calibri"/>
              </a:rPr>
              <a:t>années, beaucoup </a:t>
            </a:r>
            <a:r>
              <a:rPr lang="fr-CA" sz="1600" spc="-10" noProof="0" dirty="0">
                <a:solidFill>
                  <a:srgbClr val="231F20"/>
                </a:solidFill>
                <a:latin typeface="Calibri"/>
                <a:cs typeface="Calibri"/>
              </a:rPr>
              <a:t>de</a:t>
            </a:r>
            <a:r>
              <a:rPr lang="fr-CA" sz="1600" spc="-30" noProof="0" dirty="0">
                <a:solidFill>
                  <a:srgbClr val="231F20"/>
                </a:solidFill>
                <a:latin typeface="Calibri"/>
                <a:cs typeface="Calibri"/>
              </a:rPr>
              <a:t> progrès </a:t>
            </a:r>
            <a:r>
              <a:rPr lang="fr-CA" sz="1600" spc="-25" noProof="0" dirty="0">
                <a:solidFill>
                  <a:srgbClr val="231F20"/>
                </a:solidFill>
                <a:latin typeface="Calibri"/>
                <a:cs typeface="Calibri"/>
              </a:rPr>
              <a:t>ont</a:t>
            </a:r>
            <a:r>
              <a:rPr lang="fr-CA" sz="1600" spc="-30" noProof="0" dirty="0">
                <a:solidFill>
                  <a:srgbClr val="231F20"/>
                </a:solidFill>
                <a:latin typeface="Calibri"/>
                <a:cs typeface="Calibri"/>
              </a:rPr>
              <a:t> été </a:t>
            </a:r>
            <a:r>
              <a:rPr lang="fr-CA" sz="1600" spc="-20" noProof="0" dirty="0">
                <a:solidFill>
                  <a:srgbClr val="231F20"/>
                </a:solidFill>
                <a:latin typeface="Calibri"/>
                <a:cs typeface="Calibri"/>
              </a:rPr>
              <a:t>faits dans</a:t>
            </a:r>
            <a:r>
              <a:rPr lang="fr-CA" sz="1600" spc="-35" noProof="0" dirty="0">
                <a:solidFill>
                  <a:srgbClr val="231F20"/>
                </a:solidFill>
                <a:latin typeface="Calibri"/>
                <a:cs typeface="Calibri"/>
              </a:rPr>
              <a:t> </a:t>
            </a:r>
            <a:r>
              <a:rPr lang="fr-CA" sz="1600" spc="-20" noProof="0" dirty="0">
                <a:solidFill>
                  <a:srgbClr val="231F20"/>
                </a:solidFill>
                <a:latin typeface="Calibri"/>
                <a:cs typeface="Calibri"/>
              </a:rPr>
              <a:t>le</a:t>
            </a:r>
            <a:r>
              <a:rPr lang="fr-CA" sz="1600" spc="-30" noProof="0" dirty="0">
                <a:solidFill>
                  <a:srgbClr val="231F20"/>
                </a:solidFill>
                <a:latin typeface="Calibri"/>
                <a:cs typeface="Calibri"/>
              </a:rPr>
              <a:t> cadre</a:t>
            </a:r>
            <a:r>
              <a:rPr lang="fr-CA" sz="1600" spc="-35" noProof="0" dirty="0">
                <a:solidFill>
                  <a:srgbClr val="231F20"/>
                </a:solidFill>
                <a:latin typeface="Calibri"/>
                <a:cs typeface="Calibri"/>
              </a:rPr>
              <a:t> </a:t>
            </a:r>
            <a:r>
              <a:rPr lang="fr-CA" sz="1600" spc="-10" noProof="0" dirty="0">
                <a:solidFill>
                  <a:srgbClr val="231F20"/>
                </a:solidFill>
                <a:latin typeface="Calibri"/>
                <a:cs typeface="Calibri"/>
              </a:rPr>
              <a:t>de</a:t>
            </a:r>
            <a:r>
              <a:rPr lang="fr-CA" sz="1600" spc="-30" noProof="0" dirty="0">
                <a:solidFill>
                  <a:srgbClr val="231F20"/>
                </a:solidFill>
                <a:latin typeface="Calibri"/>
                <a:cs typeface="Calibri"/>
              </a:rPr>
              <a:t> l’inclusion</a:t>
            </a:r>
            <a:r>
              <a:rPr lang="fr-CA" sz="1600" spc="-35" noProof="0" dirty="0">
                <a:solidFill>
                  <a:srgbClr val="231F20"/>
                </a:solidFill>
                <a:latin typeface="Calibri"/>
                <a:cs typeface="Calibri"/>
              </a:rPr>
              <a:t> </a:t>
            </a:r>
            <a:r>
              <a:rPr lang="fr-CA" sz="1600" spc="-25" noProof="0" dirty="0">
                <a:solidFill>
                  <a:srgbClr val="231F20"/>
                </a:solidFill>
                <a:latin typeface="Calibri"/>
                <a:cs typeface="Calibri"/>
              </a:rPr>
              <a:t>des</a:t>
            </a:r>
            <a:r>
              <a:rPr lang="fr-CA" sz="1600" spc="-30" noProof="0" dirty="0">
                <a:solidFill>
                  <a:srgbClr val="231F20"/>
                </a:solidFill>
                <a:latin typeface="Calibri"/>
                <a:cs typeface="Calibri"/>
              </a:rPr>
              <a:t> minorités,</a:t>
            </a:r>
            <a:r>
              <a:rPr lang="fr-CA" sz="1600" spc="-35" noProof="0" dirty="0">
                <a:solidFill>
                  <a:srgbClr val="231F20"/>
                </a:solidFill>
                <a:latin typeface="Calibri"/>
                <a:cs typeface="Calibri"/>
              </a:rPr>
              <a:t> </a:t>
            </a:r>
            <a:r>
              <a:rPr lang="fr-CA" sz="1600" spc="-25" noProof="0" dirty="0">
                <a:solidFill>
                  <a:srgbClr val="231F20"/>
                </a:solidFill>
                <a:latin typeface="Calibri"/>
                <a:cs typeface="Calibri"/>
              </a:rPr>
              <a:t>mais</a:t>
            </a:r>
            <a:r>
              <a:rPr lang="fr-CA" sz="1600" spc="-30" noProof="0" dirty="0">
                <a:solidFill>
                  <a:srgbClr val="231F20"/>
                </a:solidFill>
                <a:latin typeface="Calibri"/>
                <a:cs typeface="Calibri"/>
              </a:rPr>
              <a:t> </a:t>
            </a:r>
            <a:r>
              <a:rPr lang="fr-CA" sz="1600" b="1" spc="-20" noProof="0" dirty="0">
                <a:solidFill>
                  <a:srgbClr val="231F20"/>
                </a:solidFill>
                <a:latin typeface="Calibri"/>
                <a:cs typeface="Calibri"/>
              </a:rPr>
              <a:t>du</a:t>
            </a:r>
            <a:r>
              <a:rPr lang="fr-CA" sz="1600" b="1" spc="-35" noProof="0" dirty="0">
                <a:solidFill>
                  <a:srgbClr val="231F20"/>
                </a:solidFill>
                <a:latin typeface="Calibri"/>
                <a:cs typeface="Calibri"/>
              </a:rPr>
              <a:t> </a:t>
            </a:r>
            <a:r>
              <a:rPr lang="fr-CA" sz="1600" b="1" spc="-10" noProof="0" dirty="0">
                <a:solidFill>
                  <a:srgbClr val="231F20"/>
                </a:solidFill>
                <a:latin typeface="Calibri"/>
                <a:cs typeface="Calibri"/>
              </a:rPr>
              <a:t>travail </a:t>
            </a:r>
            <a:r>
              <a:rPr lang="fr-CA" sz="1600" b="1" spc="-35" noProof="0" dirty="0">
                <a:solidFill>
                  <a:srgbClr val="231F20"/>
                </a:solidFill>
                <a:latin typeface="Calibri"/>
                <a:cs typeface="Calibri"/>
              </a:rPr>
              <a:t>reste</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à</a:t>
            </a:r>
            <a:r>
              <a:rPr lang="fr-CA" sz="1600" b="1" spc="-20" noProof="0" dirty="0">
                <a:solidFill>
                  <a:srgbClr val="231F20"/>
                </a:solidFill>
                <a:latin typeface="Calibri"/>
                <a:cs typeface="Calibri"/>
              </a:rPr>
              <a:t> </a:t>
            </a:r>
            <a:r>
              <a:rPr lang="fr-CA" sz="1600" b="1" spc="-35" noProof="0" dirty="0">
                <a:solidFill>
                  <a:srgbClr val="231F20"/>
                </a:solidFill>
                <a:latin typeface="Calibri"/>
                <a:cs typeface="Calibri"/>
              </a:rPr>
              <a:t>faire</a:t>
            </a:r>
            <a:r>
              <a:rPr lang="fr-CA" sz="1600" spc="-35" noProof="0" dirty="0">
                <a:solidFill>
                  <a:srgbClr val="231F20"/>
                </a:solidFill>
                <a:latin typeface="Calibri"/>
                <a:cs typeface="Calibri"/>
              </a:rPr>
              <a:t>.</a:t>
            </a:r>
            <a:r>
              <a:rPr lang="fr-CA" sz="1600" spc="-55" noProof="0" dirty="0">
                <a:solidFill>
                  <a:srgbClr val="231F20"/>
                </a:solidFill>
                <a:latin typeface="Calibri"/>
                <a:cs typeface="Calibri"/>
              </a:rPr>
              <a:t> </a:t>
            </a:r>
            <a:r>
              <a:rPr lang="fr-CA" sz="1600" spc="-50" noProof="0" dirty="0">
                <a:solidFill>
                  <a:srgbClr val="231F20"/>
                </a:solidFill>
                <a:latin typeface="Calibri"/>
                <a:cs typeface="Calibri"/>
              </a:rPr>
              <a:t>»</a:t>
            </a:r>
            <a:endParaRPr lang="fr-CA" sz="1600" noProof="0" dirty="0">
              <a:latin typeface="Calibri"/>
              <a:cs typeface="Calibri"/>
            </a:endParaRPr>
          </a:p>
        </p:txBody>
      </p:sp>
      <p:sp>
        <p:nvSpPr>
          <p:cNvPr id="8" name="object 8"/>
          <p:cNvSpPr txBox="1"/>
          <p:nvPr/>
        </p:nvSpPr>
        <p:spPr>
          <a:xfrm>
            <a:off x="1420285" y="4296219"/>
            <a:ext cx="5884418" cy="505267"/>
          </a:xfrm>
          <a:prstGeom prst="rect">
            <a:avLst/>
          </a:prstGeom>
        </p:spPr>
        <p:txBody>
          <a:bodyPr vert="horz" wrap="square" lIns="0" tIns="12700" rIns="0" bIns="0" rtlCol="0">
            <a:spAutoFit/>
          </a:bodyPr>
          <a:lstStyle/>
          <a:p>
            <a:pPr marL="12700">
              <a:spcBef>
                <a:spcPts val="100"/>
              </a:spcBef>
              <a:tabLst>
                <a:tab pos="1650364" algn="l"/>
                <a:tab pos="2059939" algn="l"/>
              </a:tabLst>
            </a:pPr>
            <a:r>
              <a:rPr lang="fr-CA" sz="1600" spc="-10" noProof="0" dirty="0">
                <a:solidFill>
                  <a:srgbClr val="231F20"/>
                </a:solidFill>
                <a:latin typeface="Calibri"/>
                <a:cs typeface="Calibri"/>
              </a:rPr>
              <a:t>Expression </a:t>
            </a:r>
            <a:r>
              <a:rPr lang="fr-CA" sz="1600" noProof="0" dirty="0">
                <a:solidFill>
                  <a:srgbClr val="231F20"/>
                </a:solidFill>
                <a:latin typeface="Calibri"/>
                <a:cs typeface="Calibri"/>
              </a:rPr>
              <a:t>associée :</a:t>
            </a:r>
            <a:r>
              <a:rPr lang="fr-CA" sz="1600" spc="270" noProof="0" dirty="0">
                <a:solidFill>
                  <a:srgbClr val="231F20"/>
                </a:solidFill>
                <a:latin typeface="Calibri"/>
                <a:cs typeface="Calibri"/>
              </a:rPr>
              <a:t> </a:t>
            </a:r>
            <a:r>
              <a:rPr lang="fr-CA" sz="1600" i="1" u="sng" noProof="0" dirty="0">
                <a:solidFill>
                  <a:srgbClr val="EF3D42"/>
                </a:solidFill>
                <a:uFill>
                  <a:solidFill>
                    <a:srgbClr val="5E9F55"/>
                  </a:solidFill>
                </a:uFill>
                <a:latin typeface="Calibri"/>
                <a:cs typeface="Calibri"/>
              </a:rPr>
              <a:t>		</a:t>
            </a:r>
            <a:endParaRPr lang="fr-CA" sz="1600" noProof="0" dirty="0">
              <a:latin typeface="Calibri"/>
              <a:cs typeface="Calibri"/>
            </a:endParaRPr>
          </a:p>
          <a:p>
            <a:pPr marL="12700">
              <a:tabLst>
                <a:tab pos="3472179" algn="l"/>
              </a:tabLst>
            </a:pPr>
            <a:r>
              <a:rPr lang="fr-CA" sz="1600" spc="-10" noProof="0" dirty="0">
                <a:solidFill>
                  <a:srgbClr val="231F20"/>
                </a:solidFill>
                <a:latin typeface="Calibri"/>
                <a:cs typeface="Calibri"/>
              </a:rPr>
              <a:t>Reformulation</a:t>
            </a:r>
            <a:r>
              <a:rPr lang="fr-CA" sz="1600" spc="-175" noProof="0" dirty="0">
                <a:solidFill>
                  <a:srgbClr val="231F20"/>
                </a:solidFill>
                <a:latin typeface="Calibri"/>
                <a:cs typeface="Calibri"/>
              </a:rPr>
              <a:t> </a:t>
            </a:r>
            <a:r>
              <a:rPr lang="fr-CA" sz="1600" spc="-10" noProof="0" dirty="0">
                <a:solidFill>
                  <a:srgbClr val="231F20"/>
                </a:solidFill>
                <a:latin typeface="Calibri"/>
                <a:cs typeface="Calibri"/>
              </a:rPr>
              <a:t>:</a:t>
            </a:r>
            <a:endParaRPr lang="fr-CA" sz="1600" noProof="0" dirty="0">
              <a:latin typeface="Calibri"/>
              <a:cs typeface="Calibri"/>
            </a:endParaRPr>
          </a:p>
        </p:txBody>
      </p:sp>
      <p:sp>
        <p:nvSpPr>
          <p:cNvPr id="10" name="object 10"/>
          <p:cNvSpPr txBox="1"/>
          <p:nvPr/>
        </p:nvSpPr>
        <p:spPr>
          <a:xfrm>
            <a:off x="1278553" y="5540820"/>
            <a:ext cx="5940164" cy="269304"/>
          </a:xfrm>
          <a:prstGeom prst="rect">
            <a:avLst/>
          </a:prstGeom>
        </p:spPr>
        <p:txBody>
          <a:bodyPr vert="horz" wrap="square" lIns="0" tIns="22860" rIns="0" bIns="0" rtlCol="0">
            <a:spAutoFit/>
          </a:bodyPr>
          <a:lstStyle/>
          <a:p>
            <a:pPr marL="165100" marR="5080" indent="-152400">
              <a:spcBef>
                <a:spcPts val="180"/>
              </a:spcBef>
            </a:pPr>
            <a:r>
              <a:rPr lang="fr-CA" sz="1600" b="1" noProof="0" dirty="0">
                <a:solidFill>
                  <a:srgbClr val="5FA056"/>
                </a:solidFill>
                <a:latin typeface="Calibri"/>
                <a:cs typeface="Calibri"/>
              </a:rPr>
              <a:t>2.</a:t>
            </a:r>
            <a:r>
              <a:rPr lang="fr-CA" sz="1600" b="1" spc="-25" noProof="0" dirty="0">
                <a:solidFill>
                  <a:srgbClr val="5FA056"/>
                </a:solidFill>
                <a:latin typeface="Calibri"/>
                <a:cs typeface="Calibri"/>
              </a:rPr>
              <a:t> </a:t>
            </a:r>
            <a:r>
              <a:rPr lang="fr-CA" sz="1600" noProof="0" dirty="0">
                <a:solidFill>
                  <a:srgbClr val="231F20"/>
                </a:solidFill>
                <a:latin typeface="Calibri"/>
                <a:cs typeface="Calibri"/>
              </a:rPr>
              <a:t>«</a:t>
            </a:r>
            <a:r>
              <a:rPr lang="fr-CA" sz="1600" spc="-5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autre</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incident</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chez</a:t>
            </a:r>
            <a:r>
              <a:rPr lang="fr-CA" sz="1600" spc="-25" noProof="0" dirty="0">
                <a:solidFill>
                  <a:srgbClr val="231F20"/>
                </a:solidFill>
                <a:latin typeface="Calibri"/>
                <a:cs typeface="Calibri"/>
              </a:rPr>
              <a:t> </a:t>
            </a:r>
            <a:r>
              <a:rPr lang="fr-CA" sz="1600" noProof="0" dirty="0">
                <a:solidFill>
                  <a:srgbClr val="231F20"/>
                </a:solidFill>
                <a:latin typeface="Calibri"/>
                <a:cs typeface="Calibri"/>
              </a:rPr>
              <a:t>Google</a:t>
            </a:r>
            <a:r>
              <a:rPr lang="fr-CA" sz="1600" spc="-30" noProof="0" dirty="0">
                <a:solidFill>
                  <a:srgbClr val="231F20"/>
                </a:solidFill>
                <a:latin typeface="Calibri"/>
                <a:cs typeface="Calibri"/>
              </a:rPr>
              <a:t> </a:t>
            </a:r>
            <a:r>
              <a:rPr lang="fr-CA" sz="1600" b="1" noProof="0" dirty="0">
                <a:solidFill>
                  <a:srgbClr val="231F20"/>
                </a:solidFill>
                <a:latin typeface="Calibri"/>
                <a:cs typeface="Calibri"/>
              </a:rPr>
              <a:t>a</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remis</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le</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sujet</a:t>
            </a:r>
            <a:r>
              <a:rPr lang="fr-CA" sz="1600" b="1" spc="-25" noProof="0" dirty="0">
                <a:solidFill>
                  <a:srgbClr val="231F20"/>
                </a:solidFill>
                <a:latin typeface="Calibri"/>
                <a:cs typeface="Calibri"/>
              </a:rPr>
              <a:t> </a:t>
            </a:r>
            <a:r>
              <a:rPr lang="fr-CA" sz="1600" b="1" noProof="0" dirty="0">
                <a:solidFill>
                  <a:srgbClr val="231F20"/>
                </a:solidFill>
                <a:latin typeface="Calibri"/>
                <a:cs typeface="Calibri"/>
              </a:rPr>
              <a:t>sur</a:t>
            </a:r>
            <a:r>
              <a:rPr lang="fr-CA" sz="1600" b="1" spc="-25" noProof="0" dirty="0">
                <a:solidFill>
                  <a:srgbClr val="231F20"/>
                </a:solidFill>
                <a:latin typeface="Calibri"/>
                <a:cs typeface="Calibri"/>
              </a:rPr>
              <a:t> la </a:t>
            </a:r>
            <a:r>
              <a:rPr lang="fr-CA" sz="1600" b="1" spc="-10" noProof="0" dirty="0">
                <a:solidFill>
                  <a:srgbClr val="231F20"/>
                </a:solidFill>
                <a:latin typeface="Calibri"/>
                <a:cs typeface="Calibri"/>
              </a:rPr>
              <a:t>table</a:t>
            </a:r>
            <a:r>
              <a:rPr lang="fr-CA" sz="1600" spc="-10" noProof="0" dirty="0">
                <a:solidFill>
                  <a:srgbClr val="231F20"/>
                </a:solidFill>
                <a:latin typeface="Calibri"/>
                <a:cs typeface="Calibri"/>
              </a:rPr>
              <a:t>.</a:t>
            </a:r>
            <a:r>
              <a:rPr lang="fr-CA" sz="1600" spc="-30" noProof="0" dirty="0">
                <a:solidFill>
                  <a:srgbClr val="231F20"/>
                </a:solidFill>
                <a:latin typeface="Calibri"/>
                <a:cs typeface="Calibri"/>
              </a:rPr>
              <a:t> </a:t>
            </a:r>
            <a:r>
              <a:rPr lang="fr-CA" sz="1600" spc="-50" noProof="0" dirty="0">
                <a:solidFill>
                  <a:srgbClr val="231F20"/>
                </a:solidFill>
                <a:latin typeface="Calibri"/>
                <a:cs typeface="Calibri"/>
              </a:rPr>
              <a:t>»</a:t>
            </a:r>
            <a:endParaRPr lang="fr-CA" sz="1600" noProof="0" dirty="0">
              <a:latin typeface="Calibri"/>
              <a:cs typeface="Calibri"/>
            </a:endParaRPr>
          </a:p>
        </p:txBody>
      </p:sp>
      <p:sp>
        <p:nvSpPr>
          <p:cNvPr id="13" name="object 13"/>
          <p:cNvSpPr txBox="1"/>
          <p:nvPr/>
        </p:nvSpPr>
        <p:spPr>
          <a:xfrm>
            <a:off x="1420285" y="6010720"/>
            <a:ext cx="5884418" cy="505267"/>
          </a:xfrm>
          <a:prstGeom prst="rect">
            <a:avLst/>
          </a:prstGeom>
        </p:spPr>
        <p:txBody>
          <a:bodyPr vert="horz" wrap="square" lIns="0" tIns="12700" rIns="0" bIns="0" rtlCol="0">
            <a:spAutoFit/>
          </a:bodyPr>
          <a:lstStyle/>
          <a:p>
            <a:pPr marL="12700">
              <a:spcBef>
                <a:spcPts val="100"/>
              </a:spcBef>
              <a:tabLst>
                <a:tab pos="1618615" algn="l"/>
                <a:tab pos="2025014" algn="l"/>
              </a:tabLst>
            </a:pPr>
            <a:r>
              <a:rPr lang="fr-CA" sz="1600" spc="-10" noProof="0" dirty="0">
                <a:solidFill>
                  <a:srgbClr val="231F20"/>
                </a:solidFill>
                <a:latin typeface="Calibri"/>
                <a:cs typeface="Calibri"/>
              </a:rPr>
              <a:t>Expression </a:t>
            </a:r>
            <a:r>
              <a:rPr lang="fr-CA" sz="1600" noProof="0" dirty="0">
                <a:solidFill>
                  <a:srgbClr val="231F20"/>
                </a:solidFill>
                <a:latin typeface="Calibri"/>
                <a:cs typeface="Calibri"/>
              </a:rPr>
              <a:t>associée : </a:t>
            </a:r>
            <a:r>
              <a:rPr lang="fr-CA" sz="1600" i="1" u="sng" noProof="0" dirty="0">
                <a:solidFill>
                  <a:srgbClr val="EF3D42"/>
                </a:solidFill>
                <a:uFill>
                  <a:solidFill>
                    <a:srgbClr val="5E9F55"/>
                  </a:solidFill>
                </a:uFill>
                <a:latin typeface="Calibri"/>
                <a:cs typeface="Calibri"/>
              </a:rPr>
              <a:t>		</a:t>
            </a:r>
            <a:endParaRPr lang="fr-CA" sz="1600" noProof="0" dirty="0">
              <a:latin typeface="Calibri"/>
              <a:cs typeface="Calibri"/>
            </a:endParaRPr>
          </a:p>
          <a:p>
            <a:pPr marL="12700">
              <a:tabLst>
                <a:tab pos="3472179" algn="l"/>
              </a:tabLst>
            </a:pPr>
            <a:r>
              <a:rPr lang="fr-CA" sz="1600" spc="-10" noProof="0" dirty="0">
                <a:solidFill>
                  <a:srgbClr val="231F20"/>
                </a:solidFill>
                <a:latin typeface="Calibri"/>
                <a:cs typeface="Calibri"/>
              </a:rPr>
              <a:t>Reformulation</a:t>
            </a:r>
            <a:r>
              <a:rPr lang="fr-CA" sz="1600" spc="-175" noProof="0" dirty="0">
                <a:solidFill>
                  <a:srgbClr val="231F20"/>
                </a:solidFill>
                <a:latin typeface="Calibri"/>
                <a:cs typeface="Calibri"/>
              </a:rPr>
              <a:t> </a:t>
            </a:r>
            <a:r>
              <a:rPr lang="fr-CA" sz="1600" spc="-10" noProof="0" dirty="0">
                <a:solidFill>
                  <a:srgbClr val="231F20"/>
                </a:solidFill>
                <a:latin typeface="Calibri"/>
                <a:cs typeface="Calibri"/>
              </a:rPr>
              <a:t>:</a:t>
            </a:r>
            <a:endParaRPr lang="fr-CA" sz="1600" noProof="0" dirty="0">
              <a:latin typeface="Calibri"/>
              <a:cs typeface="Calibri"/>
            </a:endParaRPr>
          </a:p>
        </p:txBody>
      </p:sp>
      <p:sp>
        <p:nvSpPr>
          <p:cNvPr id="16" name="object 16"/>
          <p:cNvSpPr txBox="1"/>
          <p:nvPr/>
        </p:nvSpPr>
        <p:spPr>
          <a:xfrm>
            <a:off x="7983472" y="3433335"/>
            <a:ext cx="5656328" cy="1007968"/>
          </a:xfrm>
          <a:prstGeom prst="rect">
            <a:avLst/>
          </a:prstGeom>
        </p:spPr>
        <p:txBody>
          <a:bodyPr vert="horz" wrap="square" lIns="0" tIns="22860" rIns="0" bIns="0" rtlCol="0">
            <a:spAutoFit/>
          </a:bodyPr>
          <a:lstStyle/>
          <a:p>
            <a:pPr marL="165100" marR="5080" indent="-152400">
              <a:spcBef>
                <a:spcPts val="180"/>
              </a:spcBef>
            </a:pPr>
            <a:r>
              <a:rPr lang="fr-CA" sz="1600" b="1" noProof="0" dirty="0">
                <a:solidFill>
                  <a:srgbClr val="5FA056"/>
                </a:solidFill>
                <a:latin typeface="Calibri"/>
                <a:cs typeface="Calibri"/>
              </a:rPr>
              <a:t>3.</a:t>
            </a:r>
            <a:r>
              <a:rPr lang="fr-CA" sz="1600" b="1" spc="-15" noProof="0" dirty="0">
                <a:solidFill>
                  <a:srgbClr val="5FA056"/>
                </a:solidFill>
                <a:latin typeface="Calibri"/>
                <a:cs typeface="Calibri"/>
              </a:rPr>
              <a:t> </a:t>
            </a:r>
            <a:r>
              <a:rPr lang="fr-CA" sz="1600" noProof="0" dirty="0">
                <a:solidFill>
                  <a:srgbClr val="231F20"/>
                </a:solidFill>
                <a:latin typeface="Calibri"/>
                <a:cs typeface="Calibri"/>
              </a:rPr>
              <a:t>«</a:t>
            </a:r>
            <a:r>
              <a:rPr lang="fr-CA" sz="1600" spc="-6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40" noProof="0" dirty="0">
                <a:solidFill>
                  <a:srgbClr val="231F20"/>
                </a:solidFill>
                <a:latin typeface="Calibri"/>
                <a:cs typeface="Calibri"/>
              </a:rPr>
              <a:t> </a:t>
            </a:r>
            <a:r>
              <a:rPr lang="fr-CA" sz="1600" spc="-20" noProof="0" dirty="0">
                <a:solidFill>
                  <a:srgbClr val="231F20"/>
                </a:solidFill>
                <a:latin typeface="Calibri"/>
                <a:cs typeface="Calibri"/>
              </a:rPr>
              <a:t>employé</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35" noProof="0" dirty="0">
                <a:solidFill>
                  <a:srgbClr val="231F20"/>
                </a:solidFill>
                <a:latin typeface="Calibri"/>
                <a:cs typeface="Calibri"/>
              </a:rPr>
              <a:t> </a:t>
            </a:r>
            <a:r>
              <a:rPr lang="fr-CA" sz="1600" spc="-20" noProof="0" dirty="0">
                <a:solidFill>
                  <a:srgbClr val="231F20"/>
                </a:solidFill>
                <a:latin typeface="Calibri"/>
                <a:cs typeface="Calibri"/>
              </a:rPr>
              <a:t>Google</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a</a:t>
            </a:r>
            <a:r>
              <a:rPr lang="fr-CA" sz="1600" spc="-35" noProof="0" dirty="0">
                <a:solidFill>
                  <a:srgbClr val="231F20"/>
                </a:solidFill>
                <a:latin typeface="Calibri"/>
                <a:cs typeface="Calibri"/>
              </a:rPr>
              <a:t> </a:t>
            </a:r>
            <a:r>
              <a:rPr lang="fr-CA" sz="1600" spc="-10" noProof="0" dirty="0">
                <a:solidFill>
                  <a:srgbClr val="231F20"/>
                </a:solidFill>
                <a:latin typeface="Calibri"/>
                <a:cs typeface="Calibri"/>
              </a:rPr>
              <a:t>publié</a:t>
            </a:r>
            <a:r>
              <a:rPr lang="fr-CA" sz="1600" spc="-35" noProof="0" dirty="0">
                <a:solidFill>
                  <a:srgbClr val="231F20"/>
                </a:solidFill>
                <a:latin typeface="Calibri"/>
                <a:cs typeface="Calibri"/>
              </a:rPr>
              <a:t> </a:t>
            </a:r>
            <a:r>
              <a:rPr lang="fr-CA" sz="1600" noProof="0" dirty="0">
                <a:solidFill>
                  <a:srgbClr val="231F20"/>
                </a:solidFill>
                <a:latin typeface="Calibri"/>
                <a:cs typeface="Calibri"/>
              </a:rPr>
              <a:t>un</a:t>
            </a:r>
            <a:r>
              <a:rPr lang="fr-CA" sz="1600" spc="-35" noProof="0" dirty="0">
                <a:solidFill>
                  <a:srgbClr val="231F20"/>
                </a:solidFill>
                <a:latin typeface="Calibri"/>
                <a:cs typeface="Calibri"/>
              </a:rPr>
              <a:t> </a:t>
            </a:r>
            <a:r>
              <a:rPr lang="fr-CA" sz="1600" spc="-20" noProof="0" dirty="0">
                <a:solidFill>
                  <a:srgbClr val="231F20"/>
                </a:solidFill>
                <a:latin typeface="Calibri"/>
                <a:cs typeface="Calibri"/>
              </a:rPr>
              <a:t>mémo</a:t>
            </a:r>
            <a:r>
              <a:rPr lang="fr-CA" sz="1600" spc="-35" noProof="0" dirty="0">
                <a:solidFill>
                  <a:srgbClr val="231F20"/>
                </a:solidFill>
                <a:latin typeface="Calibri"/>
                <a:cs typeface="Calibri"/>
              </a:rPr>
              <a:t> </a:t>
            </a:r>
            <a:r>
              <a:rPr lang="fr-CA" sz="1600" spc="-20" noProof="0" dirty="0">
                <a:solidFill>
                  <a:srgbClr val="231F20"/>
                </a:solidFill>
                <a:latin typeface="Calibri"/>
                <a:cs typeface="Calibri"/>
              </a:rPr>
              <a:t>dans </a:t>
            </a:r>
            <a:r>
              <a:rPr lang="fr-CA" sz="1600" spc="-10" noProof="0" dirty="0">
                <a:solidFill>
                  <a:srgbClr val="231F20"/>
                </a:solidFill>
                <a:latin typeface="Calibri"/>
                <a:cs typeface="Calibri"/>
              </a:rPr>
              <a:t>lequel</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il</a:t>
            </a:r>
            <a:r>
              <a:rPr lang="fr-CA" sz="1600" spc="-25" noProof="0" dirty="0">
                <a:solidFill>
                  <a:srgbClr val="231F20"/>
                </a:solidFill>
                <a:latin typeface="Calibri"/>
                <a:cs typeface="Calibri"/>
              </a:rPr>
              <a:t> </a:t>
            </a:r>
            <a:r>
              <a:rPr lang="fr-CA" sz="1600" spc="-20" noProof="0" dirty="0">
                <a:solidFill>
                  <a:srgbClr val="231F20"/>
                </a:solidFill>
                <a:latin typeface="Calibri"/>
                <a:cs typeface="Calibri"/>
              </a:rPr>
              <a:t>justifiait</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5" noProof="0" dirty="0">
                <a:solidFill>
                  <a:srgbClr val="231F20"/>
                </a:solidFill>
                <a:latin typeface="Calibri"/>
                <a:cs typeface="Calibri"/>
              </a:rPr>
              <a:t> </a:t>
            </a:r>
            <a:r>
              <a:rPr lang="fr-CA" sz="1600" spc="-15" noProof="0" dirty="0">
                <a:solidFill>
                  <a:srgbClr val="231F20"/>
                </a:solidFill>
                <a:latin typeface="Calibri"/>
                <a:cs typeface="Calibri"/>
              </a:rPr>
              <a:t>sous-</a:t>
            </a:r>
            <a:r>
              <a:rPr lang="fr-CA" sz="1600" spc="-25" noProof="0" dirty="0">
                <a:solidFill>
                  <a:srgbClr val="231F20"/>
                </a:solidFill>
                <a:latin typeface="Calibri"/>
                <a:cs typeface="Calibri"/>
              </a:rPr>
              <a:t>représentation</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des</a:t>
            </a:r>
            <a:r>
              <a:rPr lang="fr-CA" sz="1600" spc="-25" noProof="0" dirty="0">
                <a:solidFill>
                  <a:srgbClr val="231F20"/>
                </a:solidFill>
                <a:latin typeface="Calibri"/>
                <a:cs typeface="Calibri"/>
              </a:rPr>
              <a:t> </a:t>
            </a:r>
            <a:r>
              <a:rPr lang="fr-CA" sz="1600" spc="-10" noProof="0" dirty="0">
                <a:solidFill>
                  <a:srgbClr val="231F20"/>
                </a:solidFill>
                <a:latin typeface="Calibri"/>
                <a:cs typeface="Calibri"/>
              </a:rPr>
              <a:t>femmes dans</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le</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domaine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de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30" noProof="0" dirty="0">
                <a:solidFill>
                  <a:srgbClr val="231F20"/>
                </a:solidFill>
                <a:latin typeface="Calibri"/>
                <a:cs typeface="Calibri"/>
              </a:rPr>
              <a:t> </a:t>
            </a:r>
            <a:r>
              <a:rPr lang="fr-CA" sz="1600" spc="-25" noProof="0" dirty="0">
                <a:solidFill>
                  <a:srgbClr val="231F20"/>
                </a:solidFill>
                <a:latin typeface="Calibri"/>
                <a:cs typeface="Calibri"/>
              </a:rPr>
              <a:t>technologie</a:t>
            </a:r>
            <a:r>
              <a:rPr lang="fr-CA" sz="1600" spc="-30" noProof="0" dirty="0">
                <a:solidFill>
                  <a:srgbClr val="231F20"/>
                </a:solidFill>
                <a:latin typeface="Calibri"/>
                <a:cs typeface="Calibri"/>
              </a:rPr>
              <a:t> </a:t>
            </a:r>
            <a:r>
              <a:rPr lang="fr-CA" sz="1600" noProof="0" dirty="0">
                <a:solidFill>
                  <a:srgbClr val="231F20"/>
                </a:solidFill>
                <a:latin typeface="Calibri"/>
                <a:cs typeface="Calibri"/>
              </a:rPr>
              <a:t>par</a:t>
            </a:r>
            <a:r>
              <a:rPr lang="fr-CA" sz="1600" spc="-30" noProof="0" dirty="0">
                <a:solidFill>
                  <a:srgbClr val="231F20"/>
                </a:solidFill>
                <a:latin typeface="Calibri"/>
                <a:cs typeface="Calibri"/>
              </a:rPr>
              <a:t> </a:t>
            </a:r>
            <a:r>
              <a:rPr lang="fr-CA" sz="1600" spc="-10" noProof="0" dirty="0">
                <a:solidFill>
                  <a:srgbClr val="231F20"/>
                </a:solidFill>
                <a:latin typeface="Calibri"/>
                <a:cs typeface="Calibri"/>
              </a:rPr>
              <a:t>de</a:t>
            </a:r>
            <a:r>
              <a:rPr lang="fr-CA" sz="1600" spc="-35" noProof="0" dirty="0">
                <a:solidFill>
                  <a:srgbClr val="231F20"/>
                </a:solidFill>
                <a:latin typeface="Calibri"/>
                <a:cs typeface="Calibri"/>
              </a:rPr>
              <a:t> </a:t>
            </a:r>
            <a:r>
              <a:rPr lang="fr-CA" sz="1600" b="1" spc="-25" noProof="0" dirty="0">
                <a:solidFill>
                  <a:srgbClr val="231F20"/>
                </a:solidFill>
                <a:latin typeface="Calibri"/>
                <a:cs typeface="Calibri"/>
              </a:rPr>
              <a:t>soi-</a:t>
            </a:r>
            <a:r>
              <a:rPr lang="fr-CA" sz="1600" b="1" spc="-10" noProof="0" dirty="0">
                <a:solidFill>
                  <a:srgbClr val="231F20"/>
                </a:solidFill>
                <a:latin typeface="Calibri"/>
                <a:cs typeface="Calibri"/>
              </a:rPr>
              <a:t>disant </a:t>
            </a:r>
            <a:r>
              <a:rPr lang="fr-CA" sz="1600" spc="-25" noProof="0" dirty="0">
                <a:solidFill>
                  <a:srgbClr val="231F20"/>
                </a:solidFill>
                <a:latin typeface="Calibri"/>
                <a:cs typeface="Calibri"/>
              </a:rPr>
              <a:t>différences</a:t>
            </a:r>
            <a:r>
              <a:rPr lang="fr-CA" sz="1600" spc="-20" noProof="0" dirty="0">
                <a:solidFill>
                  <a:srgbClr val="231F20"/>
                </a:solidFill>
                <a:latin typeface="Calibri"/>
                <a:cs typeface="Calibri"/>
              </a:rPr>
              <a:t> biologiques entre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les</a:t>
            </a:r>
            <a:r>
              <a:rPr lang="fr-CA" sz="1600" spc="-20" noProof="0" dirty="0">
                <a:solidFill>
                  <a:srgbClr val="231F20"/>
                </a:solidFill>
                <a:latin typeface="Calibri"/>
                <a:cs typeface="Calibri"/>
              </a:rPr>
              <a:t> hommes</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et</a:t>
            </a:r>
            <a:r>
              <a:rPr lang="fr-CA" sz="1600" spc="-20" noProof="0" dirty="0">
                <a:solidFill>
                  <a:srgbClr val="231F20"/>
                </a:solidFill>
                <a:latin typeface="Calibri"/>
                <a:cs typeface="Calibri"/>
              </a:rPr>
              <a:t> </a:t>
            </a:r>
            <a:r>
              <a:rPr lang="fr-CA" sz="1600" spc="-25" noProof="0" dirty="0">
                <a:solidFill>
                  <a:srgbClr val="231F20"/>
                </a:solidFill>
                <a:latin typeface="Calibri"/>
                <a:cs typeface="Calibri"/>
              </a:rPr>
              <a:t>les </a:t>
            </a:r>
            <a:r>
              <a:rPr lang="fr-CA" sz="1600" spc="-30" noProof="0" dirty="0">
                <a:solidFill>
                  <a:srgbClr val="231F20"/>
                </a:solidFill>
                <a:latin typeface="Calibri"/>
                <a:cs typeface="Calibri"/>
              </a:rPr>
              <a:t>femmes.</a:t>
            </a:r>
            <a:r>
              <a:rPr lang="fr-CA" sz="1600" spc="-10" noProof="0" dirty="0">
                <a:solidFill>
                  <a:srgbClr val="231F20"/>
                </a:solidFill>
                <a:latin typeface="Calibri"/>
                <a:cs typeface="Calibri"/>
              </a:rPr>
              <a:t> </a:t>
            </a:r>
            <a:r>
              <a:rPr lang="fr-CA" sz="1600" spc="-50" noProof="0" dirty="0">
                <a:solidFill>
                  <a:srgbClr val="231F20"/>
                </a:solidFill>
                <a:latin typeface="Calibri"/>
                <a:cs typeface="Calibri"/>
              </a:rPr>
              <a:t>»</a:t>
            </a:r>
            <a:endParaRPr lang="fr-CA" sz="1600" noProof="0" dirty="0">
              <a:latin typeface="Calibri"/>
              <a:cs typeface="Calibri"/>
            </a:endParaRPr>
          </a:p>
        </p:txBody>
      </p:sp>
      <p:sp>
        <p:nvSpPr>
          <p:cNvPr id="21" name="object 21"/>
          <p:cNvSpPr txBox="1"/>
          <p:nvPr/>
        </p:nvSpPr>
        <p:spPr>
          <a:xfrm>
            <a:off x="8125204" y="4436635"/>
            <a:ext cx="5317719" cy="505267"/>
          </a:xfrm>
          <a:prstGeom prst="rect">
            <a:avLst/>
          </a:prstGeom>
        </p:spPr>
        <p:txBody>
          <a:bodyPr vert="horz" wrap="square" lIns="0" tIns="12700" rIns="0" bIns="0" rtlCol="0">
            <a:spAutoFit/>
          </a:bodyPr>
          <a:lstStyle/>
          <a:p>
            <a:pPr marL="12700">
              <a:spcBef>
                <a:spcPts val="100"/>
              </a:spcBef>
              <a:tabLst>
                <a:tab pos="1618615" algn="l"/>
                <a:tab pos="2025014" algn="l"/>
              </a:tabLst>
            </a:pPr>
            <a:r>
              <a:rPr lang="fr-CA" sz="1600" spc="-10" noProof="0" dirty="0">
                <a:solidFill>
                  <a:srgbClr val="231F20"/>
                </a:solidFill>
                <a:latin typeface="Calibri"/>
                <a:cs typeface="Calibri"/>
              </a:rPr>
              <a:t>Expression </a:t>
            </a:r>
            <a:r>
              <a:rPr lang="fr-CA" sz="1600" noProof="0" dirty="0">
                <a:solidFill>
                  <a:srgbClr val="231F20"/>
                </a:solidFill>
                <a:latin typeface="Calibri"/>
                <a:cs typeface="Calibri"/>
              </a:rPr>
              <a:t>associée : </a:t>
            </a:r>
            <a:r>
              <a:rPr lang="fr-CA" sz="1600" i="1" u="sng" noProof="0" dirty="0">
                <a:solidFill>
                  <a:srgbClr val="EF3D42"/>
                </a:solidFill>
                <a:uFill>
                  <a:solidFill>
                    <a:srgbClr val="5E9F55"/>
                  </a:solidFill>
                </a:uFill>
                <a:latin typeface="Calibri"/>
                <a:cs typeface="Calibri"/>
              </a:rPr>
              <a:t>		</a:t>
            </a:r>
            <a:endParaRPr lang="fr-CA" sz="1600" noProof="0" dirty="0">
              <a:latin typeface="Calibri"/>
              <a:cs typeface="Calibri"/>
            </a:endParaRPr>
          </a:p>
          <a:p>
            <a:pPr marL="12700">
              <a:tabLst>
                <a:tab pos="3472179" algn="l"/>
              </a:tabLst>
            </a:pPr>
            <a:r>
              <a:rPr lang="fr-CA" sz="1600" spc="-10" noProof="0" dirty="0">
                <a:solidFill>
                  <a:srgbClr val="231F20"/>
                </a:solidFill>
                <a:latin typeface="Calibri"/>
                <a:cs typeface="Calibri"/>
              </a:rPr>
              <a:t>Reformulation</a:t>
            </a:r>
            <a:r>
              <a:rPr lang="fr-CA" sz="1600" spc="-175" noProof="0" dirty="0">
                <a:solidFill>
                  <a:srgbClr val="231F20"/>
                </a:solidFill>
                <a:latin typeface="Calibri"/>
                <a:cs typeface="Calibri"/>
              </a:rPr>
              <a:t> </a:t>
            </a:r>
            <a:r>
              <a:rPr lang="fr-CA" sz="1600" spc="-10" noProof="0" dirty="0">
                <a:solidFill>
                  <a:srgbClr val="231F20"/>
                </a:solidFill>
                <a:latin typeface="Calibri"/>
                <a:cs typeface="Calibri"/>
              </a:rPr>
              <a:t>:</a:t>
            </a:r>
            <a:endParaRPr lang="fr-CA" sz="1600" noProof="0" dirty="0">
              <a:latin typeface="Calibri"/>
              <a:cs typeface="Calibri"/>
            </a:endParaRPr>
          </a:p>
        </p:txBody>
      </p:sp>
      <p:sp>
        <p:nvSpPr>
          <p:cNvPr id="22" name="object 22"/>
          <p:cNvSpPr txBox="1"/>
          <p:nvPr/>
        </p:nvSpPr>
        <p:spPr>
          <a:xfrm>
            <a:off x="7983471" y="5540820"/>
            <a:ext cx="4839134" cy="505267"/>
          </a:xfrm>
          <a:prstGeom prst="rect">
            <a:avLst/>
          </a:prstGeom>
        </p:spPr>
        <p:txBody>
          <a:bodyPr vert="horz" wrap="square" lIns="0" tIns="12700" rIns="0" bIns="0" rtlCol="0">
            <a:spAutoFit/>
          </a:bodyPr>
          <a:lstStyle/>
          <a:p>
            <a:pPr marL="12700">
              <a:spcBef>
                <a:spcPts val="100"/>
              </a:spcBef>
            </a:pPr>
            <a:r>
              <a:rPr lang="fr-CA" sz="1600" b="1" noProof="0" dirty="0">
                <a:solidFill>
                  <a:srgbClr val="5FA056"/>
                </a:solidFill>
                <a:latin typeface="Calibri"/>
                <a:cs typeface="Calibri"/>
              </a:rPr>
              <a:t>4.</a:t>
            </a:r>
            <a:r>
              <a:rPr lang="fr-CA" sz="1600" b="1" spc="-20" noProof="0" dirty="0">
                <a:solidFill>
                  <a:srgbClr val="5FA056"/>
                </a:solidFill>
                <a:latin typeface="Calibri"/>
                <a:cs typeface="Calibri"/>
              </a:rPr>
              <a:t> </a:t>
            </a:r>
            <a:r>
              <a:rPr lang="fr-CA" sz="1600" noProof="0" dirty="0">
                <a:solidFill>
                  <a:srgbClr val="231F20"/>
                </a:solidFill>
                <a:latin typeface="Calibri"/>
                <a:cs typeface="Calibri"/>
              </a:rPr>
              <a:t>«</a:t>
            </a:r>
            <a:r>
              <a:rPr lang="fr-CA" sz="1600" spc="-45" noProof="0" dirty="0">
                <a:solidFill>
                  <a:srgbClr val="231F20"/>
                </a:solidFill>
                <a:latin typeface="Calibri"/>
                <a:cs typeface="Calibri"/>
              </a:rPr>
              <a:t> </a:t>
            </a:r>
            <a:r>
              <a:rPr lang="fr-CA" sz="1600" noProof="0" dirty="0">
                <a:solidFill>
                  <a:srgbClr val="231F20"/>
                </a:solidFill>
                <a:latin typeface="Calibri"/>
                <a:cs typeface="Calibri"/>
              </a:rPr>
              <a:t>Si</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les</a:t>
            </a:r>
            <a:r>
              <a:rPr lang="fr-CA" sz="1600" spc="-20" noProof="0" dirty="0">
                <a:solidFill>
                  <a:srgbClr val="231F20"/>
                </a:solidFill>
                <a:latin typeface="Calibri"/>
                <a:cs typeface="Calibri"/>
              </a:rPr>
              <a:t> </a:t>
            </a:r>
            <a:r>
              <a:rPr lang="fr-CA" sz="1600" spc="-10" noProof="0" dirty="0">
                <a:solidFill>
                  <a:srgbClr val="231F20"/>
                </a:solidFill>
                <a:latin typeface="Calibri"/>
                <a:cs typeface="Calibri"/>
              </a:rPr>
              <a:t>employés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ne</a:t>
            </a:r>
            <a:r>
              <a:rPr lang="fr-CA" sz="1600" spc="-15" noProof="0" dirty="0">
                <a:solidFill>
                  <a:srgbClr val="231F20"/>
                </a:solidFill>
                <a:latin typeface="Calibri"/>
                <a:cs typeface="Calibri"/>
              </a:rPr>
              <a:t> </a:t>
            </a:r>
            <a:r>
              <a:rPr lang="fr-CA" sz="1600" spc="-10" noProof="0" dirty="0">
                <a:solidFill>
                  <a:srgbClr val="231F20"/>
                </a:solidFill>
                <a:latin typeface="Calibri"/>
                <a:cs typeface="Calibri"/>
              </a:rPr>
              <a:t>valorisent</a:t>
            </a:r>
            <a:r>
              <a:rPr lang="fr-CA" sz="1600" spc="-15" noProof="0" dirty="0">
                <a:solidFill>
                  <a:srgbClr val="231F20"/>
                </a:solidFill>
                <a:latin typeface="Calibri"/>
                <a:cs typeface="Calibri"/>
              </a:rPr>
              <a:t> </a:t>
            </a:r>
            <a:r>
              <a:rPr lang="fr-CA" sz="1600" noProof="0" dirty="0">
                <a:solidFill>
                  <a:srgbClr val="231F20"/>
                </a:solidFill>
                <a:latin typeface="Calibri"/>
                <a:cs typeface="Calibri"/>
              </a:rPr>
              <a:t>pas</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la</a:t>
            </a:r>
            <a:r>
              <a:rPr lang="fr-CA" sz="1600" spc="-20" noProof="0" dirty="0">
                <a:solidFill>
                  <a:srgbClr val="231F20"/>
                </a:solidFill>
                <a:latin typeface="Calibri"/>
                <a:cs typeface="Calibri"/>
              </a:rPr>
              <a:t> </a:t>
            </a:r>
            <a:r>
              <a:rPr lang="fr-CA" sz="1600" noProof="0" dirty="0">
                <a:solidFill>
                  <a:srgbClr val="231F20"/>
                </a:solidFill>
                <a:latin typeface="Calibri"/>
                <a:cs typeface="Calibri"/>
              </a:rPr>
              <a:t>diversité</a:t>
            </a:r>
            <a:r>
              <a:rPr lang="fr-CA" sz="1600" spc="-15" noProof="0" dirty="0">
                <a:solidFill>
                  <a:srgbClr val="231F20"/>
                </a:solidFill>
                <a:latin typeface="Calibri"/>
                <a:cs typeface="Calibri"/>
              </a:rPr>
              <a:t> </a:t>
            </a:r>
            <a:r>
              <a:rPr lang="fr-CA" sz="1600" spc="-25" noProof="0" dirty="0">
                <a:solidFill>
                  <a:srgbClr val="231F20"/>
                </a:solidFill>
                <a:latin typeface="Calibri"/>
                <a:cs typeface="Calibri"/>
              </a:rPr>
              <a:t>et</a:t>
            </a:r>
            <a:endParaRPr lang="fr-CA" sz="1600" noProof="0" dirty="0">
              <a:latin typeface="Calibri"/>
              <a:cs typeface="Calibri"/>
            </a:endParaRPr>
          </a:p>
          <a:p>
            <a:pPr marL="165100"/>
            <a:r>
              <a:rPr lang="fr-CA" sz="1600" noProof="0" dirty="0">
                <a:solidFill>
                  <a:srgbClr val="231F20"/>
                </a:solidFill>
                <a:latin typeface="Calibri"/>
                <a:cs typeface="Calibri"/>
              </a:rPr>
              <a:t>l’inclusion,</a:t>
            </a:r>
            <a:r>
              <a:rPr lang="fr-CA" sz="1600" spc="-25" noProof="0" dirty="0">
                <a:solidFill>
                  <a:srgbClr val="231F20"/>
                </a:solidFill>
                <a:latin typeface="Calibri"/>
                <a:cs typeface="Calibri"/>
              </a:rPr>
              <a:t> </a:t>
            </a:r>
            <a:r>
              <a:rPr lang="fr-CA" sz="1600" b="1" noProof="0" dirty="0">
                <a:solidFill>
                  <a:srgbClr val="231F20"/>
                </a:solidFill>
                <a:latin typeface="Calibri"/>
                <a:cs typeface="Calibri"/>
              </a:rPr>
              <a:t>cela</a:t>
            </a:r>
            <a:r>
              <a:rPr lang="fr-CA" sz="1600" b="1" spc="-15" noProof="0" dirty="0">
                <a:solidFill>
                  <a:srgbClr val="231F20"/>
                </a:solidFill>
                <a:latin typeface="Calibri"/>
                <a:cs typeface="Calibri"/>
              </a:rPr>
              <a:t> </a:t>
            </a:r>
            <a:r>
              <a:rPr lang="fr-CA" sz="1600" b="1" noProof="0" dirty="0">
                <a:solidFill>
                  <a:srgbClr val="231F20"/>
                </a:solidFill>
                <a:latin typeface="Calibri"/>
                <a:cs typeface="Calibri"/>
              </a:rPr>
              <a:t>ne</a:t>
            </a:r>
            <a:r>
              <a:rPr lang="fr-CA" sz="1600" b="1" spc="-20" noProof="0" dirty="0">
                <a:solidFill>
                  <a:srgbClr val="231F20"/>
                </a:solidFill>
                <a:latin typeface="Calibri"/>
                <a:cs typeface="Calibri"/>
              </a:rPr>
              <a:t> </a:t>
            </a:r>
            <a:r>
              <a:rPr lang="fr-CA" sz="1600" b="1" noProof="0" dirty="0">
                <a:solidFill>
                  <a:srgbClr val="231F20"/>
                </a:solidFill>
                <a:latin typeface="Calibri"/>
                <a:cs typeface="Calibri"/>
              </a:rPr>
              <a:t>servira</a:t>
            </a:r>
            <a:r>
              <a:rPr lang="fr-CA" sz="1600" b="1" spc="-15" noProof="0" dirty="0">
                <a:solidFill>
                  <a:srgbClr val="231F20"/>
                </a:solidFill>
                <a:latin typeface="Calibri"/>
                <a:cs typeface="Calibri"/>
              </a:rPr>
              <a:t> </a:t>
            </a:r>
            <a:r>
              <a:rPr lang="fr-CA" sz="1600" b="1" noProof="0" dirty="0">
                <a:solidFill>
                  <a:srgbClr val="231F20"/>
                </a:solidFill>
                <a:latin typeface="Calibri"/>
                <a:cs typeface="Calibri"/>
              </a:rPr>
              <a:t>à</a:t>
            </a:r>
            <a:r>
              <a:rPr lang="fr-CA" sz="1600" b="1" spc="-15" noProof="0" dirty="0">
                <a:solidFill>
                  <a:srgbClr val="231F20"/>
                </a:solidFill>
                <a:latin typeface="Calibri"/>
                <a:cs typeface="Calibri"/>
              </a:rPr>
              <a:t> </a:t>
            </a:r>
            <a:r>
              <a:rPr lang="fr-CA" sz="1600" b="1" noProof="0" dirty="0">
                <a:solidFill>
                  <a:srgbClr val="231F20"/>
                </a:solidFill>
                <a:latin typeface="Calibri"/>
                <a:cs typeface="Calibri"/>
              </a:rPr>
              <a:t>rien</a:t>
            </a:r>
            <a:r>
              <a:rPr lang="fr-CA" sz="1600" noProof="0" dirty="0">
                <a:solidFill>
                  <a:srgbClr val="231F20"/>
                </a:solidFill>
                <a:latin typeface="Calibri"/>
                <a:cs typeface="Calibri"/>
              </a:rPr>
              <a:t>.</a:t>
            </a:r>
            <a:r>
              <a:rPr lang="fr-CA" sz="1600" spc="-45" noProof="0" dirty="0">
                <a:solidFill>
                  <a:srgbClr val="231F20"/>
                </a:solidFill>
                <a:latin typeface="Calibri"/>
                <a:cs typeface="Calibri"/>
              </a:rPr>
              <a:t> </a:t>
            </a:r>
            <a:r>
              <a:rPr lang="fr-CA" sz="1600" spc="-50" noProof="0" dirty="0">
                <a:solidFill>
                  <a:srgbClr val="231F20"/>
                </a:solidFill>
                <a:latin typeface="Calibri"/>
                <a:cs typeface="Calibri"/>
              </a:rPr>
              <a:t>»</a:t>
            </a:r>
            <a:endParaRPr lang="fr-CA" sz="1600" noProof="0" dirty="0">
              <a:latin typeface="Calibri"/>
              <a:cs typeface="Calibri"/>
            </a:endParaRPr>
          </a:p>
        </p:txBody>
      </p:sp>
      <p:sp>
        <p:nvSpPr>
          <p:cNvPr id="25" name="object 25"/>
          <p:cNvSpPr txBox="1"/>
          <p:nvPr/>
        </p:nvSpPr>
        <p:spPr>
          <a:xfrm>
            <a:off x="8125204" y="6169505"/>
            <a:ext cx="5133597" cy="505267"/>
          </a:xfrm>
          <a:prstGeom prst="rect">
            <a:avLst/>
          </a:prstGeom>
        </p:spPr>
        <p:txBody>
          <a:bodyPr vert="horz" wrap="square" lIns="0" tIns="12700" rIns="0" bIns="0" rtlCol="0">
            <a:spAutoFit/>
          </a:bodyPr>
          <a:lstStyle/>
          <a:p>
            <a:pPr marL="12700">
              <a:spcBef>
                <a:spcPts val="100"/>
              </a:spcBef>
              <a:tabLst>
                <a:tab pos="1618615" algn="l"/>
                <a:tab pos="2025014" algn="l"/>
              </a:tabLst>
            </a:pPr>
            <a:r>
              <a:rPr lang="fr-CA" sz="1600" spc="-10" noProof="0" dirty="0">
                <a:solidFill>
                  <a:srgbClr val="231F20"/>
                </a:solidFill>
                <a:latin typeface="Calibri"/>
                <a:cs typeface="Calibri"/>
              </a:rPr>
              <a:t>Expression </a:t>
            </a:r>
            <a:r>
              <a:rPr lang="fr-CA" sz="1600" noProof="0" dirty="0">
                <a:solidFill>
                  <a:srgbClr val="231F20"/>
                </a:solidFill>
                <a:latin typeface="Calibri"/>
                <a:cs typeface="Calibri"/>
              </a:rPr>
              <a:t>associée : </a:t>
            </a:r>
            <a:r>
              <a:rPr lang="fr-CA" sz="1600" i="1" u="sng" noProof="0" dirty="0">
                <a:solidFill>
                  <a:srgbClr val="EF3D42"/>
                </a:solidFill>
                <a:uFill>
                  <a:solidFill>
                    <a:srgbClr val="5E9F55"/>
                  </a:solidFill>
                </a:uFill>
                <a:latin typeface="Calibri"/>
                <a:cs typeface="Calibri"/>
              </a:rPr>
              <a:t>		</a:t>
            </a:r>
            <a:endParaRPr lang="fr-CA" sz="1600" noProof="0" dirty="0">
              <a:latin typeface="Calibri"/>
              <a:cs typeface="Calibri"/>
            </a:endParaRPr>
          </a:p>
          <a:p>
            <a:pPr marL="12700">
              <a:tabLst>
                <a:tab pos="3472179" algn="l"/>
              </a:tabLst>
            </a:pPr>
            <a:r>
              <a:rPr lang="fr-CA" sz="1600" spc="-10" noProof="0" dirty="0">
                <a:solidFill>
                  <a:srgbClr val="231F20"/>
                </a:solidFill>
                <a:latin typeface="Calibri"/>
                <a:cs typeface="Calibri"/>
              </a:rPr>
              <a:t>Reformulation</a:t>
            </a:r>
            <a:r>
              <a:rPr lang="fr-CA" sz="1600" spc="-175" noProof="0" dirty="0">
                <a:solidFill>
                  <a:srgbClr val="231F20"/>
                </a:solidFill>
                <a:latin typeface="Calibri"/>
                <a:cs typeface="Calibri"/>
              </a:rPr>
              <a:t> </a:t>
            </a:r>
            <a:r>
              <a:rPr lang="fr-CA" sz="1600" spc="-10" noProof="0" dirty="0">
                <a:solidFill>
                  <a:srgbClr val="231F20"/>
                </a:solidFill>
                <a:latin typeface="Calibri"/>
                <a:cs typeface="Calibri"/>
              </a:rPr>
              <a:t>:</a:t>
            </a:r>
            <a:endParaRPr lang="fr-CA" sz="1600" noProof="0" dirty="0">
              <a:latin typeface="Calibri"/>
              <a:cs typeface="Calibri"/>
            </a:endParaRPr>
          </a:p>
        </p:txBody>
      </p:sp>
      <p:sp>
        <p:nvSpPr>
          <p:cNvPr id="36" name="object 2">
            <a:extLst>
              <a:ext uri="{FF2B5EF4-FFF2-40B4-BE49-F238E27FC236}">
                <a16:creationId xmlns:a16="http://schemas.microsoft.com/office/drawing/2014/main" id="{6DE8FFCE-F728-4B3E-5DA3-94722DAF48AD}"/>
              </a:ext>
            </a:extLst>
          </p:cNvPr>
          <p:cNvSpPr txBox="1"/>
          <p:nvPr/>
        </p:nvSpPr>
        <p:spPr>
          <a:xfrm>
            <a:off x="6206173" y="498071"/>
            <a:ext cx="2218055" cy="587981"/>
          </a:xfrm>
          <a:prstGeom prst="rect">
            <a:avLst/>
          </a:prstGeom>
        </p:spPr>
        <p:txBody>
          <a:bodyPr vert="horz" wrap="square" lIns="0" tIns="20955" rIns="0" bIns="0" rtlCol="0">
            <a:spAutoFit/>
          </a:bodyPr>
          <a:lstStyle/>
          <a:p>
            <a:pPr algn="ctr">
              <a:lnSpc>
                <a:spcPct val="100000"/>
              </a:lnSpc>
              <a:spcBef>
                <a:spcPts val="165"/>
              </a:spcBef>
            </a:pPr>
            <a:r>
              <a:rPr lang="fr-CA" sz="1600" b="1" spc="10" noProof="0" dirty="0">
                <a:solidFill>
                  <a:srgbClr val="5FA056"/>
                </a:solidFill>
                <a:latin typeface="Calibri"/>
                <a:cs typeface="Calibri"/>
              </a:rPr>
              <a:t>COMPRÉHENSION</a:t>
            </a:r>
            <a:r>
              <a:rPr lang="fr-CA" sz="1600" b="1" spc="105" noProof="0" dirty="0">
                <a:solidFill>
                  <a:srgbClr val="5FA056"/>
                </a:solidFill>
                <a:latin typeface="Calibri"/>
                <a:cs typeface="Calibri"/>
              </a:rPr>
              <a:t> </a:t>
            </a:r>
            <a:r>
              <a:rPr lang="fr-CA" sz="1600" b="1" spc="-10" noProof="0" dirty="0">
                <a:solidFill>
                  <a:srgbClr val="5FA056"/>
                </a:solidFill>
                <a:latin typeface="Calibri"/>
                <a:cs typeface="Calibri"/>
              </a:rPr>
              <a:t>ÉCRITE</a:t>
            </a:r>
            <a:endParaRPr lang="fr-CA" sz="1600" noProof="0" dirty="0">
              <a:latin typeface="Calibri"/>
              <a:cs typeface="Calibri"/>
            </a:endParaRPr>
          </a:p>
          <a:p>
            <a:pPr algn="ctr">
              <a:lnSpc>
                <a:spcPct val="100000"/>
              </a:lnSpc>
              <a:spcBef>
                <a:spcPts val="100"/>
              </a:spcBef>
            </a:pPr>
            <a:r>
              <a:rPr lang="fr-CA" sz="2000" b="1" spc="-10" noProof="0" dirty="0">
                <a:solidFill>
                  <a:srgbClr val="007569"/>
                </a:solidFill>
                <a:latin typeface="Calibri"/>
                <a:cs typeface="Calibri"/>
              </a:rPr>
              <a:t>ACTIVITÉS</a:t>
            </a:r>
            <a:endParaRPr lang="fr-CA" sz="2000" noProof="0" dirty="0">
              <a:latin typeface="Calibri"/>
              <a:cs typeface="Calibri"/>
            </a:endParaRPr>
          </a:p>
        </p:txBody>
      </p:sp>
      <p:sp>
        <p:nvSpPr>
          <p:cNvPr id="2" name="ZoneTexte 1">
            <a:extLst>
              <a:ext uri="{FF2B5EF4-FFF2-40B4-BE49-F238E27FC236}">
                <a16:creationId xmlns:a16="http://schemas.microsoft.com/office/drawing/2014/main" id="{7819C922-F6AB-D6D7-BC5B-8C084A79EF10}"/>
              </a:ext>
            </a:extLst>
          </p:cNvPr>
          <p:cNvSpPr txBox="1"/>
          <p:nvPr/>
        </p:nvSpPr>
        <p:spPr>
          <a:xfrm>
            <a:off x="3539784" y="4235010"/>
            <a:ext cx="457200" cy="369332"/>
          </a:xfrm>
          <a:prstGeom prst="rect">
            <a:avLst/>
          </a:prstGeom>
          <a:noFill/>
        </p:spPr>
        <p:txBody>
          <a:bodyPr wrap="square" rtlCol="0">
            <a:spAutoFit/>
          </a:bodyPr>
          <a:lstStyle/>
          <a:p>
            <a:r>
              <a:rPr lang="fr-CA" dirty="0">
                <a:solidFill>
                  <a:srgbClr val="FF0000"/>
                </a:solidFill>
              </a:rPr>
              <a:t>c</a:t>
            </a:r>
          </a:p>
        </p:txBody>
      </p:sp>
      <p:sp>
        <p:nvSpPr>
          <p:cNvPr id="34" name="ZoneTexte 33">
            <a:extLst>
              <a:ext uri="{FF2B5EF4-FFF2-40B4-BE49-F238E27FC236}">
                <a16:creationId xmlns:a16="http://schemas.microsoft.com/office/drawing/2014/main" id="{3CD508FC-36A9-18FC-FF58-BD5149D5F9C7}"/>
              </a:ext>
            </a:extLst>
          </p:cNvPr>
          <p:cNvSpPr txBox="1"/>
          <p:nvPr/>
        </p:nvSpPr>
        <p:spPr>
          <a:xfrm>
            <a:off x="3481603" y="5897139"/>
            <a:ext cx="457200" cy="369332"/>
          </a:xfrm>
          <a:prstGeom prst="rect">
            <a:avLst/>
          </a:prstGeom>
          <a:noFill/>
        </p:spPr>
        <p:txBody>
          <a:bodyPr wrap="square" rtlCol="0">
            <a:spAutoFit/>
          </a:bodyPr>
          <a:lstStyle/>
          <a:p>
            <a:r>
              <a:rPr lang="fr-CA" dirty="0">
                <a:solidFill>
                  <a:srgbClr val="FF0000"/>
                </a:solidFill>
              </a:rPr>
              <a:t>d</a:t>
            </a:r>
          </a:p>
        </p:txBody>
      </p:sp>
      <p:sp>
        <p:nvSpPr>
          <p:cNvPr id="35" name="ZoneTexte 34">
            <a:extLst>
              <a:ext uri="{FF2B5EF4-FFF2-40B4-BE49-F238E27FC236}">
                <a16:creationId xmlns:a16="http://schemas.microsoft.com/office/drawing/2014/main" id="{E3A43935-108F-D8DF-F7A3-07B7F677A64D}"/>
              </a:ext>
            </a:extLst>
          </p:cNvPr>
          <p:cNvSpPr txBox="1"/>
          <p:nvPr/>
        </p:nvSpPr>
        <p:spPr>
          <a:xfrm>
            <a:off x="10216376" y="4347567"/>
            <a:ext cx="457200" cy="369332"/>
          </a:xfrm>
          <a:prstGeom prst="rect">
            <a:avLst/>
          </a:prstGeom>
          <a:noFill/>
        </p:spPr>
        <p:txBody>
          <a:bodyPr wrap="square" rtlCol="0">
            <a:spAutoFit/>
          </a:bodyPr>
          <a:lstStyle/>
          <a:p>
            <a:r>
              <a:rPr lang="fr-CA" dirty="0">
                <a:solidFill>
                  <a:srgbClr val="FF0000"/>
                </a:solidFill>
              </a:rPr>
              <a:t>a</a:t>
            </a:r>
          </a:p>
        </p:txBody>
      </p:sp>
      <p:sp>
        <p:nvSpPr>
          <p:cNvPr id="37" name="ZoneTexte 36">
            <a:extLst>
              <a:ext uri="{FF2B5EF4-FFF2-40B4-BE49-F238E27FC236}">
                <a16:creationId xmlns:a16="http://schemas.microsoft.com/office/drawing/2014/main" id="{917BBC4A-EEE1-C36A-2F51-2A2698AABF1D}"/>
              </a:ext>
            </a:extLst>
          </p:cNvPr>
          <p:cNvSpPr txBox="1"/>
          <p:nvPr/>
        </p:nvSpPr>
        <p:spPr>
          <a:xfrm>
            <a:off x="10174438" y="6107668"/>
            <a:ext cx="457200" cy="369332"/>
          </a:xfrm>
          <a:prstGeom prst="rect">
            <a:avLst/>
          </a:prstGeom>
          <a:noFill/>
        </p:spPr>
        <p:txBody>
          <a:bodyPr wrap="square" rtlCol="0">
            <a:spAutoFit/>
          </a:bodyPr>
          <a:lstStyle/>
          <a:p>
            <a:r>
              <a:rPr lang="fr-CA" dirty="0">
                <a:solidFill>
                  <a:srgbClr val="FF0000"/>
                </a:solidFill>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62"/>
</p:tagLst>
</file>

<file path=ppt/tags/tag2.xml><?xml version="1.0" encoding="utf-8"?>
<p:tagLst xmlns:a="http://schemas.openxmlformats.org/drawingml/2006/main" xmlns:r="http://schemas.openxmlformats.org/officeDocument/2006/relationships" xmlns:p="http://schemas.openxmlformats.org/presentationml/2006/main">
  <p:tag name="NUM" val="63"/>
</p:tagLst>
</file>

<file path=ppt/tags/tag3.xml><?xml version="1.0" encoding="utf-8"?>
<p:tagLst xmlns:a="http://schemas.openxmlformats.org/drawingml/2006/main" xmlns:r="http://schemas.openxmlformats.org/officeDocument/2006/relationships" xmlns:p="http://schemas.openxmlformats.org/presentationml/2006/main">
  <p:tag name="NUM" val="64"/>
</p:tagLst>
</file>

<file path=ppt/tags/tag4.xml><?xml version="1.0" encoding="utf-8"?>
<p:tagLst xmlns:a="http://schemas.openxmlformats.org/drawingml/2006/main" xmlns:r="http://schemas.openxmlformats.org/officeDocument/2006/relationships" xmlns:p="http://schemas.openxmlformats.org/presentationml/2006/main">
  <p:tag name="NUM" val="65"/>
</p:tagLst>
</file>

<file path=ppt/tags/tag5.xml><?xml version="1.0" encoding="utf-8"?>
<p:tagLst xmlns:a="http://schemas.openxmlformats.org/drawingml/2006/main" xmlns:r="http://schemas.openxmlformats.org/officeDocument/2006/relationships" xmlns:p="http://schemas.openxmlformats.org/presentationml/2006/main">
  <p:tag name="NUM" val="67"/>
</p:tagLst>
</file>

<file path=ppt/tags/tag6.xml><?xml version="1.0" encoding="utf-8"?>
<p:tagLst xmlns:a="http://schemas.openxmlformats.org/drawingml/2006/main" xmlns:r="http://schemas.openxmlformats.org/officeDocument/2006/relationships" xmlns:p="http://schemas.openxmlformats.org/presentationml/2006/main">
  <p:tag name="NUM" val="68"/>
</p:tagLst>
</file>

<file path=ppt/tags/tag7.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69B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44D07F0C07B540BF2842007696F3C0" ma:contentTypeVersion="19" ma:contentTypeDescription="Crée un document." ma:contentTypeScope="" ma:versionID="691ec5e8f2818e24e6d1f3f5db3543cf">
  <xsd:schema xmlns:xsd="http://www.w3.org/2001/XMLSchema" xmlns:xs="http://www.w3.org/2001/XMLSchema" xmlns:p="http://schemas.microsoft.com/office/2006/metadata/properties" xmlns:ns2="38091142-9d8d-4cbc-813d-8da43d16b756" xmlns:ns3="d492575c-491f-4227-8db1-fd1452c9e931" targetNamespace="http://schemas.microsoft.com/office/2006/metadata/properties" ma:root="true" ma:fieldsID="9c1a38f03254d879fd25e1b688f1a641" ns2:_="" ns3:_="">
    <xsd:import namespace="38091142-9d8d-4cbc-813d-8da43d16b756"/>
    <xsd:import namespace="d492575c-491f-4227-8db1-fd1452c9e9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91142-9d8d-4cbc-813d-8da43d16b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c577c388-b1e5-472c-bff4-19bd5b413a31" ma:termSetId="09814cd3-568e-fe90-9814-8d621ff8fb84" ma:anchorId="fba54fb3-c3e1-fe81-a776-ca4b69148c4d" ma:open="true" ma:isKeyword="false">
      <xsd:complexType>
        <xsd:sequence>
          <xsd:element ref="pc:Terms" minOccurs="0" maxOccurs="1"/>
        </xsd:sequence>
      </xsd:complexType>
    </xsd:element>
    <xsd:element name="_Flow_SignoffStatus" ma:index="23" nillable="true" ma:displayName="État de validation" ma:internalName="_x00c9_tat_x0020_de_x0020_validation">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92575c-491f-4227-8db1-fd1452c9e931"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38091142-9d8d-4cbc-813d-8da43d16b756" xsi:nil="true"/>
    <lcf76f155ced4ddcb4097134ff3c332f xmlns="38091142-9d8d-4cbc-813d-8da43d16b7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35EA45-EB55-43E5-B6FD-E5A72B1E68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91142-9d8d-4cbc-813d-8da43d16b756"/>
    <ds:schemaRef ds:uri="d492575c-491f-4227-8db1-fd1452c9e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FF121C-F4DF-4AA2-8B2E-B174A58D64AF}">
  <ds:schemaRefs>
    <ds:schemaRef ds:uri="http://schemas.microsoft.com/sharepoint/v3/contenttype/forms"/>
  </ds:schemaRefs>
</ds:datastoreItem>
</file>

<file path=customXml/itemProps3.xml><?xml version="1.0" encoding="utf-8"?>
<ds:datastoreItem xmlns:ds="http://schemas.openxmlformats.org/officeDocument/2006/customXml" ds:itemID="{E1AF41CB-3328-4616-AF57-DB7807ED5BD9}">
  <ds:schemaRefs>
    <ds:schemaRef ds:uri="http://purl.org/dc/elements/1.1/"/>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purl.org/dc/dcmitype/"/>
    <ds:schemaRef ds:uri="d492575c-491f-4227-8db1-fd1452c9e931"/>
    <ds:schemaRef ds:uri="http://schemas.microsoft.com/office/infopath/2007/PartnerControls"/>
    <ds:schemaRef ds:uri="38091142-9d8d-4cbc-813d-8da43d16b756"/>
  </ds:schemaRefs>
</ds:datastoreItem>
</file>

<file path=docProps/app.xml><?xml version="1.0" encoding="utf-8"?>
<Properties xmlns="http://schemas.openxmlformats.org/officeDocument/2006/extended-properties" xmlns:vt="http://schemas.openxmlformats.org/officeDocument/2006/docPropsVTypes">
  <Template/>
  <TotalTime>7345</TotalTime>
  <Words>3859</Words>
  <Application>Microsoft Office PowerPoint</Application>
  <PresentationFormat>Personnalisé</PresentationFormat>
  <Paragraphs>356</Paragraphs>
  <Slides>25</Slides>
  <Notes>5</Notes>
  <HiddenSlides>0</HiddenSlides>
  <MMClips>4</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Office Theme</vt:lpstr>
      <vt:lpstr>S’INTÉGRER À UN NOUVEL ENVIRONNEMENT DE TRAVAIL</vt:lpstr>
      <vt:lpstr>COMPÉTENCES À DÉVELOPPER</vt:lpstr>
      <vt:lpstr>COMPRENDRE LA TÂCHE Mise en situation</vt:lpstr>
      <vt:lpstr>COMPRENDRE LA TÂCHE</vt:lpstr>
      <vt:lpstr>COMPRENDRE LA TÂCHE Repère socioculturel</vt:lpstr>
      <vt:lpstr>COMPRENDRE LA TÂCHE Repère socioculturel</vt:lpstr>
      <vt:lpstr>S’INFORMER SUR LES BONNES PRATIQUES D’ACCUEIL ET D’INTÉGRATION DU NOUVEAU PERSONNEL Compréhension écrite</vt:lpstr>
      <vt:lpstr>Présentation PowerPoint</vt:lpstr>
      <vt:lpstr>Présentation PowerPoint</vt:lpstr>
      <vt:lpstr>Présentation PowerPoint</vt:lpstr>
      <vt:lpstr>Présentation PowerPoint</vt:lpstr>
      <vt:lpstr>Présentation PowerPoint</vt:lpstr>
      <vt:lpstr>Présentation PowerPoint</vt:lpstr>
      <vt:lpstr>SE PRÉPARER À LA JOURNÉE D’ACCUEIL ET D’INTÉGRATION Compréhension orale</vt:lpstr>
      <vt:lpstr>Présentation PowerPoint</vt:lpstr>
      <vt:lpstr>Présentation PowerPoint</vt:lpstr>
      <vt:lpstr>Présentation PowerPoint</vt:lpstr>
      <vt:lpstr>Présentation PowerPoint</vt:lpstr>
      <vt:lpstr>Présentation PowerPoint</vt:lpstr>
      <vt:lpstr>SE PRÉPARER À LA JOURNÉE D’ACCUEIL ET D’INTÉGRATION</vt:lpstr>
      <vt:lpstr>RENCONTRER SON OU SA COLLÈGUE</vt:lpstr>
      <vt:lpstr>Présentation PowerPoint</vt:lpstr>
      <vt:lpstr>Présentation PowerPoint</vt:lpstr>
      <vt:lpstr>Présentation PowerPoint</vt:lpstr>
      <vt:lpstr>FAIRE UN RETOUR RÉFLEXIF SUR LA TÂCHE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Catherine Daigneault</cp:lastModifiedBy>
  <cp:revision>2</cp:revision>
  <dcterms:created xsi:type="dcterms:W3CDTF">2026-02-18T18:46:48Z</dcterms:created>
  <dcterms:modified xsi:type="dcterms:W3CDTF">2026-04-16T19:42:11Z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2026-02-18T00:00:00Z</vt:filetime>
  </property>
  <property fmtid="{D5CDD505-2E9C-101B-9397-08002B2CF9AE}" pid="3" name="LastSaved">
    <vt:filetime>2026-02-18T00:00:00Z</vt:filetime>
  </property>
  <property fmtid="{D5CDD505-2E9C-101B-9397-08002B2CF9AE}" pid="4" name="ContentTypeId">
    <vt:lpwstr>0x0101001544D07F0C07B540BF2842007696F3C0</vt:lpwstr>
  </property>
  <property fmtid="{D5CDD505-2E9C-101B-9397-08002B2CF9AE}" pid="5" name="Cote">
    <vt:lpwstr/>
  </property>
  <property fmtid="{D5CDD505-2E9C-101B-9397-08002B2CF9AE}" pid="6" name="MediaServiceImageTags">
    <vt:lpwstr/>
  </property>
  <property fmtid="{D5CDD505-2E9C-101B-9397-08002B2CF9AE}" pid="7" name="TaxCatchAll">
    <vt:lpwstr/>
  </property>
  <property fmtid="{D5CDD505-2E9C-101B-9397-08002B2CF9AE}" pid="8" name="oa523ef2aeb04a8093145530c9a36c38">
    <vt:lpwstr/>
  </property>
</Properties>
</file>